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148"/>
  </p:notesMasterIdLst>
  <p:sldIdLst>
    <p:sldId id="656" r:id="rId2"/>
    <p:sldId id="505" r:id="rId3"/>
    <p:sldId id="899" r:id="rId4"/>
    <p:sldId id="658" r:id="rId5"/>
    <p:sldId id="711" r:id="rId6"/>
    <p:sldId id="712" r:id="rId7"/>
    <p:sldId id="713" r:id="rId8"/>
    <p:sldId id="714" r:id="rId9"/>
    <p:sldId id="715" r:id="rId10"/>
    <p:sldId id="716" r:id="rId11"/>
    <p:sldId id="717" r:id="rId12"/>
    <p:sldId id="719" r:id="rId13"/>
    <p:sldId id="718" r:id="rId14"/>
    <p:sldId id="720" r:id="rId15"/>
    <p:sldId id="721" r:id="rId16"/>
    <p:sldId id="722" r:id="rId17"/>
    <p:sldId id="724" r:id="rId18"/>
    <p:sldId id="725" r:id="rId19"/>
    <p:sldId id="726" r:id="rId20"/>
    <p:sldId id="727" r:id="rId21"/>
    <p:sldId id="728" r:id="rId22"/>
    <p:sldId id="729" r:id="rId23"/>
    <p:sldId id="730" r:id="rId24"/>
    <p:sldId id="731" r:id="rId25"/>
    <p:sldId id="732" r:id="rId26"/>
    <p:sldId id="733" r:id="rId27"/>
    <p:sldId id="734" r:id="rId28"/>
    <p:sldId id="735" r:id="rId29"/>
    <p:sldId id="737" r:id="rId30"/>
    <p:sldId id="738" r:id="rId31"/>
    <p:sldId id="740" r:id="rId32"/>
    <p:sldId id="741" r:id="rId33"/>
    <p:sldId id="743" r:id="rId34"/>
    <p:sldId id="744" r:id="rId35"/>
    <p:sldId id="745" r:id="rId36"/>
    <p:sldId id="746" r:id="rId37"/>
    <p:sldId id="747" r:id="rId38"/>
    <p:sldId id="748" r:id="rId39"/>
    <p:sldId id="749" r:id="rId40"/>
    <p:sldId id="750" r:id="rId41"/>
    <p:sldId id="751" r:id="rId42"/>
    <p:sldId id="752" r:id="rId43"/>
    <p:sldId id="753" r:id="rId44"/>
    <p:sldId id="754" r:id="rId45"/>
    <p:sldId id="755" r:id="rId46"/>
    <p:sldId id="757" r:id="rId47"/>
    <p:sldId id="758" r:id="rId48"/>
    <p:sldId id="759" r:id="rId49"/>
    <p:sldId id="760" r:id="rId50"/>
    <p:sldId id="761" r:id="rId51"/>
    <p:sldId id="762" r:id="rId52"/>
    <p:sldId id="763" r:id="rId53"/>
    <p:sldId id="764" r:id="rId54"/>
    <p:sldId id="765" r:id="rId55"/>
    <p:sldId id="766" r:id="rId56"/>
    <p:sldId id="767" r:id="rId57"/>
    <p:sldId id="768" r:id="rId58"/>
    <p:sldId id="769" r:id="rId59"/>
    <p:sldId id="736" r:id="rId60"/>
    <p:sldId id="770" r:id="rId61"/>
    <p:sldId id="771" r:id="rId62"/>
    <p:sldId id="772" r:id="rId63"/>
    <p:sldId id="774" r:id="rId64"/>
    <p:sldId id="775" r:id="rId65"/>
    <p:sldId id="776" r:id="rId66"/>
    <p:sldId id="777" r:id="rId67"/>
    <p:sldId id="710" r:id="rId68"/>
    <p:sldId id="900" r:id="rId69"/>
    <p:sldId id="858" r:id="rId70"/>
    <p:sldId id="860" r:id="rId71"/>
    <p:sldId id="861" r:id="rId72"/>
    <p:sldId id="862" r:id="rId73"/>
    <p:sldId id="863" r:id="rId74"/>
    <p:sldId id="864" r:id="rId75"/>
    <p:sldId id="865" r:id="rId76"/>
    <p:sldId id="866" r:id="rId77"/>
    <p:sldId id="868" r:id="rId78"/>
    <p:sldId id="870" r:id="rId79"/>
    <p:sldId id="869" r:id="rId80"/>
    <p:sldId id="871" r:id="rId81"/>
    <p:sldId id="872" r:id="rId82"/>
    <p:sldId id="873" r:id="rId83"/>
    <p:sldId id="874" r:id="rId84"/>
    <p:sldId id="491" r:id="rId85"/>
    <p:sldId id="492" r:id="rId86"/>
    <p:sldId id="493" r:id="rId87"/>
    <p:sldId id="494" r:id="rId88"/>
    <p:sldId id="423" r:id="rId89"/>
    <p:sldId id="901" r:id="rId90"/>
    <p:sldId id="877" r:id="rId91"/>
    <p:sldId id="878" r:id="rId92"/>
    <p:sldId id="879" r:id="rId93"/>
    <p:sldId id="880" r:id="rId94"/>
    <p:sldId id="881" r:id="rId95"/>
    <p:sldId id="882" r:id="rId96"/>
    <p:sldId id="883" r:id="rId97"/>
    <p:sldId id="884" r:id="rId98"/>
    <p:sldId id="885" r:id="rId99"/>
    <p:sldId id="886" r:id="rId100"/>
    <p:sldId id="887" r:id="rId101"/>
    <p:sldId id="888" r:id="rId102"/>
    <p:sldId id="889" r:id="rId103"/>
    <p:sldId id="890" r:id="rId104"/>
    <p:sldId id="891" r:id="rId105"/>
    <p:sldId id="892" r:id="rId106"/>
    <p:sldId id="773" r:id="rId107"/>
    <p:sldId id="893" r:id="rId108"/>
    <p:sldId id="894" r:id="rId109"/>
    <p:sldId id="895" r:id="rId110"/>
    <p:sldId id="896" r:id="rId111"/>
    <p:sldId id="897" r:id="rId112"/>
    <p:sldId id="898" r:id="rId113"/>
    <p:sldId id="780" r:id="rId114"/>
    <p:sldId id="781" r:id="rId115"/>
    <p:sldId id="782" r:id="rId116"/>
    <p:sldId id="296" r:id="rId117"/>
    <p:sldId id="281" r:id="rId118"/>
    <p:sldId id="282" r:id="rId119"/>
    <p:sldId id="283" r:id="rId120"/>
    <p:sldId id="284" r:id="rId121"/>
    <p:sldId id="285" r:id="rId122"/>
    <p:sldId id="286" r:id="rId123"/>
    <p:sldId id="287" r:id="rId124"/>
    <p:sldId id="288" r:id="rId125"/>
    <p:sldId id="289" r:id="rId126"/>
    <p:sldId id="290" r:id="rId127"/>
    <p:sldId id="266" r:id="rId128"/>
    <p:sldId id="324" r:id="rId129"/>
    <p:sldId id="325" r:id="rId130"/>
    <p:sldId id="327" r:id="rId131"/>
    <p:sldId id="326" r:id="rId132"/>
    <p:sldId id="328" r:id="rId133"/>
    <p:sldId id="794" r:id="rId134"/>
    <p:sldId id="902" r:id="rId135"/>
    <p:sldId id="903" r:id="rId136"/>
    <p:sldId id="906" r:id="rId137"/>
    <p:sldId id="907" r:id="rId138"/>
    <p:sldId id="905" r:id="rId139"/>
    <p:sldId id="908" r:id="rId140"/>
    <p:sldId id="909" r:id="rId141"/>
    <p:sldId id="904" r:id="rId142"/>
    <p:sldId id="910" r:id="rId143"/>
    <p:sldId id="911" r:id="rId144"/>
    <p:sldId id="912" r:id="rId145"/>
    <p:sldId id="913" r:id="rId146"/>
    <p:sldId id="638" r:id="rId147"/>
  </p:sldIdLst>
  <p:sldSz cx="9144000" cy="6858000" type="screen4x3"/>
  <p:notesSz cx="6858000" cy="9144000"/>
  <p:defaultTextStyle>
    <a:defPPr>
      <a:defRPr lang="zh-CN"/>
    </a:defPPr>
    <a:lvl1pPr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94">
          <p15:clr>
            <a:srgbClr val="A4A3A4"/>
          </p15:clr>
        </p15:guide>
        <p15:guide id="2" pos="29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FEB8C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88380" autoAdjust="0"/>
  </p:normalViewPr>
  <p:slideViewPr>
    <p:cSldViewPr>
      <p:cViewPr varScale="1">
        <p:scale>
          <a:sx n="96" d="100"/>
          <a:sy n="96" d="100"/>
        </p:scale>
        <p:origin x="1680" y="78"/>
      </p:cViewPr>
      <p:guideLst>
        <p:guide orient="horz" pos="2194"/>
        <p:guide pos="290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image" Target="../media/image81.emf"/><Relationship Id="rId7" Type="http://schemas.openxmlformats.org/officeDocument/2006/relationships/image" Target="../media/image87.emf"/><Relationship Id="rId2" Type="http://schemas.openxmlformats.org/officeDocument/2006/relationships/image" Target="../media/image80.emf"/><Relationship Id="rId1" Type="http://schemas.openxmlformats.org/officeDocument/2006/relationships/image" Target="../media/image79.emf"/><Relationship Id="rId6" Type="http://schemas.openxmlformats.org/officeDocument/2006/relationships/image" Target="../media/image86.emf"/><Relationship Id="rId5" Type="http://schemas.openxmlformats.org/officeDocument/2006/relationships/image" Target="../media/image85.emf"/><Relationship Id="rId10" Type="http://schemas.openxmlformats.org/officeDocument/2006/relationships/image" Target="../media/image91.emf"/><Relationship Id="rId4" Type="http://schemas.openxmlformats.org/officeDocument/2006/relationships/image" Target="../media/image68.emf"/><Relationship Id="rId9" Type="http://schemas.openxmlformats.org/officeDocument/2006/relationships/image" Target="../media/image90.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81.emf"/><Relationship Id="rId7" Type="http://schemas.openxmlformats.org/officeDocument/2006/relationships/image" Target="../media/image87.emf"/><Relationship Id="rId2" Type="http://schemas.openxmlformats.org/officeDocument/2006/relationships/image" Target="../media/image80.emf"/><Relationship Id="rId1" Type="http://schemas.openxmlformats.org/officeDocument/2006/relationships/image" Target="../media/image79.emf"/><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6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image" Target="../media/image68.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image" Target="../media/image93.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emf"/><Relationship Id="rId1" Type="http://schemas.openxmlformats.org/officeDocument/2006/relationships/image" Target="../media/image95.emf"/><Relationship Id="rId4" Type="http://schemas.openxmlformats.org/officeDocument/2006/relationships/image" Target="../media/image98.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02.emf"/><Relationship Id="rId7" Type="http://schemas.openxmlformats.org/officeDocument/2006/relationships/image" Target="../media/image106.emf"/><Relationship Id="rId2" Type="http://schemas.openxmlformats.org/officeDocument/2006/relationships/image" Target="../media/image101.emf"/><Relationship Id="rId1" Type="http://schemas.openxmlformats.org/officeDocument/2006/relationships/image" Target="../media/image100.emf"/><Relationship Id="rId6" Type="http://schemas.openxmlformats.org/officeDocument/2006/relationships/image" Target="../media/image105.emf"/><Relationship Id="rId5" Type="http://schemas.openxmlformats.org/officeDocument/2006/relationships/image" Target="../media/image104.emf"/><Relationship Id="rId4" Type="http://schemas.openxmlformats.org/officeDocument/2006/relationships/image" Target="../media/image103.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07.emf"/><Relationship Id="rId7" Type="http://schemas.openxmlformats.org/officeDocument/2006/relationships/image" Target="../media/image111.emf"/><Relationship Id="rId2" Type="http://schemas.openxmlformats.org/officeDocument/2006/relationships/image" Target="../media/image101.emf"/><Relationship Id="rId1" Type="http://schemas.openxmlformats.org/officeDocument/2006/relationships/image" Target="../media/image100.emf"/><Relationship Id="rId6" Type="http://schemas.openxmlformats.org/officeDocument/2006/relationships/image" Target="../media/image110.emf"/><Relationship Id="rId5" Type="http://schemas.openxmlformats.org/officeDocument/2006/relationships/image" Target="../media/image109.emf"/><Relationship Id="rId4" Type="http://schemas.openxmlformats.org/officeDocument/2006/relationships/image" Target="../media/image108.e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4.emf"/><Relationship Id="rId7" Type="http://schemas.openxmlformats.org/officeDocument/2006/relationships/image" Target="../media/image117.emf"/><Relationship Id="rId2" Type="http://schemas.openxmlformats.org/officeDocument/2006/relationships/image" Target="../media/image113.emf"/><Relationship Id="rId1" Type="http://schemas.openxmlformats.org/officeDocument/2006/relationships/image" Target="../media/image112.emf"/><Relationship Id="rId6" Type="http://schemas.openxmlformats.org/officeDocument/2006/relationships/image" Target="../media/image59.jpeg"/><Relationship Id="rId11" Type="http://schemas.openxmlformats.org/officeDocument/2006/relationships/image" Target="../media/image121.emf"/><Relationship Id="rId5" Type="http://schemas.openxmlformats.org/officeDocument/2006/relationships/image" Target="../media/image116.emf"/><Relationship Id="rId10" Type="http://schemas.openxmlformats.org/officeDocument/2006/relationships/image" Target="../media/image120.emf"/><Relationship Id="rId4" Type="http://schemas.openxmlformats.org/officeDocument/2006/relationships/image" Target="../media/image115.emf"/><Relationship Id="rId9" Type="http://schemas.openxmlformats.org/officeDocument/2006/relationships/image" Target="../media/image119.e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21.emf"/><Relationship Id="rId3" Type="http://schemas.openxmlformats.org/officeDocument/2006/relationships/image" Target="../media/image124.emf"/><Relationship Id="rId7" Type="http://schemas.openxmlformats.org/officeDocument/2006/relationships/image" Target="../media/image117.emf"/><Relationship Id="rId2" Type="http://schemas.openxmlformats.org/officeDocument/2006/relationships/image" Target="../media/image123.emf"/><Relationship Id="rId1" Type="http://schemas.openxmlformats.org/officeDocument/2006/relationships/image" Target="../media/image122.emf"/><Relationship Id="rId6" Type="http://schemas.openxmlformats.org/officeDocument/2006/relationships/image" Target="../media/image113.emf"/><Relationship Id="rId5" Type="http://schemas.openxmlformats.org/officeDocument/2006/relationships/image" Target="../media/image112.emf"/><Relationship Id="rId4" Type="http://schemas.openxmlformats.org/officeDocument/2006/relationships/image" Target="../media/image125.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image" Target="../media/image65.e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29.emf"/><Relationship Id="rId3" Type="http://schemas.openxmlformats.org/officeDocument/2006/relationships/image" Target="../media/image128.emf"/><Relationship Id="rId7" Type="http://schemas.openxmlformats.org/officeDocument/2006/relationships/image" Target="../media/image121.emf"/><Relationship Id="rId2" Type="http://schemas.openxmlformats.org/officeDocument/2006/relationships/image" Target="../media/image127.emf"/><Relationship Id="rId1" Type="http://schemas.openxmlformats.org/officeDocument/2006/relationships/image" Target="../media/image126.emf"/><Relationship Id="rId6" Type="http://schemas.openxmlformats.org/officeDocument/2006/relationships/image" Target="../media/image117.emf"/><Relationship Id="rId11" Type="http://schemas.openxmlformats.org/officeDocument/2006/relationships/image" Target="../media/image132.emf"/><Relationship Id="rId5" Type="http://schemas.openxmlformats.org/officeDocument/2006/relationships/image" Target="../media/image113.emf"/><Relationship Id="rId10" Type="http://schemas.openxmlformats.org/officeDocument/2006/relationships/image" Target="../media/image131.emf"/><Relationship Id="rId4" Type="http://schemas.openxmlformats.org/officeDocument/2006/relationships/image" Target="../media/image112.emf"/><Relationship Id="rId9" Type="http://schemas.openxmlformats.org/officeDocument/2006/relationships/image" Target="../media/image130.e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36.emf"/><Relationship Id="rId3" Type="http://schemas.openxmlformats.org/officeDocument/2006/relationships/image" Target="../media/image135.emf"/><Relationship Id="rId7" Type="http://schemas.openxmlformats.org/officeDocument/2006/relationships/image" Target="../media/image121.emf"/><Relationship Id="rId2" Type="http://schemas.openxmlformats.org/officeDocument/2006/relationships/image" Target="../media/image134.emf"/><Relationship Id="rId1" Type="http://schemas.openxmlformats.org/officeDocument/2006/relationships/image" Target="../media/image133.emf"/><Relationship Id="rId6" Type="http://schemas.openxmlformats.org/officeDocument/2006/relationships/image" Target="../media/image117.emf"/><Relationship Id="rId5" Type="http://schemas.openxmlformats.org/officeDocument/2006/relationships/image" Target="../media/image113.emf"/><Relationship Id="rId4" Type="http://schemas.openxmlformats.org/officeDocument/2006/relationships/image" Target="../media/image112.emf"/><Relationship Id="rId9" Type="http://schemas.openxmlformats.org/officeDocument/2006/relationships/image" Target="../media/image137.e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36.emf"/><Relationship Id="rId3" Type="http://schemas.openxmlformats.org/officeDocument/2006/relationships/image" Target="../media/image135.emf"/><Relationship Id="rId7" Type="http://schemas.openxmlformats.org/officeDocument/2006/relationships/image" Target="../media/image121.emf"/><Relationship Id="rId2" Type="http://schemas.openxmlformats.org/officeDocument/2006/relationships/image" Target="../media/image134.emf"/><Relationship Id="rId1" Type="http://schemas.openxmlformats.org/officeDocument/2006/relationships/image" Target="../media/image133.emf"/><Relationship Id="rId6" Type="http://schemas.openxmlformats.org/officeDocument/2006/relationships/image" Target="../media/image117.emf"/><Relationship Id="rId5" Type="http://schemas.openxmlformats.org/officeDocument/2006/relationships/image" Target="../media/image113.emf"/><Relationship Id="rId10" Type="http://schemas.openxmlformats.org/officeDocument/2006/relationships/image" Target="../media/image116.emf"/><Relationship Id="rId4" Type="http://schemas.openxmlformats.org/officeDocument/2006/relationships/image" Target="../media/image112.emf"/><Relationship Id="rId9" Type="http://schemas.openxmlformats.org/officeDocument/2006/relationships/image" Target="../media/image137.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138.emf"/><Relationship Id="rId1" Type="http://schemas.openxmlformats.org/officeDocument/2006/relationships/image" Target="../media/image116.emf"/><Relationship Id="rId6" Type="http://schemas.openxmlformats.org/officeDocument/2006/relationships/image" Target="../media/image142.emf"/><Relationship Id="rId5" Type="http://schemas.openxmlformats.org/officeDocument/2006/relationships/image" Target="../media/image141.emf"/><Relationship Id="rId4" Type="http://schemas.openxmlformats.org/officeDocument/2006/relationships/image" Target="../media/image140.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image" Target="../media/image143.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image" Target="../media/image68.emf"/><Relationship Id="rId4" Type="http://schemas.openxmlformats.org/officeDocument/2006/relationships/image" Target="../media/image7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image" Target="../media/image72.emf"/><Relationship Id="rId4" Type="http://schemas.openxmlformats.org/officeDocument/2006/relationships/image" Target="../media/image7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image" Target="../media/image81.emf"/><Relationship Id="rId7" Type="http://schemas.openxmlformats.org/officeDocument/2006/relationships/image" Target="../media/image68.emf"/><Relationship Id="rId2" Type="http://schemas.openxmlformats.org/officeDocument/2006/relationships/image" Target="../media/image80.emf"/><Relationship Id="rId1" Type="http://schemas.openxmlformats.org/officeDocument/2006/relationships/image" Target="../media/image79.emf"/><Relationship Id="rId6" Type="http://schemas.openxmlformats.org/officeDocument/2006/relationships/image" Target="../media/image84.emf"/><Relationship Id="rId5" Type="http://schemas.openxmlformats.org/officeDocument/2006/relationships/image" Target="../media/image83.emf"/><Relationship Id="rId10" Type="http://schemas.openxmlformats.org/officeDocument/2006/relationships/image" Target="../media/image87.emf"/><Relationship Id="rId4" Type="http://schemas.openxmlformats.org/officeDocument/2006/relationships/image" Target="../media/image82.emf"/><Relationship Id="rId9" Type="http://schemas.openxmlformats.org/officeDocument/2006/relationships/image" Target="../media/image86.e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1.emf"/><Relationship Id="rId7" Type="http://schemas.openxmlformats.org/officeDocument/2006/relationships/image" Target="../media/image87.emf"/><Relationship Id="rId2" Type="http://schemas.openxmlformats.org/officeDocument/2006/relationships/image" Target="../media/image80.emf"/><Relationship Id="rId1" Type="http://schemas.openxmlformats.org/officeDocument/2006/relationships/image" Target="../media/image79.emf"/><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68.emf"/><Relationship Id="rId9" Type="http://schemas.openxmlformats.org/officeDocument/2006/relationships/image" Target="../media/image8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3FB6BFCC-4039-4895-84CC-D318D058CA8D}"/>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1" hangingPunct="1">
              <a:buFont typeface="Arial" panose="020B0604020202020204" pitchFamily="34" charset="0"/>
              <a:buNone/>
              <a:defRPr sz="1200">
                <a:latin typeface="Times New Roman" panose="02020603050405020304" pitchFamily="18" charset="0"/>
              </a:defRPr>
            </a:lvl1pPr>
          </a:lstStyle>
          <a:p>
            <a:pPr>
              <a:defRPr/>
            </a:pPr>
            <a:endParaRPr lang="zh-CN" altLang="en-US"/>
          </a:p>
        </p:txBody>
      </p:sp>
      <p:sp>
        <p:nvSpPr>
          <p:cNvPr id="3075" name="Rectangle 3">
            <a:extLst>
              <a:ext uri="{FF2B5EF4-FFF2-40B4-BE49-F238E27FC236}">
                <a16:creationId xmlns:a16="http://schemas.microsoft.com/office/drawing/2014/main" id="{DBD1A2AF-FAE9-405F-A3B0-0D357643EF2A}"/>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200">
                <a:latin typeface="Times New Roman" panose="02020603050405020304" pitchFamily="18" charset="0"/>
              </a:defRPr>
            </a:lvl1pPr>
          </a:lstStyle>
          <a:p>
            <a:pPr>
              <a:defRPr/>
            </a:pPr>
            <a:endParaRPr lang="en-US" altLang="zh-CN"/>
          </a:p>
        </p:txBody>
      </p:sp>
      <p:sp>
        <p:nvSpPr>
          <p:cNvPr id="3076" name="Rectangle 4">
            <a:extLst>
              <a:ext uri="{FF2B5EF4-FFF2-40B4-BE49-F238E27FC236}">
                <a16:creationId xmlns:a16="http://schemas.microsoft.com/office/drawing/2014/main" id="{9AEE46F4-B731-4562-A90D-61B4E9085E8A}"/>
              </a:ext>
            </a:extLst>
          </p:cNvPr>
          <p:cNvSpPr>
            <a:spLocks noGrp="1" noRot="1" noChangeAspect="1" noChangeArrowheads="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a:extLst>
              <a:ext uri="{FF2B5EF4-FFF2-40B4-BE49-F238E27FC236}">
                <a16:creationId xmlns:a16="http://schemas.microsoft.com/office/drawing/2014/main" id="{3D5EA59E-7FB4-4851-B9CE-1BF2E8C6B346}"/>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078" name="Rectangle 6">
            <a:extLst>
              <a:ext uri="{FF2B5EF4-FFF2-40B4-BE49-F238E27FC236}">
                <a16:creationId xmlns:a16="http://schemas.microsoft.com/office/drawing/2014/main" id="{50D51118-211B-497C-866F-C126A9CB1B5C}"/>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eaLnBrk="1" hangingPunct="1">
              <a:buFont typeface="Arial" panose="020B0604020202020204" pitchFamily="34" charset="0"/>
              <a:buNone/>
              <a:defRPr sz="1200">
                <a:latin typeface="Times New Roman" panose="02020603050405020304" pitchFamily="18" charset="0"/>
              </a:defRPr>
            </a:lvl1pPr>
          </a:lstStyle>
          <a:p>
            <a:pPr>
              <a:defRPr/>
            </a:pPr>
            <a:endParaRPr lang="en-US" altLang="zh-CN"/>
          </a:p>
        </p:txBody>
      </p:sp>
      <p:sp>
        <p:nvSpPr>
          <p:cNvPr id="3079" name="Rectangle 7">
            <a:extLst>
              <a:ext uri="{FF2B5EF4-FFF2-40B4-BE49-F238E27FC236}">
                <a16:creationId xmlns:a16="http://schemas.microsoft.com/office/drawing/2014/main" id="{0660915B-7502-46B6-992E-E5DD583B79E0}"/>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a:latin typeface="Times New Roman" panose="02020603050405020304" pitchFamily="18" charset="0"/>
              </a:defRPr>
            </a:lvl1pPr>
          </a:lstStyle>
          <a:p>
            <a:pPr>
              <a:defRPr/>
            </a:pPr>
            <a:fld id="{34C5F0BF-6425-4BC1-8337-FAB49E054ADD}"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轮盘赌选择法不采用直接在 </a:t>
            </a:r>
            <a:r>
              <a:rPr lang="en-US" altLang="zh-CN"/>
              <a:t>1~S </a:t>
            </a:r>
            <a:r>
              <a:rPr lang="zh-CN" altLang="en-US"/>
              <a:t>之间取随机值，是为了方便代码中算法的设计。</a:t>
            </a:r>
            <a:endParaRPr lang="en-US" altLang="zh-CN"/>
          </a:p>
          <a:p>
            <a:r>
              <a:rPr lang="zh-CN" altLang="en-US"/>
              <a:t>当种群中个体的数量较少时还好，一旦个体数很多的话，“直接取随机值”的方法就会用到很多分支语句。</a:t>
            </a:r>
            <a:endParaRPr lang="en-US" altLang="zh-CN"/>
          </a:p>
          <a:p>
            <a:r>
              <a:rPr lang="zh-CN" altLang="en-US"/>
              <a:t>而使用上面的这种方法，在设计的时候只需要一个简单的循环语句就可以实现，并且和个体的数量无关。</a:t>
            </a:r>
          </a:p>
        </p:txBody>
      </p:sp>
      <p:sp>
        <p:nvSpPr>
          <p:cNvPr id="4" name="灯片编号占位符 3"/>
          <p:cNvSpPr>
            <a:spLocks noGrp="1"/>
          </p:cNvSpPr>
          <p:nvPr>
            <p:ph type="sldNum" sz="quarter" idx="5"/>
          </p:nvPr>
        </p:nvSpPr>
        <p:spPr/>
        <p:txBody>
          <a:bodyPr/>
          <a:lstStyle/>
          <a:p>
            <a:pPr>
              <a:defRPr/>
            </a:pPr>
            <a:fld id="{34C5F0BF-6425-4BC1-8337-FAB49E054ADD}" type="slidenum">
              <a:rPr lang="zh-CN" altLang="en-US" smtClean="0"/>
              <a:pPr>
                <a:defRPr/>
              </a:pPr>
              <a:t>19</a:t>
            </a:fld>
            <a:endParaRPr lang="en-US" altLang="zh-CN"/>
          </a:p>
        </p:txBody>
      </p:sp>
    </p:spTree>
    <p:extLst>
      <p:ext uri="{BB962C8B-B14F-4D97-AF65-F5344CB8AC3E}">
        <p14:creationId xmlns:p14="http://schemas.microsoft.com/office/powerpoint/2010/main" val="10100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HK" altLang="en-US" dirty="0"/>
          </a:p>
        </p:txBody>
      </p:sp>
      <p:sp>
        <p:nvSpPr>
          <p:cNvPr id="4" name="灯片编号占位符 3"/>
          <p:cNvSpPr>
            <a:spLocks noGrp="1"/>
          </p:cNvSpPr>
          <p:nvPr>
            <p:ph type="sldNum" sz="quarter" idx="5"/>
          </p:nvPr>
        </p:nvSpPr>
        <p:spPr/>
        <p:txBody>
          <a:bodyPr/>
          <a:lstStyle/>
          <a:p>
            <a:pPr>
              <a:defRPr/>
            </a:pPr>
            <a:fld id="{34C5F0BF-6425-4BC1-8337-FAB49E054ADD}" type="slidenum">
              <a:rPr lang="zh-CN" altLang="en-US" smtClean="0"/>
              <a:pPr>
                <a:defRPr/>
              </a:pPr>
              <a:t>136</a:t>
            </a:fld>
            <a:endParaRPr lang="en-US" altLang="zh-CN"/>
          </a:p>
        </p:txBody>
      </p:sp>
    </p:spTree>
    <p:extLst>
      <p:ext uri="{BB962C8B-B14F-4D97-AF65-F5344CB8AC3E}">
        <p14:creationId xmlns:p14="http://schemas.microsoft.com/office/powerpoint/2010/main" val="2636298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HK" altLang="en-US" dirty="0"/>
          </a:p>
        </p:txBody>
      </p:sp>
      <p:sp>
        <p:nvSpPr>
          <p:cNvPr id="4" name="灯片编号占位符 3"/>
          <p:cNvSpPr>
            <a:spLocks noGrp="1"/>
          </p:cNvSpPr>
          <p:nvPr>
            <p:ph type="sldNum" sz="quarter" idx="5"/>
          </p:nvPr>
        </p:nvSpPr>
        <p:spPr/>
        <p:txBody>
          <a:bodyPr/>
          <a:lstStyle/>
          <a:p>
            <a:pPr>
              <a:defRPr/>
            </a:pPr>
            <a:fld id="{34C5F0BF-6425-4BC1-8337-FAB49E054ADD}" type="slidenum">
              <a:rPr lang="zh-CN" altLang="en-US" smtClean="0"/>
              <a:pPr>
                <a:defRPr/>
              </a:pPr>
              <a:t>137</a:t>
            </a:fld>
            <a:endParaRPr lang="en-US" altLang="zh-CN"/>
          </a:p>
        </p:txBody>
      </p:sp>
    </p:spTree>
    <p:extLst>
      <p:ext uri="{BB962C8B-B14F-4D97-AF65-F5344CB8AC3E}">
        <p14:creationId xmlns:p14="http://schemas.microsoft.com/office/powerpoint/2010/main" val="3520540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B39E82-F619-4BBA-855B-6B53590DBED0}" type="slidenum">
              <a:rPr lang="zh-CN" altLang="en-US" smtClean="0"/>
              <a:pPr>
                <a:defRPr/>
              </a:pPr>
              <a:t>88</a:t>
            </a:fld>
            <a:endParaRPr lang="zh-CN" altLang="en-US"/>
          </a:p>
        </p:txBody>
      </p:sp>
    </p:spTree>
    <p:extLst>
      <p:ext uri="{BB962C8B-B14F-4D97-AF65-F5344CB8AC3E}">
        <p14:creationId xmlns:p14="http://schemas.microsoft.com/office/powerpoint/2010/main" val="1311141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DFCE2B16-6FEC-493D-93B7-79A2A80E61D9}" type="slidenum">
              <a:rPr lang="zh-CN" altLang="en-US" smtClean="0"/>
              <a:pPr>
                <a:defRPr/>
              </a:pPr>
              <a:t>100</a:t>
            </a:fld>
            <a:endParaRPr lang="en-US" altLang="zh-CN"/>
          </a:p>
        </p:txBody>
      </p:sp>
    </p:spTree>
    <p:extLst>
      <p:ext uri="{BB962C8B-B14F-4D97-AF65-F5344CB8AC3E}">
        <p14:creationId xmlns:p14="http://schemas.microsoft.com/office/powerpoint/2010/main" val="3866843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c0的大小决定了对粒子当前速度继承的多少，称为惯性因子；</a:t>
            </a:r>
          </a:p>
          <a:p>
            <a:r>
              <a:rPr lang="zh-CN" altLang="zh-CN" dirty="0"/>
              <a:t>c1决定了自身经验对粒子速度的影响程度，它保证了粒子能够向自己的历史最优位置靠近，称为学习因子；</a:t>
            </a:r>
          </a:p>
          <a:p>
            <a:r>
              <a:rPr lang="zh-CN" altLang="zh-CN" dirty="0"/>
              <a:t>c2决定了群体经验对粒子个体速度的影响程度，它保证了粒子能够向群体中的其他粒子学习，使粒子在飞行时向邻域内所有粒子曾找到过的历史最优位置靠近，也称为学习因子．</a:t>
            </a:r>
          </a:p>
          <a:p>
            <a:endParaRPr kumimoji="1" lang="zh-CN" altLang="en-US" dirty="0"/>
          </a:p>
        </p:txBody>
      </p:sp>
      <p:sp>
        <p:nvSpPr>
          <p:cNvPr id="4" name="灯片编号占位符 3"/>
          <p:cNvSpPr>
            <a:spLocks noGrp="1"/>
          </p:cNvSpPr>
          <p:nvPr>
            <p:ph type="sldNum" sz="quarter" idx="5"/>
          </p:nvPr>
        </p:nvSpPr>
        <p:spPr/>
        <p:txBody>
          <a:bodyPr/>
          <a:lstStyle/>
          <a:p>
            <a:pPr>
              <a:defRPr/>
            </a:pPr>
            <a:fld id="{DFCE2B16-6FEC-493D-93B7-79A2A80E61D9}" type="slidenum">
              <a:rPr lang="zh-CN" altLang="en-US" smtClean="0"/>
              <a:pPr>
                <a:defRPr/>
              </a:pPr>
              <a:t>104</a:t>
            </a:fld>
            <a:endParaRPr lang="en-US" altLang="zh-CN"/>
          </a:p>
        </p:txBody>
      </p:sp>
    </p:spTree>
    <p:extLst>
      <p:ext uri="{BB962C8B-B14F-4D97-AF65-F5344CB8AC3E}">
        <p14:creationId xmlns:p14="http://schemas.microsoft.com/office/powerpoint/2010/main" val="3513380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c0的大小决定了对粒子当前速度继承的多少，称为惯性因子；</a:t>
            </a:r>
          </a:p>
          <a:p>
            <a:r>
              <a:rPr lang="zh-CN" altLang="zh-CN" dirty="0"/>
              <a:t>c1决定了自身经验对粒子速度的影响程度，它保证了粒子能够向自己的历史最优位置靠近，称为学习因子；</a:t>
            </a:r>
          </a:p>
          <a:p>
            <a:r>
              <a:rPr lang="zh-CN" altLang="zh-CN" dirty="0"/>
              <a:t>c2决定了群体经验对粒子个体速度的影响程度，它保证了粒子能够向群体中的其他粒子学习，使粒子在飞行时向邻域内所有粒子曾找到过的历史最优位置靠近，也称为学习因子．</a:t>
            </a:r>
          </a:p>
          <a:p>
            <a:endParaRPr kumimoji="1" lang="zh-CN" altLang="en-US" dirty="0"/>
          </a:p>
        </p:txBody>
      </p:sp>
      <p:sp>
        <p:nvSpPr>
          <p:cNvPr id="4" name="灯片编号占位符 3"/>
          <p:cNvSpPr>
            <a:spLocks noGrp="1"/>
          </p:cNvSpPr>
          <p:nvPr>
            <p:ph type="sldNum" sz="quarter" idx="5"/>
          </p:nvPr>
        </p:nvSpPr>
        <p:spPr/>
        <p:txBody>
          <a:bodyPr/>
          <a:lstStyle/>
          <a:p>
            <a:pPr>
              <a:defRPr/>
            </a:pPr>
            <a:fld id="{DFCE2B16-6FEC-493D-93B7-79A2A80E61D9}" type="slidenum">
              <a:rPr lang="zh-CN" altLang="en-US" smtClean="0"/>
              <a:pPr>
                <a:defRPr/>
              </a:pPr>
              <a:t>105</a:t>
            </a:fld>
            <a:endParaRPr lang="en-US" altLang="zh-CN"/>
          </a:p>
        </p:txBody>
      </p:sp>
    </p:spTree>
    <p:extLst>
      <p:ext uri="{BB962C8B-B14F-4D97-AF65-F5344CB8AC3E}">
        <p14:creationId xmlns:p14="http://schemas.microsoft.com/office/powerpoint/2010/main" val="1310772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c0的大小决定了对粒子当前速度继承的多少，称为惯性因子；</a:t>
            </a:r>
          </a:p>
          <a:p>
            <a:r>
              <a:rPr lang="zh-CN" altLang="zh-CN" dirty="0"/>
              <a:t>c1决定了自身经验对粒子速度的影响程度，它保证了粒子能够向自己的历史最优位置靠近，称为学习因子；</a:t>
            </a:r>
          </a:p>
          <a:p>
            <a:r>
              <a:rPr lang="zh-CN" altLang="zh-CN" dirty="0"/>
              <a:t>c2决定了群体经验对粒子个体速度的影响程度，它保证了粒子能够向群体中的其他粒子学习，使粒子在飞行时向邻域内所有粒子曾找到过的历史最优位置靠近，也称为学习因子．</a:t>
            </a:r>
          </a:p>
          <a:p>
            <a:endParaRPr kumimoji="1" lang="zh-CN" altLang="en-US" dirty="0"/>
          </a:p>
        </p:txBody>
      </p:sp>
      <p:sp>
        <p:nvSpPr>
          <p:cNvPr id="4" name="灯片编号占位符 3"/>
          <p:cNvSpPr>
            <a:spLocks noGrp="1"/>
          </p:cNvSpPr>
          <p:nvPr>
            <p:ph type="sldNum" sz="quarter" idx="5"/>
          </p:nvPr>
        </p:nvSpPr>
        <p:spPr/>
        <p:txBody>
          <a:bodyPr/>
          <a:lstStyle/>
          <a:p>
            <a:pPr>
              <a:defRPr/>
            </a:pPr>
            <a:fld id="{DFCE2B16-6FEC-493D-93B7-79A2A80E61D9}" type="slidenum">
              <a:rPr lang="zh-CN" altLang="en-US" smtClean="0"/>
              <a:pPr>
                <a:defRPr/>
              </a:pPr>
              <a:t>106</a:t>
            </a:fld>
            <a:endParaRPr lang="en-US" altLang="zh-CN"/>
          </a:p>
        </p:txBody>
      </p:sp>
    </p:spTree>
    <p:extLst>
      <p:ext uri="{BB962C8B-B14F-4D97-AF65-F5344CB8AC3E}">
        <p14:creationId xmlns:p14="http://schemas.microsoft.com/office/powerpoint/2010/main" val="2760877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c0的大小决定了对粒子当前速度继承的多少，称为惯性因子；</a:t>
            </a:r>
          </a:p>
          <a:p>
            <a:r>
              <a:rPr lang="zh-CN" altLang="zh-CN" dirty="0"/>
              <a:t>c1决定了自身经验对粒子速度的影响程度，它保证了粒子能够向自己的历史最优位置靠近，称为学习因子；</a:t>
            </a:r>
          </a:p>
          <a:p>
            <a:r>
              <a:rPr lang="zh-CN" altLang="zh-CN" dirty="0"/>
              <a:t>c2决定了群体经验对粒子个体速度的影响程度，它保证了粒子能够向群体中的其他粒子学习，使粒子在飞行时向邻域内所有粒子曾找到过的历史最优位置靠近，也称为学习因子．</a:t>
            </a:r>
          </a:p>
          <a:p>
            <a:endParaRPr kumimoji="1" lang="zh-CN" altLang="en-US" dirty="0"/>
          </a:p>
        </p:txBody>
      </p:sp>
      <p:sp>
        <p:nvSpPr>
          <p:cNvPr id="4" name="灯片编号占位符 3"/>
          <p:cNvSpPr>
            <a:spLocks noGrp="1"/>
          </p:cNvSpPr>
          <p:nvPr>
            <p:ph type="sldNum" sz="quarter" idx="5"/>
          </p:nvPr>
        </p:nvSpPr>
        <p:spPr/>
        <p:txBody>
          <a:bodyPr/>
          <a:lstStyle/>
          <a:p>
            <a:pPr>
              <a:defRPr/>
            </a:pPr>
            <a:fld id="{DFCE2B16-6FEC-493D-93B7-79A2A80E61D9}" type="slidenum">
              <a:rPr lang="zh-CN" altLang="en-US" smtClean="0"/>
              <a:pPr>
                <a:defRPr/>
              </a:pPr>
              <a:t>107</a:t>
            </a:fld>
            <a:endParaRPr lang="en-US" altLang="zh-CN"/>
          </a:p>
        </p:txBody>
      </p:sp>
    </p:spTree>
    <p:extLst>
      <p:ext uri="{BB962C8B-B14F-4D97-AF65-F5344CB8AC3E}">
        <p14:creationId xmlns:p14="http://schemas.microsoft.com/office/powerpoint/2010/main" val="4239065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DFCE2B16-6FEC-493D-93B7-79A2A80E61D9}" type="slidenum">
              <a:rPr lang="zh-CN" altLang="en-US" smtClean="0"/>
              <a:pPr>
                <a:defRPr/>
              </a:pPr>
              <a:t>113</a:t>
            </a:fld>
            <a:endParaRPr lang="en-US" altLang="zh-CN"/>
          </a:p>
        </p:txBody>
      </p:sp>
    </p:spTree>
    <p:extLst>
      <p:ext uri="{BB962C8B-B14F-4D97-AF65-F5344CB8AC3E}">
        <p14:creationId xmlns:p14="http://schemas.microsoft.com/office/powerpoint/2010/main" val="2967699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DFCE2B16-6FEC-493D-93B7-79A2A80E61D9}" type="slidenum">
              <a:rPr lang="zh-CN" altLang="en-US" smtClean="0"/>
              <a:pPr>
                <a:defRPr/>
              </a:pPr>
              <a:t>119</a:t>
            </a:fld>
            <a:endParaRPr lang="en-US" altLang="zh-CN"/>
          </a:p>
        </p:txBody>
      </p:sp>
    </p:spTree>
    <p:extLst>
      <p:ext uri="{BB962C8B-B14F-4D97-AF65-F5344CB8AC3E}">
        <p14:creationId xmlns:p14="http://schemas.microsoft.com/office/powerpoint/2010/main" val="18361323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F6D22ED9-FFAB-48CC-851C-64BF4AF0C050}"/>
              </a:ext>
            </a:extLst>
          </p:cNvPr>
          <p:cNvSpPr>
            <a:spLocks noChangeArrowheads="1"/>
          </p:cNvSpPr>
          <p:nvPr/>
        </p:nvSpPr>
        <p:spPr bwMode="auto">
          <a:xfrm>
            <a:off x="296863" y="681038"/>
            <a:ext cx="8664575" cy="4968875"/>
          </a:xfrm>
          <a:prstGeom prst="roundRect">
            <a:avLst>
              <a:gd name="adj" fmla="val 7912"/>
            </a:avLst>
          </a:prstGeom>
          <a:solidFill>
            <a:schemeClr val="folHlink"/>
          </a:solidFill>
          <a:ln>
            <a:noFill/>
          </a:ln>
          <a:effectLst/>
        </p:spPr>
        <p:txBody>
          <a:bodyPr wrap="none" anchor="ctr"/>
          <a:lstStyle>
            <a:lvl1pPr algn="ctr">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1pPr>
            <a:lvl2pPr marL="742950" indent="-285750" algn="ctr">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2pPr>
            <a:lvl3pPr marL="1143000" indent="-228600" algn="ctr">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lgn="ctr">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4pPr>
            <a:lvl5pPr marL="2057400" indent="-228600" algn="ctr">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latin typeface="Times New Roman" panose="02020603050405020304" pitchFamily="18" charset="0"/>
            </a:endParaRPr>
          </a:p>
        </p:txBody>
      </p:sp>
      <p:sp>
        <p:nvSpPr>
          <p:cNvPr id="5" name="AutoShape 3">
            <a:extLst>
              <a:ext uri="{FF2B5EF4-FFF2-40B4-BE49-F238E27FC236}">
                <a16:creationId xmlns:a16="http://schemas.microsoft.com/office/drawing/2014/main" id="{EFACF278-3F2D-4A5D-B214-EFF93C79700D}"/>
              </a:ext>
            </a:extLst>
          </p:cNvPr>
          <p:cNvSpPr>
            <a:spLocks noChangeArrowheads="1"/>
          </p:cNvSpPr>
          <p:nvPr userDrawn="1"/>
        </p:nvSpPr>
        <p:spPr bwMode="auto">
          <a:xfrm>
            <a:off x="395288" y="765175"/>
            <a:ext cx="8435975" cy="4768850"/>
          </a:xfrm>
          <a:prstGeom prst="roundRect">
            <a:avLst>
              <a:gd name="adj" fmla="val 7310"/>
            </a:avLst>
          </a:prstGeom>
          <a:solidFill>
            <a:schemeClr val="bg1"/>
          </a:solidFill>
          <a:ln>
            <a:noFill/>
          </a:ln>
          <a:effectLst/>
        </p:spPr>
        <p:txBody>
          <a:bodyPr wrap="none" anchor="ctr"/>
          <a:lstStyle>
            <a:lvl1pPr algn="ctr">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1pPr>
            <a:lvl2pPr marL="742950" indent="-285750" algn="ctr">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2pPr>
            <a:lvl3pPr marL="1143000" indent="-228600" algn="ctr">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lgn="ctr">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4pPr>
            <a:lvl5pPr marL="2057400" indent="-228600" algn="ctr">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latin typeface="Times New Roman" panose="02020603050405020304" pitchFamily="18" charset="0"/>
            </a:endParaRPr>
          </a:p>
        </p:txBody>
      </p:sp>
      <p:sp>
        <p:nvSpPr>
          <p:cNvPr id="7" name="Line 12">
            <a:extLst>
              <a:ext uri="{FF2B5EF4-FFF2-40B4-BE49-F238E27FC236}">
                <a16:creationId xmlns:a16="http://schemas.microsoft.com/office/drawing/2014/main" id="{0428C265-F22A-4805-B3EE-BEB731E34242}"/>
              </a:ext>
            </a:extLst>
          </p:cNvPr>
          <p:cNvSpPr>
            <a:spLocks noChangeShapeType="1"/>
          </p:cNvSpPr>
          <p:nvPr userDrawn="1"/>
        </p:nvSpPr>
        <p:spPr bwMode="auto">
          <a:xfrm>
            <a:off x="827088" y="1557338"/>
            <a:ext cx="7696200"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矩形 7">
            <a:extLst>
              <a:ext uri="{FF2B5EF4-FFF2-40B4-BE49-F238E27FC236}">
                <a16:creationId xmlns:a16="http://schemas.microsoft.com/office/drawing/2014/main" id="{65106D9E-2B26-48DB-B5C0-18D32F98E232}"/>
              </a:ext>
            </a:extLst>
          </p:cNvPr>
          <p:cNvSpPr/>
          <p:nvPr userDrawn="1"/>
        </p:nvSpPr>
        <p:spPr>
          <a:xfrm>
            <a:off x="6183194" y="831524"/>
            <a:ext cx="2441694" cy="646331"/>
          </a:xfrm>
          <a:prstGeom prst="rect">
            <a:avLst/>
          </a:prstGeom>
          <a:noFill/>
        </p:spPr>
        <p:txBody>
          <a:bodyPr wrap="none">
            <a:spAutoFit/>
          </a:bodyPr>
          <a:lstStyle/>
          <a:p>
            <a:pPr algn="ctr">
              <a:defRPr/>
            </a:pPr>
            <a:r>
              <a:rPr lang="en-US" altLang="zh-CN" sz="1800" b="1">
                <a:ln w="12700">
                  <a:solidFill>
                    <a:schemeClr val="accent1"/>
                  </a:solidFill>
                  <a:prstDash val="solid"/>
                </a:ln>
                <a:effectLst>
                  <a:outerShdw dist="38100" dir="2640000" algn="bl" rotWithShape="0">
                    <a:schemeClr val="accent1"/>
                  </a:outerShdw>
                </a:effectLst>
              </a:rPr>
              <a:t>Introduction to </a:t>
            </a:r>
          </a:p>
          <a:p>
            <a:pPr algn="ctr">
              <a:defRPr/>
            </a:pPr>
            <a:r>
              <a:rPr lang="en-US" altLang="zh-CN" sz="1800" b="1">
                <a:ln w="12700">
                  <a:solidFill>
                    <a:schemeClr val="accent1"/>
                  </a:solidFill>
                  <a:prstDash val="solid"/>
                </a:ln>
                <a:effectLst>
                  <a:outerShdw dist="38100" dir="2640000" algn="bl" rotWithShape="0">
                    <a:schemeClr val="accent1"/>
                  </a:outerShdw>
                </a:effectLst>
              </a:rPr>
              <a:t>Artificial Intelligence</a:t>
            </a:r>
            <a:endParaRPr lang="zh-CN" altLang="en-US" sz="1800" b="1">
              <a:ln w="12700">
                <a:solidFill>
                  <a:schemeClr val="accent1"/>
                </a:solidFill>
                <a:prstDash val="solid"/>
              </a:ln>
              <a:effectLst>
                <a:outerShdw dist="38100" dir="2640000" algn="bl" rotWithShape="0">
                  <a:schemeClr val="accent1"/>
                </a:outerShdw>
              </a:effectLst>
            </a:endParaRPr>
          </a:p>
        </p:txBody>
      </p:sp>
      <p:pic>
        <p:nvPicPr>
          <p:cNvPr id="9" name="图片 1">
            <a:extLst>
              <a:ext uri="{FF2B5EF4-FFF2-40B4-BE49-F238E27FC236}">
                <a16:creationId xmlns:a16="http://schemas.microsoft.com/office/drawing/2014/main" id="{9985CC64-67AD-4C7D-8D40-9D87F621C2D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0363" y="636588"/>
            <a:ext cx="1079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Rectangle 5"/>
          <p:cNvSpPr>
            <a:spLocks noGrp="1" noChangeArrowheads="1"/>
          </p:cNvSpPr>
          <p:nvPr>
            <p:ph type="ctrTitle"/>
          </p:nvPr>
        </p:nvSpPr>
        <p:spPr>
          <a:xfrm>
            <a:off x="754063" y="1133475"/>
            <a:ext cx="7772400" cy="2266950"/>
          </a:xfrm>
        </p:spPr>
        <p:txBody>
          <a:bodyPr anchor="ctr" anchorCtr="1"/>
          <a:lstStyle>
            <a:lvl1pPr algn="ctr">
              <a:defRPr sz="4100" i="1">
                <a:solidFill>
                  <a:srgbClr val="000000"/>
                </a:solidFill>
              </a:defRPr>
            </a:lvl1pPr>
          </a:lstStyle>
          <a:p>
            <a:pPr lvl="0"/>
            <a:r>
              <a:rPr lang="zh-CN" altLang="en-US" noProof="0"/>
              <a:t>单击此处编辑母版标题样式</a:t>
            </a:r>
          </a:p>
        </p:txBody>
      </p:sp>
      <p:sp>
        <p:nvSpPr>
          <p:cNvPr id="10" name="Rectangle 7">
            <a:extLst>
              <a:ext uri="{FF2B5EF4-FFF2-40B4-BE49-F238E27FC236}">
                <a16:creationId xmlns:a16="http://schemas.microsoft.com/office/drawing/2014/main" id="{1CE96963-321B-460E-BD63-83AFFF8FC954}"/>
              </a:ext>
            </a:extLst>
          </p:cNvPr>
          <p:cNvSpPr>
            <a:spLocks noGrp="1" noChangeArrowheads="1"/>
          </p:cNvSpPr>
          <p:nvPr>
            <p:ph type="dt" sz="half" idx="10"/>
          </p:nvPr>
        </p:nvSpPr>
        <p:spPr/>
        <p:txBody>
          <a:bodyPr/>
          <a:lstStyle>
            <a:lvl1pPr>
              <a:defRPr/>
            </a:lvl1pPr>
          </a:lstStyle>
          <a:p>
            <a:pPr>
              <a:defRPr/>
            </a:pPr>
            <a:endParaRPr lang="en-US" altLang="zh-CN"/>
          </a:p>
        </p:txBody>
      </p:sp>
      <p:sp>
        <p:nvSpPr>
          <p:cNvPr id="11" name="Rectangle 9">
            <a:extLst>
              <a:ext uri="{FF2B5EF4-FFF2-40B4-BE49-F238E27FC236}">
                <a16:creationId xmlns:a16="http://schemas.microsoft.com/office/drawing/2014/main" id="{807D281F-67E8-4ACC-9C16-6B3FEACAE7FF}"/>
              </a:ext>
            </a:extLst>
          </p:cNvPr>
          <p:cNvSpPr>
            <a:spLocks noGrp="1" noChangeArrowheads="1"/>
          </p:cNvSpPr>
          <p:nvPr>
            <p:ph type="sldNum" sz="quarter" idx="11"/>
          </p:nvPr>
        </p:nvSpPr>
        <p:spPr>
          <a:xfrm>
            <a:off x="6858000" y="6391275"/>
            <a:ext cx="1600200" cy="457200"/>
          </a:xfrm>
        </p:spPr>
        <p:txBody>
          <a:bodyPr/>
          <a:lstStyle>
            <a:lvl1pPr>
              <a:defRPr/>
            </a:lvl1pPr>
          </a:lstStyle>
          <a:p>
            <a:pPr>
              <a:defRPr/>
            </a:pPr>
            <a:fld id="{A8094EAD-D094-4633-8988-2D2E061C6C0E}" type="slidenum">
              <a:rPr lang="zh-CN" altLang="en-US"/>
              <a:pPr>
                <a:defRPr/>
              </a:pPr>
              <a:t>‹#›</a:t>
            </a:fld>
            <a:endParaRPr lang="en-US" altLang="zh-CN"/>
          </a:p>
        </p:txBody>
      </p:sp>
    </p:spTree>
    <p:extLst>
      <p:ext uri="{BB962C8B-B14F-4D97-AF65-F5344CB8AC3E}">
        <p14:creationId xmlns:p14="http://schemas.microsoft.com/office/powerpoint/2010/main" val="3625753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044C4897-0646-469F-9AEE-25A86D19AAB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6CB54198-0B06-4C93-BC90-4E23B1D83B63}"/>
              </a:ext>
            </a:extLst>
          </p:cNvPr>
          <p:cNvSpPr>
            <a:spLocks noGrp="1" noChangeArrowheads="1"/>
          </p:cNvSpPr>
          <p:nvPr>
            <p:ph type="sldNum" sz="quarter" idx="11"/>
          </p:nvPr>
        </p:nvSpPr>
        <p:spPr>
          <a:ln/>
        </p:spPr>
        <p:txBody>
          <a:bodyPr/>
          <a:lstStyle>
            <a:lvl1pPr>
              <a:defRPr/>
            </a:lvl1pPr>
          </a:lstStyle>
          <a:p>
            <a:pPr>
              <a:defRPr/>
            </a:pPr>
            <a:fld id="{A4F5B64F-A8BD-4837-BCC7-5F48C3CC2ECB}" type="slidenum">
              <a:rPr lang="zh-CN" altLang="en-US"/>
              <a:pPr>
                <a:defRPr/>
              </a:pPr>
              <a:t>‹#›</a:t>
            </a:fld>
            <a:endParaRPr lang="en-US" altLang="zh-CN"/>
          </a:p>
        </p:txBody>
      </p:sp>
    </p:spTree>
    <p:extLst>
      <p:ext uri="{BB962C8B-B14F-4D97-AF65-F5344CB8AC3E}">
        <p14:creationId xmlns:p14="http://schemas.microsoft.com/office/powerpoint/2010/main" val="2250348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0338" y="333375"/>
            <a:ext cx="1941512" cy="57546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4213" y="333375"/>
            <a:ext cx="5673725" cy="57546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50345680-BFF4-4358-93DF-C9DCE277A61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C9774A69-B3D3-4C80-BF8F-3BDE081B2791}"/>
              </a:ext>
            </a:extLst>
          </p:cNvPr>
          <p:cNvSpPr>
            <a:spLocks noGrp="1" noChangeArrowheads="1"/>
          </p:cNvSpPr>
          <p:nvPr>
            <p:ph type="sldNum" sz="quarter" idx="11"/>
          </p:nvPr>
        </p:nvSpPr>
        <p:spPr>
          <a:ln/>
        </p:spPr>
        <p:txBody>
          <a:bodyPr/>
          <a:lstStyle>
            <a:lvl1pPr>
              <a:defRPr/>
            </a:lvl1pPr>
          </a:lstStyle>
          <a:p>
            <a:pPr>
              <a:defRPr/>
            </a:pPr>
            <a:fld id="{A976DF31-87C6-4B6F-B988-D6C1AA2F652B}" type="slidenum">
              <a:rPr lang="zh-CN" altLang="en-US"/>
              <a:pPr>
                <a:defRPr/>
              </a:pPr>
              <a:t>‹#›</a:t>
            </a:fld>
            <a:endParaRPr lang="en-US" altLang="zh-CN"/>
          </a:p>
        </p:txBody>
      </p:sp>
    </p:spTree>
    <p:extLst>
      <p:ext uri="{BB962C8B-B14F-4D97-AF65-F5344CB8AC3E}">
        <p14:creationId xmlns:p14="http://schemas.microsoft.com/office/powerpoint/2010/main" val="3643194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12F6544C-82B1-4946-A635-953DE25293F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86563732-187D-43C1-A2B5-7B1F70806695}"/>
              </a:ext>
            </a:extLst>
          </p:cNvPr>
          <p:cNvSpPr>
            <a:spLocks noGrp="1" noChangeArrowheads="1"/>
          </p:cNvSpPr>
          <p:nvPr>
            <p:ph type="sldNum" sz="quarter" idx="11"/>
          </p:nvPr>
        </p:nvSpPr>
        <p:spPr>
          <a:ln/>
        </p:spPr>
        <p:txBody>
          <a:bodyPr/>
          <a:lstStyle>
            <a:lvl1pPr>
              <a:defRPr/>
            </a:lvl1pPr>
          </a:lstStyle>
          <a:p>
            <a:pPr>
              <a:defRPr/>
            </a:pPr>
            <a:fld id="{783CAC94-3369-4DEA-83C2-9F03EFC17D7D}" type="slidenum">
              <a:rPr lang="zh-CN" altLang="en-US"/>
              <a:pPr>
                <a:defRPr/>
              </a:pPr>
              <a:t>‹#›</a:t>
            </a:fld>
            <a:endParaRPr lang="en-US" altLang="zh-CN"/>
          </a:p>
        </p:txBody>
      </p:sp>
    </p:spTree>
    <p:extLst>
      <p:ext uri="{BB962C8B-B14F-4D97-AF65-F5344CB8AC3E}">
        <p14:creationId xmlns:p14="http://schemas.microsoft.com/office/powerpoint/2010/main" val="617458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A72330ED-B149-4859-B4BE-090E07362B0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EE794260-A923-456E-8ED0-8303A5D24AF0}"/>
              </a:ext>
            </a:extLst>
          </p:cNvPr>
          <p:cNvSpPr>
            <a:spLocks noGrp="1" noChangeArrowheads="1"/>
          </p:cNvSpPr>
          <p:nvPr>
            <p:ph type="sldNum" sz="quarter" idx="11"/>
          </p:nvPr>
        </p:nvSpPr>
        <p:spPr>
          <a:ln/>
        </p:spPr>
        <p:txBody>
          <a:bodyPr/>
          <a:lstStyle>
            <a:lvl1pPr>
              <a:defRPr/>
            </a:lvl1pPr>
          </a:lstStyle>
          <a:p>
            <a:pPr>
              <a:defRPr/>
            </a:pPr>
            <a:fld id="{869BFF76-E9A1-47B5-A649-D56A87648A60}" type="slidenum">
              <a:rPr lang="zh-CN" altLang="en-US"/>
              <a:pPr>
                <a:defRPr/>
              </a:pPr>
              <a:t>‹#›</a:t>
            </a:fld>
            <a:endParaRPr lang="en-US" altLang="zh-CN"/>
          </a:p>
        </p:txBody>
      </p:sp>
    </p:spTree>
    <p:extLst>
      <p:ext uri="{BB962C8B-B14F-4D97-AF65-F5344CB8AC3E}">
        <p14:creationId xmlns:p14="http://schemas.microsoft.com/office/powerpoint/2010/main" val="2613582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55650" y="1989138"/>
            <a:ext cx="3771900" cy="40989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79950" y="1989138"/>
            <a:ext cx="3771900" cy="40989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C402993D-6346-4B00-B0C9-E4B26B3E335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F2BEFA4-519A-4C1B-A615-5D4F78D86EFB}"/>
              </a:ext>
            </a:extLst>
          </p:cNvPr>
          <p:cNvSpPr>
            <a:spLocks noGrp="1" noChangeArrowheads="1"/>
          </p:cNvSpPr>
          <p:nvPr>
            <p:ph type="sldNum" sz="quarter" idx="11"/>
          </p:nvPr>
        </p:nvSpPr>
        <p:spPr>
          <a:ln/>
        </p:spPr>
        <p:txBody>
          <a:bodyPr/>
          <a:lstStyle>
            <a:lvl1pPr>
              <a:defRPr/>
            </a:lvl1pPr>
          </a:lstStyle>
          <a:p>
            <a:pPr>
              <a:defRPr/>
            </a:pPr>
            <a:fld id="{299A4E77-10DC-4E40-B7F0-5CA3F79579CE}" type="slidenum">
              <a:rPr lang="zh-CN" altLang="en-US"/>
              <a:pPr>
                <a:defRPr/>
              </a:pPr>
              <a:t>‹#›</a:t>
            </a:fld>
            <a:endParaRPr lang="en-US" altLang="zh-CN"/>
          </a:p>
        </p:txBody>
      </p:sp>
    </p:spTree>
    <p:extLst>
      <p:ext uri="{BB962C8B-B14F-4D97-AF65-F5344CB8AC3E}">
        <p14:creationId xmlns:p14="http://schemas.microsoft.com/office/powerpoint/2010/main" val="3224264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D7F362CC-15A0-487A-85EC-B293A63675E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9B04A96A-1D13-4F9F-99A2-02EE7A90AA65}"/>
              </a:ext>
            </a:extLst>
          </p:cNvPr>
          <p:cNvSpPr>
            <a:spLocks noGrp="1" noChangeArrowheads="1"/>
          </p:cNvSpPr>
          <p:nvPr>
            <p:ph type="sldNum" sz="quarter" idx="11"/>
          </p:nvPr>
        </p:nvSpPr>
        <p:spPr>
          <a:ln/>
        </p:spPr>
        <p:txBody>
          <a:bodyPr/>
          <a:lstStyle>
            <a:lvl1pPr>
              <a:defRPr/>
            </a:lvl1pPr>
          </a:lstStyle>
          <a:p>
            <a:pPr>
              <a:defRPr/>
            </a:pPr>
            <a:fld id="{F2DF4B0A-F9D8-47D2-AD8E-D46094B26D23}" type="slidenum">
              <a:rPr lang="zh-CN" altLang="en-US"/>
              <a:pPr>
                <a:defRPr/>
              </a:pPr>
              <a:t>‹#›</a:t>
            </a:fld>
            <a:endParaRPr lang="en-US" altLang="zh-CN"/>
          </a:p>
        </p:txBody>
      </p:sp>
    </p:spTree>
    <p:extLst>
      <p:ext uri="{BB962C8B-B14F-4D97-AF65-F5344CB8AC3E}">
        <p14:creationId xmlns:p14="http://schemas.microsoft.com/office/powerpoint/2010/main" val="1119627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FE89E1A8-3EE2-4E8C-B7FE-027629A8C44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7C13E470-C24D-44A6-AEAB-643CB66744D5}"/>
              </a:ext>
            </a:extLst>
          </p:cNvPr>
          <p:cNvSpPr>
            <a:spLocks noGrp="1" noChangeArrowheads="1"/>
          </p:cNvSpPr>
          <p:nvPr>
            <p:ph type="sldNum" sz="quarter" idx="11"/>
          </p:nvPr>
        </p:nvSpPr>
        <p:spPr>
          <a:ln/>
        </p:spPr>
        <p:txBody>
          <a:bodyPr/>
          <a:lstStyle>
            <a:lvl1pPr>
              <a:defRPr/>
            </a:lvl1pPr>
          </a:lstStyle>
          <a:p>
            <a:pPr>
              <a:defRPr/>
            </a:pPr>
            <a:fld id="{F5CACA3A-2401-46C9-A315-9F5A8C5E803E}" type="slidenum">
              <a:rPr lang="zh-CN" altLang="en-US"/>
              <a:pPr>
                <a:defRPr/>
              </a:pPr>
              <a:t>‹#›</a:t>
            </a:fld>
            <a:endParaRPr lang="en-US" altLang="zh-CN"/>
          </a:p>
        </p:txBody>
      </p:sp>
    </p:spTree>
    <p:extLst>
      <p:ext uri="{BB962C8B-B14F-4D97-AF65-F5344CB8AC3E}">
        <p14:creationId xmlns:p14="http://schemas.microsoft.com/office/powerpoint/2010/main" val="1451484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233A808-070A-4A88-A490-8BFC8D85B84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6">
            <a:extLst>
              <a:ext uri="{FF2B5EF4-FFF2-40B4-BE49-F238E27FC236}">
                <a16:creationId xmlns:a16="http://schemas.microsoft.com/office/drawing/2014/main" id="{F91BEAB1-76FA-42D4-A38B-313DEEF846F5}"/>
              </a:ext>
            </a:extLst>
          </p:cNvPr>
          <p:cNvSpPr>
            <a:spLocks noGrp="1" noChangeArrowheads="1"/>
          </p:cNvSpPr>
          <p:nvPr>
            <p:ph type="sldNum" sz="quarter" idx="11"/>
          </p:nvPr>
        </p:nvSpPr>
        <p:spPr>
          <a:ln/>
        </p:spPr>
        <p:txBody>
          <a:bodyPr/>
          <a:lstStyle>
            <a:lvl1pPr>
              <a:defRPr/>
            </a:lvl1pPr>
          </a:lstStyle>
          <a:p>
            <a:pPr>
              <a:defRPr/>
            </a:pPr>
            <a:fld id="{6EDF2DB9-441D-428A-8DC2-5209CFE59AEB}" type="slidenum">
              <a:rPr lang="zh-CN" altLang="en-US"/>
              <a:pPr>
                <a:defRPr/>
              </a:pPr>
              <a:t>‹#›</a:t>
            </a:fld>
            <a:endParaRPr lang="en-US" altLang="zh-CN"/>
          </a:p>
        </p:txBody>
      </p:sp>
    </p:spTree>
    <p:extLst>
      <p:ext uri="{BB962C8B-B14F-4D97-AF65-F5344CB8AC3E}">
        <p14:creationId xmlns:p14="http://schemas.microsoft.com/office/powerpoint/2010/main" val="1434495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FA04F39D-E082-4DE8-B971-CD3BF2C5860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3120614-F8A5-4B89-8F39-4BAC65035731}"/>
              </a:ext>
            </a:extLst>
          </p:cNvPr>
          <p:cNvSpPr>
            <a:spLocks noGrp="1" noChangeArrowheads="1"/>
          </p:cNvSpPr>
          <p:nvPr>
            <p:ph type="sldNum" sz="quarter" idx="11"/>
          </p:nvPr>
        </p:nvSpPr>
        <p:spPr>
          <a:ln/>
        </p:spPr>
        <p:txBody>
          <a:bodyPr/>
          <a:lstStyle>
            <a:lvl1pPr>
              <a:defRPr/>
            </a:lvl1pPr>
          </a:lstStyle>
          <a:p>
            <a:pPr>
              <a:defRPr/>
            </a:pPr>
            <a:fld id="{6476E3BF-4110-4ACF-BCC3-E2ABB8639F3C}" type="slidenum">
              <a:rPr lang="zh-CN" altLang="en-US"/>
              <a:pPr>
                <a:defRPr/>
              </a:pPr>
              <a:t>‹#›</a:t>
            </a:fld>
            <a:endParaRPr lang="en-US" altLang="zh-CN"/>
          </a:p>
        </p:txBody>
      </p:sp>
    </p:spTree>
    <p:extLst>
      <p:ext uri="{BB962C8B-B14F-4D97-AF65-F5344CB8AC3E}">
        <p14:creationId xmlns:p14="http://schemas.microsoft.com/office/powerpoint/2010/main" val="595702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82FF1D6F-4524-4692-81B7-F659F059EAA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237DAA8-E6E8-479B-9BAD-750257F841EE}"/>
              </a:ext>
            </a:extLst>
          </p:cNvPr>
          <p:cNvSpPr>
            <a:spLocks noGrp="1" noChangeArrowheads="1"/>
          </p:cNvSpPr>
          <p:nvPr>
            <p:ph type="sldNum" sz="quarter" idx="11"/>
          </p:nvPr>
        </p:nvSpPr>
        <p:spPr>
          <a:ln/>
        </p:spPr>
        <p:txBody>
          <a:bodyPr/>
          <a:lstStyle>
            <a:lvl1pPr>
              <a:defRPr/>
            </a:lvl1pPr>
          </a:lstStyle>
          <a:p>
            <a:pPr>
              <a:defRPr/>
            </a:pPr>
            <a:fld id="{84A030BF-796F-4042-AC8C-580394556287}" type="slidenum">
              <a:rPr lang="zh-CN" altLang="en-US"/>
              <a:pPr>
                <a:defRPr/>
              </a:pPr>
              <a:t>‹#›</a:t>
            </a:fld>
            <a:endParaRPr lang="en-US" altLang="zh-CN"/>
          </a:p>
        </p:txBody>
      </p:sp>
    </p:spTree>
    <p:extLst>
      <p:ext uri="{BB962C8B-B14F-4D97-AF65-F5344CB8AC3E}">
        <p14:creationId xmlns:p14="http://schemas.microsoft.com/office/powerpoint/2010/main" val="516101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24C55D2-7F09-4EA3-AAE2-E9809CE87F90}"/>
              </a:ext>
            </a:extLst>
          </p:cNvPr>
          <p:cNvSpPr>
            <a:spLocks noGrp="1" noChangeArrowheads="1"/>
          </p:cNvSpPr>
          <p:nvPr>
            <p:ph type="title"/>
          </p:nvPr>
        </p:nvSpPr>
        <p:spPr bwMode="auto">
          <a:xfrm>
            <a:off x="993775" y="406400"/>
            <a:ext cx="769620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DCF55886-C558-44CC-9005-98AAE5FCEE63}"/>
              </a:ext>
            </a:extLst>
          </p:cNvPr>
          <p:cNvSpPr>
            <a:spLocks noGrp="1" noChangeArrowheads="1"/>
          </p:cNvSpPr>
          <p:nvPr>
            <p:ph type="body" idx="1"/>
          </p:nvPr>
        </p:nvSpPr>
        <p:spPr bwMode="auto">
          <a:xfrm>
            <a:off x="762000" y="1236663"/>
            <a:ext cx="7696200" cy="4929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37080E3C-2686-4A73-A6C8-7D1BF5D37183}"/>
              </a:ext>
            </a:extLst>
          </p:cNvPr>
          <p:cNvSpPr>
            <a:spLocks noGrp="1" noChangeArrowheads="1"/>
          </p:cNvSpPr>
          <p:nvPr>
            <p:ph type="dt" sz="half" idx="2"/>
          </p:nvPr>
        </p:nvSpPr>
        <p:spPr bwMode="auto">
          <a:xfrm>
            <a:off x="762000" y="6388100"/>
            <a:ext cx="20574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buFont typeface="Arial" panose="020B0604020202020204" pitchFamily="34" charset="0"/>
              <a:buNone/>
              <a:defRPr sz="1400"/>
            </a:lvl1pPr>
          </a:lstStyle>
          <a:p>
            <a:pPr>
              <a:defRPr/>
            </a:pPr>
            <a:endParaRPr lang="en-US" altLang="zh-CN"/>
          </a:p>
        </p:txBody>
      </p:sp>
      <p:sp>
        <p:nvSpPr>
          <p:cNvPr id="1030" name="Rectangle 6">
            <a:extLst>
              <a:ext uri="{FF2B5EF4-FFF2-40B4-BE49-F238E27FC236}">
                <a16:creationId xmlns:a16="http://schemas.microsoft.com/office/drawing/2014/main" id="{4A3243A8-D545-4995-9B29-4A689CC965F8}"/>
              </a:ext>
            </a:extLst>
          </p:cNvPr>
          <p:cNvSpPr>
            <a:spLocks noGrp="1" noChangeArrowheads="1"/>
          </p:cNvSpPr>
          <p:nvPr>
            <p:ph type="sldNum" sz="quarter" idx="4"/>
          </p:nvPr>
        </p:nvSpPr>
        <p:spPr bwMode="auto">
          <a:xfrm>
            <a:off x="6858000" y="6400800"/>
            <a:ext cx="16002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buFont typeface="Arial" panose="020B0604020202020204" pitchFamily="34" charset="0"/>
              <a:buNone/>
              <a:defRPr sz="1400"/>
            </a:lvl1pPr>
          </a:lstStyle>
          <a:p>
            <a:pPr>
              <a:defRPr/>
            </a:pPr>
            <a:fld id="{5EE26233-D615-4998-8130-2810C932E57D}" type="slidenum">
              <a:rPr lang="zh-CN" altLang="en-US"/>
              <a:pPr>
                <a:defRPr/>
              </a:pPr>
              <a:t>‹#›</a:t>
            </a:fld>
            <a:endParaRPr lang="en-US" altLang="zh-CN"/>
          </a:p>
        </p:txBody>
      </p:sp>
      <p:sp>
        <p:nvSpPr>
          <p:cNvPr id="2" name="AutoShape 7">
            <a:extLst>
              <a:ext uri="{FF2B5EF4-FFF2-40B4-BE49-F238E27FC236}">
                <a16:creationId xmlns:a16="http://schemas.microsoft.com/office/drawing/2014/main" id="{733FC07D-DBD0-42E3-A69F-429C7492D164}"/>
              </a:ext>
            </a:extLst>
          </p:cNvPr>
          <p:cNvSpPr>
            <a:spLocks noChangeArrowheads="1"/>
          </p:cNvSpPr>
          <p:nvPr/>
        </p:nvSpPr>
        <p:spPr bwMode="auto">
          <a:xfrm>
            <a:off x="179388" y="188913"/>
            <a:ext cx="8823325" cy="6119812"/>
          </a:xfrm>
          <a:prstGeom prst="roundRect">
            <a:avLst>
              <a:gd name="adj" fmla="val 11046"/>
            </a:avLst>
          </a:prstGeom>
          <a:noFill/>
          <a:ln w="28575">
            <a:solidFill>
              <a:schemeClr val="folHlink"/>
            </a:solidFill>
            <a:round/>
            <a:headEnd/>
            <a:tailEnd/>
          </a:ln>
          <a:effectLst/>
        </p:spPr>
        <p:txBody>
          <a:bodyPr wrap="none" anchor="ctr"/>
          <a:lstStyle>
            <a:lvl1pPr algn="ctr">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1pPr>
            <a:lvl2pPr marL="742950" indent="-285750" algn="ctr">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2pPr>
            <a:lvl3pPr marL="1143000" indent="-228600" algn="ctr">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lgn="ctr">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4pPr>
            <a:lvl5pPr marL="2057400" indent="-228600" algn="ctr">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latin typeface="Times New Roman" panose="02020603050405020304" pitchFamily="18" charset="0"/>
            </a:endParaRPr>
          </a:p>
        </p:txBody>
      </p:sp>
      <p:sp>
        <p:nvSpPr>
          <p:cNvPr id="1031" name="Line 8">
            <a:extLst>
              <a:ext uri="{FF2B5EF4-FFF2-40B4-BE49-F238E27FC236}">
                <a16:creationId xmlns:a16="http://schemas.microsoft.com/office/drawing/2014/main" id="{A384534E-99E0-44B3-9762-30A42C6B9818}"/>
              </a:ext>
            </a:extLst>
          </p:cNvPr>
          <p:cNvSpPr>
            <a:spLocks noChangeShapeType="1"/>
          </p:cNvSpPr>
          <p:nvPr/>
        </p:nvSpPr>
        <p:spPr bwMode="auto">
          <a:xfrm>
            <a:off x="742950" y="1144588"/>
            <a:ext cx="7696200"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2" name="图片 1">
            <a:extLst>
              <a:ext uri="{FF2B5EF4-FFF2-40B4-BE49-F238E27FC236}">
                <a16:creationId xmlns:a16="http://schemas.microsoft.com/office/drawing/2014/main" id="{CED7AEB5-E0AC-49C8-BC42-BD36A3AD34D4}"/>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46050" y="207963"/>
            <a:ext cx="1079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DC645A8D-6D4E-4F11-894B-68F365CC39BF}"/>
              </a:ext>
            </a:extLst>
          </p:cNvPr>
          <p:cNvSpPr/>
          <p:nvPr userDrawn="1"/>
        </p:nvSpPr>
        <p:spPr>
          <a:xfrm>
            <a:off x="6396879" y="201864"/>
            <a:ext cx="2441694" cy="646331"/>
          </a:xfrm>
          <a:prstGeom prst="rect">
            <a:avLst/>
          </a:prstGeom>
          <a:noFill/>
        </p:spPr>
        <p:txBody>
          <a:bodyPr wrap="none">
            <a:spAutoFit/>
          </a:bodyPr>
          <a:lstStyle/>
          <a:p>
            <a:pPr algn="ctr">
              <a:defRPr/>
            </a:pPr>
            <a:r>
              <a:rPr lang="en-US" altLang="zh-CN" sz="1800" b="1">
                <a:ln w="12700">
                  <a:solidFill>
                    <a:schemeClr val="accent1"/>
                  </a:solidFill>
                  <a:prstDash val="solid"/>
                </a:ln>
                <a:effectLst>
                  <a:outerShdw dist="38100" dir="2640000" algn="bl" rotWithShape="0">
                    <a:schemeClr val="accent1"/>
                  </a:outerShdw>
                </a:effectLst>
              </a:rPr>
              <a:t>Introduction to </a:t>
            </a:r>
          </a:p>
          <a:p>
            <a:pPr algn="ctr">
              <a:defRPr/>
            </a:pPr>
            <a:r>
              <a:rPr lang="en-US" altLang="zh-CN" sz="1800" b="1">
                <a:ln w="12700">
                  <a:solidFill>
                    <a:schemeClr val="accent1"/>
                  </a:solidFill>
                  <a:prstDash val="solid"/>
                </a:ln>
                <a:effectLst>
                  <a:outerShdw dist="38100" dir="2640000" algn="bl" rotWithShape="0">
                    <a:schemeClr val="accent1"/>
                  </a:outerShdw>
                </a:effectLst>
              </a:rPr>
              <a:t>Artificial Intelligence</a:t>
            </a:r>
            <a:endParaRPr lang="zh-CN" altLang="en-US" sz="1800" b="1">
              <a:ln w="12700">
                <a:solidFill>
                  <a:schemeClr val="accent1"/>
                </a:solidFill>
                <a:prstDash val="solid"/>
              </a:ln>
              <a:effectLst>
                <a:outerShdw dist="38100" dir="2640000" algn="bl" rotWithShape="0">
                  <a:schemeClr val="accent1"/>
                </a:outerShdw>
              </a:effectLst>
            </a:endParaRPr>
          </a:p>
        </p:txBody>
      </p:sp>
    </p:spTree>
  </p:cSld>
  <p:clrMap bg1="lt1" tx1="dk1" bg2="lt2" tx2="dk2" accent1="accent1" accent2="accent2" accent3="accent3" accent4="accent4" accent5="accent5" accent6="accent6" hlink="hlink" folHlink="folHlink"/>
  <p:sldLayoutIdLst>
    <p:sldLayoutId id="2147483799"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hf sldNum="0" hdr="0" dt="0"/>
  <p:txStyles>
    <p:titleStyle>
      <a:lvl1pPr algn="l" rtl="0" eaLnBrk="0" fontAlgn="base" hangingPunct="0">
        <a:spcBef>
          <a:spcPct val="0"/>
        </a:spcBef>
        <a:spcAft>
          <a:spcPct val="0"/>
        </a:spcAft>
        <a:defRPr sz="3300" kern="12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anose="020B0A04020102020204" pitchFamily="34" charset="0"/>
          <a:ea typeface="宋体" panose="02010600030101010101" pitchFamily="2" charset="-122"/>
        </a:defRPr>
      </a:lvl2pPr>
      <a:lvl3pPr algn="l" rtl="0" eaLnBrk="0" fontAlgn="base" hangingPunct="0">
        <a:spcBef>
          <a:spcPct val="0"/>
        </a:spcBef>
        <a:spcAft>
          <a:spcPct val="0"/>
        </a:spcAft>
        <a:defRPr sz="3300">
          <a:solidFill>
            <a:schemeClr val="tx2"/>
          </a:solidFill>
          <a:latin typeface="Arial Black" panose="020B0A04020102020204" pitchFamily="34" charset="0"/>
          <a:ea typeface="宋体" panose="02010600030101010101" pitchFamily="2" charset="-122"/>
        </a:defRPr>
      </a:lvl3pPr>
      <a:lvl4pPr algn="l" rtl="0" eaLnBrk="0" fontAlgn="base" hangingPunct="0">
        <a:spcBef>
          <a:spcPct val="0"/>
        </a:spcBef>
        <a:spcAft>
          <a:spcPct val="0"/>
        </a:spcAft>
        <a:defRPr sz="3300">
          <a:solidFill>
            <a:schemeClr val="tx2"/>
          </a:solidFill>
          <a:latin typeface="Arial Black" panose="020B0A04020102020204" pitchFamily="34" charset="0"/>
          <a:ea typeface="宋体" panose="02010600030101010101" pitchFamily="2" charset="-122"/>
        </a:defRPr>
      </a:lvl4pPr>
      <a:lvl5pPr algn="l" rtl="0" eaLnBrk="0" fontAlgn="base" hangingPunct="0">
        <a:spcBef>
          <a:spcPct val="0"/>
        </a:spcBef>
        <a:spcAft>
          <a:spcPct val="0"/>
        </a:spcAft>
        <a:defRPr sz="3300">
          <a:solidFill>
            <a:schemeClr val="tx2"/>
          </a:solidFill>
          <a:latin typeface="Arial Black" panose="020B0A04020102020204" pitchFamily="34" charset="0"/>
          <a:ea typeface="宋体" panose="02010600030101010101" pitchFamily="2" charset="-122"/>
        </a:defRPr>
      </a:lvl5pPr>
      <a:lvl6pPr marL="457200" algn="l" rtl="0" fontAlgn="base">
        <a:spcBef>
          <a:spcPct val="0"/>
        </a:spcBef>
        <a:spcAft>
          <a:spcPct val="0"/>
        </a:spcAft>
        <a:defRPr sz="3300">
          <a:solidFill>
            <a:schemeClr val="tx2"/>
          </a:solidFill>
          <a:latin typeface="Arial Black" panose="020B0A04020102020204" pitchFamily="34" charset="0"/>
          <a:ea typeface="宋体" panose="02010600030101010101" pitchFamily="2" charset="-122"/>
        </a:defRPr>
      </a:lvl6pPr>
      <a:lvl7pPr marL="914400" algn="l" rtl="0" fontAlgn="base">
        <a:spcBef>
          <a:spcPct val="0"/>
        </a:spcBef>
        <a:spcAft>
          <a:spcPct val="0"/>
        </a:spcAft>
        <a:defRPr sz="3300">
          <a:solidFill>
            <a:schemeClr val="tx2"/>
          </a:solidFill>
          <a:latin typeface="Arial Black" panose="020B0A04020102020204" pitchFamily="34" charset="0"/>
          <a:ea typeface="宋体" panose="02010600030101010101" pitchFamily="2" charset="-122"/>
        </a:defRPr>
      </a:lvl7pPr>
      <a:lvl8pPr marL="1371600" algn="l" rtl="0" fontAlgn="base">
        <a:spcBef>
          <a:spcPct val="0"/>
        </a:spcBef>
        <a:spcAft>
          <a:spcPct val="0"/>
        </a:spcAft>
        <a:defRPr sz="3300">
          <a:solidFill>
            <a:schemeClr val="tx2"/>
          </a:solidFill>
          <a:latin typeface="Arial Black" panose="020B0A04020102020204" pitchFamily="34" charset="0"/>
          <a:ea typeface="宋体" panose="02010600030101010101" pitchFamily="2" charset="-122"/>
        </a:defRPr>
      </a:lvl8pPr>
      <a:lvl9pPr marL="1828800" algn="l" rtl="0" fontAlgn="base">
        <a:spcBef>
          <a:spcPct val="0"/>
        </a:spcBef>
        <a:spcAft>
          <a:spcPct val="0"/>
        </a:spcAft>
        <a:defRPr sz="3300">
          <a:solidFill>
            <a:schemeClr val="tx2"/>
          </a:solidFill>
          <a:latin typeface="Arial Black" panose="020B0A040201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0000"/>
        <a:buFont typeface="Wingdings" panose="05000000000000000000" pitchFamily="2" charset="2"/>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3.xml"/><Relationship Id="rId7" Type="http://schemas.openxmlformats.org/officeDocument/2006/relationships/image" Target="../media/image73.emf"/><Relationship Id="rId12" Type="http://schemas.openxmlformats.org/officeDocument/2006/relationships/image" Target="../media/image76.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1.bin"/><Relationship Id="rId11" Type="http://schemas.openxmlformats.org/officeDocument/2006/relationships/image" Target="../media/image75.emf"/><Relationship Id="rId5" Type="http://schemas.openxmlformats.org/officeDocument/2006/relationships/image" Target="../media/image72.e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74.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77.e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78.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80.emf"/><Relationship Id="rId13" Type="http://schemas.openxmlformats.org/officeDocument/2006/relationships/oleObject" Target="../embeddings/oleObject20.bin"/><Relationship Id="rId18" Type="http://schemas.openxmlformats.org/officeDocument/2006/relationships/image" Target="../media/image68.emf"/><Relationship Id="rId3" Type="http://schemas.openxmlformats.org/officeDocument/2006/relationships/notesSlide" Target="../notesSlides/notesSlide4.xml"/><Relationship Id="rId21" Type="http://schemas.openxmlformats.org/officeDocument/2006/relationships/oleObject" Target="../embeddings/oleObject24.bin"/><Relationship Id="rId7" Type="http://schemas.openxmlformats.org/officeDocument/2006/relationships/oleObject" Target="../embeddings/oleObject17.bin"/><Relationship Id="rId12" Type="http://schemas.openxmlformats.org/officeDocument/2006/relationships/image" Target="../media/image82.emf"/><Relationship Id="rId17" Type="http://schemas.openxmlformats.org/officeDocument/2006/relationships/oleObject" Target="../embeddings/oleObject22.bin"/><Relationship Id="rId2" Type="http://schemas.openxmlformats.org/officeDocument/2006/relationships/slideLayout" Target="../slideLayouts/slideLayout2.xml"/><Relationship Id="rId16" Type="http://schemas.openxmlformats.org/officeDocument/2006/relationships/image" Target="../media/image84.emf"/><Relationship Id="rId20" Type="http://schemas.openxmlformats.org/officeDocument/2006/relationships/image" Target="../media/image85.emf"/><Relationship Id="rId1" Type="http://schemas.openxmlformats.org/officeDocument/2006/relationships/vmlDrawing" Target="../drawings/vmlDrawing8.vml"/><Relationship Id="rId6" Type="http://schemas.openxmlformats.org/officeDocument/2006/relationships/image" Target="../media/image79.emf"/><Relationship Id="rId11" Type="http://schemas.openxmlformats.org/officeDocument/2006/relationships/oleObject" Target="../embeddings/oleObject19.bin"/><Relationship Id="rId24" Type="http://schemas.openxmlformats.org/officeDocument/2006/relationships/image" Target="../media/image87.emf"/><Relationship Id="rId5" Type="http://schemas.openxmlformats.org/officeDocument/2006/relationships/oleObject" Target="../embeddings/oleObject16.bin"/><Relationship Id="rId15" Type="http://schemas.openxmlformats.org/officeDocument/2006/relationships/oleObject" Target="../embeddings/oleObject21.bin"/><Relationship Id="rId23" Type="http://schemas.openxmlformats.org/officeDocument/2006/relationships/oleObject" Target="../embeddings/oleObject25.bin"/><Relationship Id="rId10" Type="http://schemas.openxmlformats.org/officeDocument/2006/relationships/image" Target="../media/image81.emf"/><Relationship Id="rId19" Type="http://schemas.openxmlformats.org/officeDocument/2006/relationships/oleObject" Target="../embeddings/oleObject23.bin"/><Relationship Id="rId4" Type="http://schemas.openxmlformats.org/officeDocument/2006/relationships/image" Target="../media/image59.jpeg"/><Relationship Id="rId9" Type="http://schemas.openxmlformats.org/officeDocument/2006/relationships/oleObject" Target="../embeddings/oleObject18.bin"/><Relationship Id="rId14" Type="http://schemas.openxmlformats.org/officeDocument/2006/relationships/image" Target="../media/image83.emf"/><Relationship Id="rId22" Type="http://schemas.openxmlformats.org/officeDocument/2006/relationships/image" Target="../media/image86.emf"/></Relationships>
</file>

<file path=ppt/slides/_rels/slide105.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85.emf"/><Relationship Id="rId18" Type="http://schemas.openxmlformats.org/officeDocument/2006/relationships/image" Target="../media/image59.jpeg"/><Relationship Id="rId3" Type="http://schemas.openxmlformats.org/officeDocument/2006/relationships/notesSlide" Target="../notesSlides/notesSlide5.xml"/><Relationship Id="rId21" Type="http://schemas.openxmlformats.org/officeDocument/2006/relationships/oleObject" Target="../embeddings/oleObject30.bin"/><Relationship Id="rId7" Type="http://schemas.openxmlformats.org/officeDocument/2006/relationships/image" Target="../media/image80.emf"/><Relationship Id="rId12" Type="http://schemas.openxmlformats.org/officeDocument/2006/relationships/oleObject" Target="../embeddings/oleObject28.bin"/><Relationship Id="rId17" Type="http://schemas.openxmlformats.org/officeDocument/2006/relationships/image" Target="../media/image87.emf"/><Relationship Id="rId2" Type="http://schemas.openxmlformats.org/officeDocument/2006/relationships/slideLayout" Target="../slideLayouts/slideLayout2.xml"/><Relationship Id="rId16" Type="http://schemas.openxmlformats.org/officeDocument/2006/relationships/oleObject" Target="../embeddings/oleObject25.bin"/><Relationship Id="rId20" Type="http://schemas.openxmlformats.org/officeDocument/2006/relationships/image" Target="../media/image88.emf"/><Relationship Id="rId1" Type="http://schemas.openxmlformats.org/officeDocument/2006/relationships/vmlDrawing" Target="../drawings/vmlDrawing9.vml"/><Relationship Id="rId6" Type="http://schemas.openxmlformats.org/officeDocument/2006/relationships/oleObject" Target="../embeddings/oleObject27.bin"/><Relationship Id="rId11" Type="http://schemas.openxmlformats.org/officeDocument/2006/relationships/image" Target="../media/image68.emf"/><Relationship Id="rId5" Type="http://schemas.openxmlformats.org/officeDocument/2006/relationships/image" Target="../media/image79.emf"/><Relationship Id="rId15" Type="http://schemas.openxmlformats.org/officeDocument/2006/relationships/image" Target="../media/image86.emf"/><Relationship Id="rId10" Type="http://schemas.openxmlformats.org/officeDocument/2006/relationships/oleObject" Target="../embeddings/oleObject22.bin"/><Relationship Id="rId19"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81.emf"/><Relationship Id="rId14" Type="http://schemas.openxmlformats.org/officeDocument/2006/relationships/oleObject" Target="../embeddings/oleObject24.bin"/><Relationship Id="rId22" Type="http://schemas.openxmlformats.org/officeDocument/2006/relationships/image" Target="../media/image89.emf"/></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85.emf"/><Relationship Id="rId18" Type="http://schemas.openxmlformats.org/officeDocument/2006/relationships/oleObject" Target="../embeddings/oleObject30.bin"/><Relationship Id="rId3" Type="http://schemas.openxmlformats.org/officeDocument/2006/relationships/notesSlide" Target="../notesSlides/notesSlide6.xml"/><Relationship Id="rId21" Type="http://schemas.openxmlformats.org/officeDocument/2006/relationships/oleObject" Target="../embeddings/oleObject34.bin"/><Relationship Id="rId7" Type="http://schemas.openxmlformats.org/officeDocument/2006/relationships/image" Target="../media/image80.emf"/><Relationship Id="rId12" Type="http://schemas.openxmlformats.org/officeDocument/2006/relationships/oleObject" Target="../embeddings/oleObject33.bin"/><Relationship Id="rId17" Type="http://schemas.openxmlformats.org/officeDocument/2006/relationships/image" Target="../media/image87.emf"/><Relationship Id="rId2" Type="http://schemas.openxmlformats.org/officeDocument/2006/relationships/slideLayout" Target="../slideLayouts/slideLayout2.xml"/><Relationship Id="rId16" Type="http://schemas.openxmlformats.org/officeDocument/2006/relationships/oleObject" Target="../embeddings/oleObject25.bin"/><Relationship Id="rId20" Type="http://schemas.openxmlformats.org/officeDocument/2006/relationships/image" Target="../media/image59.jpeg"/><Relationship Id="rId1" Type="http://schemas.openxmlformats.org/officeDocument/2006/relationships/vmlDrawing" Target="../drawings/vmlDrawing10.vml"/><Relationship Id="rId6" Type="http://schemas.openxmlformats.org/officeDocument/2006/relationships/oleObject" Target="../embeddings/oleObject32.bin"/><Relationship Id="rId11" Type="http://schemas.openxmlformats.org/officeDocument/2006/relationships/image" Target="../media/image68.emf"/><Relationship Id="rId24" Type="http://schemas.openxmlformats.org/officeDocument/2006/relationships/image" Target="../media/image91.emf"/><Relationship Id="rId5" Type="http://schemas.openxmlformats.org/officeDocument/2006/relationships/image" Target="../media/image79.emf"/><Relationship Id="rId15" Type="http://schemas.openxmlformats.org/officeDocument/2006/relationships/image" Target="../media/image86.emf"/><Relationship Id="rId23" Type="http://schemas.openxmlformats.org/officeDocument/2006/relationships/oleObject" Target="../embeddings/oleObject35.bin"/><Relationship Id="rId10" Type="http://schemas.openxmlformats.org/officeDocument/2006/relationships/oleObject" Target="../embeddings/oleObject22.bin"/><Relationship Id="rId19" Type="http://schemas.openxmlformats.org/officeDocument/2006/relationships/image" Target="../media/image89.emf"/><Relationship Id="rId4" Type="http://schemas.openxmlformats.org/officeDocument/2006/relationships/oleObject" Target="../embeddings/oleObject31.bin"/><Relationship Id="rId9" Type="http://schemas.openxmlformats.org/officeDocument/2006/relationships/image" Target="../media/image81.emf"/><Relationship Id="rId14" Type="http://schemas.openxmlformats.org/officeDocument/2006/relationships/oleObject" Target="../embeddings/oleObject24.bin"/><Relationship Id="rId22" Type="http://schemas.openxmlformats.org/officeDocument/2006/relationships/image" Target="../media/image90.emf"/></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85.emf"/><Relationship Id="rId18" Type="http://schemas.openxmlformats.org/officeDocument/2006/relationships/image" Target="../media/image59.jpeg"/><Relationship Id="rId3" Type="http://schemas.openxmlformats.org/officeDocument/2006/relationships/notesSlide" Target="../notesSlides/notesSlide7.xml"/><Relationship Id="rId7" Type="http://schemas.openxmlformats.org/officeDocument/2006/relationships/image" Target="../media/image80.emf"/><Relationship Id="rId12" Type="http://schemas.openxmlformats.org/officeDocument/2006/relationships/oleObject" Target="../embeddings/oleObject38.bin"/><Relationship Id="rId17" Type="http://schemas.openxmlformats.org/officeDocument/2006/relationships/image" Target="../media/image87.emf"/><Relationship Id="rId2" Type="http://schemas.openxmlformats.org/officeDocument/2006/relationships/slideLayout" Target="../slideLayouts/slideLayout2.xml"/><Relationship Id="rId16" Type="http://schemas.openxmlformats.org/officeDocument/2006/relationships/oleObject" Target="../embeddings/oleObject25.bin"/><Relationship Id="rId1" Type="http://schemas.openxmlformats.org/officeDocument/2006/relationships/vmlDrawing" Target="../drawings/vmlDrawing11.vml"/><Relationship Id="rId6" Type="http://schemas.openxmlformats.org/officeDocument/2006/relationships/oleObject" Target="../embeddings/oleObject37.bin"/><Relationship Id="rId11" Type="http://schemas.openxmlformats.org/officeDocument/2006/relationships/image" Target="../media/image68.emf"/><Relationship Id="rId5" Type="http://schemas.openxmlformats.org/officeDocument/2006/relationships/image" Target="../media/image79.emf"/><Relationship Id="rId15" Type="http://schemas.openxmlformats.org/officeDocument/2006/relationships/image" Target="../media/image86.emf"/><Relationship Id="rId10" Type="http://schemas.openxmlformats.org/officeDocument/2006/relationships/oleObject" Target="../embeddings/oleObject22.bin"/><Relationship Id="rId4" Type="http://schemas.openxmlformats.org/officeDocument/2006/relationships/oleObject" Target="../embeddings/oleObject36.bin"/><Relationship Id="rId9" Type="http://schemas.openxmlformats.org/officeDocument/2006/relationships/image" Target="../media/image81.emf"/><Relationship Id="rId14" Type="http://schemas.openxmlformats.org/officeDocument/2006/relationships/oleObject" Target="../embeddings/oleObject24.bin"/></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68.emf"/><Relationship Id="rId4" Type="http://schemas.openxmlformats.org/officeDocument/2006/relationships/oleObject" Target="../embeddings/oleObject39.bin"/></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92.emf"/><Relationship Id="rId5" Type="http://schemas.openxmlformats.org/officeDocument/2006/relationships/oleObject" Target="../embeddings/oleObject41.bin"/><Relationship Id="rId4" Type="http://schemas.openxmlformats.org/officeDocument/2006/relationships/image" Target="../media/image68.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94.emf"/><Relationship Id="rId5" Type="http://schemas.openxmlformats.org/officeDocument/2006/relationships/oleObject" Target="../embeddings/oleObject43.bin"/><Relationship Id="rId4" Type="http://schemas.openxmlformats.org/officeDocument/2006/relationships/image" Target="../media/image93.emf"/></Relationships>
</file>

<file path=ppt/slides/_rels/slide116.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oleObject" Target="../embeddings/oleObject44.bin"/><Relationship Id="rId7"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96.emf"/><Relationship Id="rId11" Type="http://schemas.openxmlformats.org/officeDocument/2006/relationships/image" Target="../media/image99.png"/><Relationship Id="rId5" Type="http://schemas.openxmlformats.org/officeDocument/2006/relationships/oleObject" Target="../embeddings/oleObject45.bin"/><Relationship Id="rId10" Type="http://schemas.openxmlformats.org/officeDocument/2006/relationships/image" Target="../media/image98.emf"/><Relationship Id="rId4" Type="http://schemas.openxmlformats.org/officeDocument/2006/relationships/image" Target="../media/image95.emf"/><Relationship Id="rId9" Type="http://schemas.openxmlformats.org/officeDocument/2006/relationships/oleObject" Target="../embeddings/oleObject47.bin"/></Relationships>
</file>

<file path=ppt/slides/_rels/slide117.xml.rels><?xml version="1.0" encoding="UTF-8" standalone="yes"?>
<Relationships xmlns="http://schemas.openxmlformats.org/package/2006/relationships"><Relationship Id="rId8" Type="http://schemas.openxmlformats.org/officeDocument/2006/relationships/image" Target="../media/image102.emf"/><Relationship Id="rId13" Type="http://schemas.openxmlformats.org/officeDocument/2006/relationships/oleObject" Target="../embeddings/oleObject53.bin"/><Relationship Id="rId3" Type="http://schemas.openxmlformats.org/officeDocument/2006/relationships/oleObject" Target="../embeddings/oleObject48.bin"/><Relationship Id="rId7" Type="http://schemas.openxmlformats.org/officeDocument/2006/relationships/oleObject" Target="../embeddings/oleObject50.bin"/><Relationship Id="rId12" Type="http://schemas.openxmlformats.org/officeDocument/2006/relationships/image" Target="../media/image104.emf"/><Relationship Id="rId2" Type="http://schemas.openxmlformats.org/officeDocument/2006/relationships/slideLayout" Target="../slideLayouts/slideLayout2.xml"/><Relationship Id="rId16" Type="http://schemas.openxmlformats.org/officeDocument/2006/relationships/image" Target="../media/image106.emf"/><Relationship Id="rId1" Type="http://schemas.openxmlformats.org/officeDocument/2006/relationships/vmlDrawing" Target="../drawings/vmlDrawing16.vml"/><Relationship Id="rId6" Type="http://schemas.openxmlformats.org/officeDocument/2006/relationships/image" Target="../media/image101.emf"/><Relationship Id="rId11" Type="http://schemas.openxmlformats.org/officeDocument/2006/relationships/oleObject" Target="../embeddings/oleObject52.bin"/><Relationship Id="rId5" Type="http://schemas.openxmlformats.org/officeDocument/2006/relationships/oleObject" Target="../embeddings/oleObject49.bin"/><Relationship Id="rId15" Type="http://schemas.openxmlformats.org/officeDocument/2006/relationships/oleObject" Target="../embeddings/oleObject54.bin"/><Relationship Id="rId10" Type="http://schemas.openxmlformats.org/officeDocument/2006/relationships/image" Target="../media/image103.emf"/><Relationship Id="rId4" Type="http://schemas.openxmlformats.org/officeDocument/2006/relationships/image" Target="../media/image100.emf"/><Relationship Id="rId9" Type="http://schemas.openxmlformats.org/officeDocument/2006/relationships/oleObject" Target="../embeddings/oleObject51.bin"/><Relationship Id="rId14" Type="http://schemas.openxmlformats.org/officeDocument/2006/relationships/image" Target="../media/image105.emf"/></Relationships>
</file>

<file path=ppt/slides/_rels/slide118.xml.rels><?xml version="1.0" encoding="UTF-8" standalone="yes"?>
<Relationships xmlns="http://schemas.openxmlformats.org/package/2006/relationships"><Relationship Id="rId8" Type="http://schemas.openxmlformats.org/officeDocument/2006/relationships/image" Target="../media/image107.emf"/><Relationship Id="rId13" Type="http://schemas.openxmlformats.org/officeDocument/2006/relationships/oleObject" Target="../embeddings/oleObject60.bin"/><Relationship Id="rId3" Type="http://schemas.openxmlformats.org/officeDocument/2006/relationships/oleObject" Target="../embeddings/oleObject55.bin"/><Relationship Id="rId7" Type="http://schemas.openxmlformats.org/officeDocument/2006/relationships/oleObject" Target="../embeddings/oleObject57.bin"/><Relationship Id="rId12" Type="http://schemas.openxmlformats.org/officeDocument/2006/relationships/image" Target="../media/image109.emf"/><Relationship Id="rId2" Type="http://schemas.openxmlformats.org/officeDocument/2006/relationships/slideLayout" Target="../slideLayouts/slideLayout2.xml"/><Relationship Id="rId16" Type="http://schemas.openxmlformats.org/officeDocument/2006/relationships/image" Target="../media/image111.emf"/><Relationship Id="rId1" Type="http://schemas.openxmlformats.org/officeDocument/2006/relationships/vmlDrawing" Target="../drawings/vmlDrawing17.vml"/><Relationship Id="rId6" Type="http://schemas.openxmlformats.org/officeDocument/2006/relationships/image" Target="../media/image101.emf"/><Relationship Id="rId11" Type="http://schemas.openxmlformats.org/officeDocument/2006/relationships/oleObject" Target="../embeddings/oleObject59.bin"/><Relationship Id="rId5" Type="http://schemas.openxmlformats.org/officeDocument/2006/relationships/oleObject" Target="../embeddings/oleObject56.bin"/><Relationship Id="rId15" Type="http://schemas.openxmlformats.org/officeDocument/2006/relationships/oleObject" Target="../embeddings/oleObject61.bin"/><Relationship Id="rId10" Type="http://schemas.openxmlformats.org/officeDocument/2006/relationships/image" Target="../media/image108.emf"/><Relationship Id="rId4" Type="http://schemas.openxmlformats.org/officeDocument/2006/relationships/image" Target="../media/image100.emf"/><Relationship Id="rId9" Type="http://schemas.openxmlformats.org/officeDocument/2006/relationships/oleObject" Target="../embeddings/oleObject58.bin"/><Relationship Id="rId14" Type="http://schemas.openxmlformats.org/officeDocument/2006/relationships/image" Target="../media/image110.emf"/></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64.bin"/><Relationship Id="rId13" Type="http://schemas.openxmlformats.org/officeDocument/2006/relationships/image" Target="../media/image116.emf"/><Relationship Id="rId18" Type="http://schemas.openxmlformats.org/officeDocument/2006/relationships/image" Target="../media/image118.emf"/><Relationship Id="rId3" Type="http://schemas.openxmlformats.org/officeDocument/2006/relationships/notesSlide" Target="../notesSlides/notesSlide9.xml"/><Relationship Id="rId21" Type="http://schemas.openxmlformats.org/officeDocument/2006/relationships/oleObject" Target="../embeddings/oleObject70.bin"/><Relationship Id="rId7" Type="http://schemas.openxmlformats.org/officeDocument/2006/relationships/image" Target="../media/image113.emf"/><Relationship Id="rId12" Type="http://schemas.openxmlformats.org/officeDocument/2006/relationships/oleObject" Target="../embeddings/oleObject66.bin"/><Relationship Id="rId17" Type="http://schemas.openxmlformats.org/officeDocument/2006/relationships/oleObject" Target="../embeddings/oleObject68.bin"/><Relationship Id="rId2" Type="http://schemas.openxmlformats.org/officeDocument/2006/relationships/slideLayout" Target="../slideLayouts/slideLayout2.xml"/><Relationship Id="rId16" Type="http://schemas.openxmlformats.org/officeDocument/2006/relationships/image" Target="../media/image59.jpeg"/><Relationship Id="rId20" Type="http://schemas.openxmlformats.org/officeDocument/2006/relationships/image" Target="../media/image119.emf"/><Relationship Id="rId1" Type="http://schemas.openxmlformats.org/officeDocument/2006/relationships/vmlDrawing" Target="../drawings/vmlDrawing18.vml"/><Relationship Id="rId6" Type="http://schemas.openxmlformats.org/officeDocument/2006/relationships/oleObject" Target="../embeddings/oleObject63.bin"/><Relationship Id="rId11" Type="http://schemas.openxmlformats.org/officeDocument/2006/relationships/image" Target="../media/image115.emf"/><Relationship Id="rId24" Type="http://schemas.openxmlformats.org/officeDocument/2006/relationships/image" Target="../media/image121.emf"/><Relationship Id="rId5" Type="http://schemas.openxmlformats.org/officeDocument/2006/relationships/image" Target="../media/image112.emf"/><Relationship Id="rId15" Type="http://schemas.openxmlformats.org/officeDocument/2006/relationships/image" Target="../media/image117.emf"/><Relationship Id="rId23" Type="http://schemas.openxmlformats.org/officeDocument/2006/relationships/oleObject" Target="../embeddings/oleObject71.bin"/><Relationship Id="rId10" Type="http://schemas.openxmlformats.org/officeDocument/2006/relationships/oleObject" Target="../embeddings/oleObject65.bin"/><Relationship Id="rId19" Type="http://schemas.openxmlformats.org/officeDocument/2006/relationships/oleObject" Target="../embeddings/oleObject69.bin"/><Relationship Id="rId4" Type="http://schemas.openxmlformats.org/officeDocument/2006/relationships/oleObject" Target="../embeddings/oleObject62.bin"/><Relationship Id="rId9" Type="http://schemas.openxmlformats.org/officeDocument/2006/relationships/image" Target="../media/image114.emf"/><Relationship Id="rId14" Type="http://schemas.openxmlformats.org/officeDocument/2006/relationships/oleObject" Target="../embeddings/oleObject67.bin"/><Relationship Id="rId22" Type="http://schemas.openxmlformats.org/officeDocument/2006/relationships/image" Target="../media/image120.emf"/></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124.emf"/><Relationship Id="rId13" Type="http://schemas.openxmlformats.org/officeDocument/2006/relationships/oleObject" Target="../embeddings/oleObject77.bin"/><Relationship Id="rId18" Type="http://schemas.openxmlformats.org/officeDocument/2006/relationships/image" Target="../media/image121.emf"/><Relationship Id="rId3" Type="http://schemas.openxmlformats.org/officeDocument/2006/relationships/oleObject" Target="../embeddings/oleObject72.bin"/><Relationship Id="rId7" Type="http://schemas.openxmlformats.org/officeDocument/2006/relationships/oleObject" Target="../embeddings/oleObject74.bin"/><Relationship Id="rId12" Type="http://schemas.openxmlformats.org/officeDocument/2006/relationships/image" Target="../media/image112.emf"/><Relationship Id="rId17" Type="http://schemas.openxmlformats.org/officeDocument/2006/relationships/oleObject" Target="../embeddings/oleObject79.bin"/><Relationship Id="rId2" Type="http://schemas.openxmlformats.org/officeDocument/2006/relationships/slideLayout" Target="../slideLayouts/slideLayout2.xml"/><Relationship Id="rId16" Type="http://schemas.openxmlformats.org/officeDocument/2006/relationships/image" Target="../media/image117.emf"/><Relationship Id="rId1" Type="http://schemas.openxmlformats.org/officeDocument/2006/relationships/vmlDrawing" Target="../drawings/vmlDrawing19.vml"/><Relationship Id="rId6" Type="http://schemas.openxmlformats.org/officeDocument/2006/relationships/image" Target="../media/image123.emf"/><Relationship Id="rId11" Type="http://schemas.openxmlformats.org/officeDocument/2006/relationships/oleObject" Target="../embeddings/oleObject76.bin"/><Relationship Id="rId5" Type="http://schemas.openxmlformats.org/officeDocument/2006/relationships/oleObject" Target="../embeddings/oleObject73.bin"/><Relationship Id="rId15" Type="http://schemas.openxmlformats.org/officeDocument/2006/relationships/oleObject" Target="../embeddings/oleObject78.bin"/><Relationship Id="rId10" Type="http://schemas.openxmlformats.org/officeDocument/2006/relationships/image" Target="../media/image125.emf"/><Relationship Id="rId4" Type="http://schemas.openxmlformats.org/officeDocument/2006/relationships/image" Target="../media/image122.emf"/><Relationship Id="rId9" Type="http://schemas.openxmlformats.org/officeDocument/2006/relationships/oleObject" Target="../embeddings/oleObject75.bin"/><Relationship Id="rId14" Type="http://schemas.openxmlformats.org/officeDocument/2006/relationships/image" Target="../media/image113.emf"/></Relationships>
</file>

<file path=ppt/slides/_rels/slide121.xml.rels><?xml version="1.0" encoding="UTF-8" standalone="yes"?>
<Relationships xmlns="http://schemas.openxmlformats.org/package/2006/relationships"><Relationship Id="rId8" Type="http://schemas.openxmlformats.org/officeDocument/2006/relationships/image" Target="../media/image128.emf"/><Relationship Id="rId13" Type="http://schemas.openxmlformats.org/officeDocument/2006/relationships/oleObject" Target="../embeddings/oleObject85.bin"/><Relationship Id="rId18" Type="http://schemas.openxmlformats.org/officeDocument/2006/relationships/image" Target="../media/image129.emf"/><Relationship Id="rId26" Type="http://schemas.openxmlformats.org/officeDocument/2006/relationships/oleObject" Target="../embeddings/oleObject92.bin"/><Relationship Id="rId3" Type="http://schemas.openxmlformats.org/officeDocument/2006/relationships/oleObject" Target="../embeddings/oleObject80.bin"/><Relationship Id="rId21" Type="http://schemas.openxmlformats.org/officeDocument/2006/relationships/oleObject" Target="../embeddings/oleObject89.bin"/><Relationship Id="rId7" Type="http://schemas.openxmlformats.org/officeDocument/2006/relationships/oleObject" Target="../embeddings/oleObject82.bin"/><Relationship Id="rId12" Type="http://schemas.openxmlformats.org/officeDocument/2006/relationships/image" Target="../media/image113.emf"/><Relationship Id="rId17" Type="http://schemas.openxmlformats.org/officeDocument/2006/relationships/oleObject" Target="../embeddings/oleObject87.bin"/><Relationship Id="rId25" Type="http://schemas.openxmlformats.org/officeDocument/2006/relationships/image" Target="../media/image132.emf"/><Relationship Id="rId2" Type="http://schemas.openxmlformats.org/officeDocument/2006/relationships/slideLayout" Target="../slideLayouts/slideLayout2.xml"/><Relationship Id="rId16" Type="http://schemas.openxmlformats.org/officeDocument/2006/relationships/image" Target="../media/image121.emf"/><Relationship Id="rId20" Type="http://schemas.openxmlformats.org/officeDocument/2006/relationships/image" Target="../media/image130.emf"/><Relationship Id="rId1" Type="http://schemas.openxmlformats.org/officeDocument/2006/relationships/vmlDrawing" Target="../drawings/vmlDrawing20.vml"/><Relationship Id="rId6" Type="http://schemas.openxmlformats.org/officeDocument/2006/relationships/image" Target="../media/image127.emf"/><Relationship Id="rId11" Type="http://schemas.openxmlformats.org/officeDocument/2006/relationships/oleObject" Target="../embeddings/oleObject84.bin"/><Relationship Id="rId24" Type="http://schemas.openxmlformats.org/officeDocument/2006/relationships/oleObject" Target="../embeddings/oleObject91.bin"/><Relationship Id="rId5" Type="http://schemas.openxmlformats.org/officeDocument/2006/relationships/oleObject" Target="../embeddings/oleObject81.bin"/><Relationship Id="rId15" Type="http://schemas.openxmlformats.org/officeDocument/2006/relationships/oleObject" Target="../embeddings/oleObject86.bin"/><Relationship Id="rId23" Type="http://schemas.openxmlformats.org/officeDocument/2006/relationships/oleObject" Target="../embeddings/oleObject90.bin"/><Relationship Id="rId10" Type="http://schemas.openxmlformats.org/officeDocument/2006/relationships/image" Target="../media/image112.emf"/><Relationship Id="rId19" Type="http://schemas.openxmlformats.org/officeDocument/2006/relationships/oleObject" Target="../embeddings/oleObject88.bin"/><Relationship Id="rId4" Type="http://schemas.openxmlformats.org/officeDocument/2006/relationships/image" Target="../media/image126.emf"/><Relationship Id="rId9" Type="http://schemas.openxmlformats.org/officeDocument/2006/relationships/oleObject" Target="../embeddings/oleObject83.bin"/><Relationship Id="rId14" Type="http://schemas.openxmlformats.org/officeDocument/2006/relationships/image" Target="../media/image117.emf"/><Relationship Id="rId22" Type="http://schemas.openxmlformats.org/officeDocument/2006/relationships/image" Target="../media/image131.emf"/></Relationships>
</file>

<file path=ppt/slides/_rels/slide122.xml.rels><?xml version="1.0" encoding="UTF-8" standalone="yes"?>
<Relationships xmlns="http://schemas.openxmlformats.org/package/2006/relationships"><Relationship Id="rId8" Type="http://schemas.openxmlformats.org/officeDocument/2006/relationships/image" Target="../media/image135.emf"/><Relationship Id="rId13" Type="http://schemas.openxmlformats.org/officeDocument/2006/relationships/oleObject" Target="../embeddings/oleObject98.bin"/><Relationship Id="rId18" Type="http://schemas.openxmlformats.org/officeDocument/2006/relationships/image" Target="../media/image136.emf"/><Relationship Id="rId3" Type="http://schemas.openxmlformats.org/officeDocument/2006/relationships/oleObject" Target="../embeddings/oleObject93.bin"/><Relationship Id="rId7" Type="http://schemas.openxmlformats.org/officeDocument/2006/relationships/oleObject" Target="../embeddings/oleObject95.bin"/><Relationship Id="rId12" Type="http://schemas.openxmlformats.org/officeDocument/2006/relationships/image" Target="../media/image113.emf"/><Relationship Id="rId17" Type="http://schemas.openxmlformats.org/officeDocument/2006/relationships/oleObject" Target="../embeddings/oleObject100.bin"/><Relationship Id="rId2" Type="http://schemas.openxmlformats.org/officeDocument/2006/relationships/slideLayout" Target="../slideLayouts/slideLayout2.xml"/><Relationship Id="rId16" Type="http://schemas.openxmlformats.org/officeDocument/2006/relationships/image" Target="../media/image121.emf"/><Relationship Id="rId20" Type="http://schemas.openxmlformats.org/officeDocument/2006/relationships/image" Target="../media/image137.emf"/><Relationship Id="rId1" Type="http://schemas.openxmlformats.org/officeDocument/2006/relationships/vmlDrawing" Target="../drawings/vmlDrawing21.vml"/><Relationship Id="rId6" Type="http://schemas.openxmlformats.org/officeDocument/2006/relationships/image" Target="../media/image134.emf"/><Relationship Id="rId11" Type="http://schemas.openxmlformats.org/officeDocument/2006/relationships/oleObject" Target="../embeddings/oleObject97.bin"/><Relationship Id="rId5" Type="http://schemas.openxmlformats.org/officeDocument/2006/relationships/oleObject" Target="../embeddings/oleObject94.bin"/><Relationship Id="rId15" Type="http://schemas.openxmlformats.org/officeDocument/2006/relationships/oleObject" Target="../embeddings/oleObject99.bin"/><Relationship Id="rId10" Type="http://schemas.openxmlformats.org/officeDocument/2006/relationships/image" Target="../media/image112.emf"/><Relationship Id="rId19" Type="http://schemas.openxmlformats.org/officeDocument/2006/relationships/oleObject" Target="../embeddings/oleObject101.bin"/><Relationship Id="rId4" Type="http://schemas.openxmlformats.org/officeDocument/2006/relationships/image" Target="../media/image133.emf"/><Relationship Id="rId9" Type="http://schemas.openxmlformats.org/officeDocument/2006/relationships/oleObject" Target="../embeddings/oleObject96.bin"/><Relationship Id="rId14" Type="http://schemas.openxmlformats.org/officeDocument/2006/relationships/image" Target="../media/image117.emf"/></Relationships>
</file>

<file path=ppt/slides/_rels/slide123.xml.rels><?xml version="1.0" encoding="UTF-8" standalone="yes"?>
<Relationships xmlns="http://schemas.openxmlformats.org/package/2006/relationships"><Relationship Id="rId8" Type="http://schemas.openxmlformats.org/officeDocument/2006/relationships/image" Target="../media/image135.emf"/><Relationship Id="rId13" Type="http://schemas.openxmlformats.org/officeDocument/2006/relationships/oleObject" Target="../embeddings/oleObject107.bin"/><Relationship Id="rId18" Type="http://schemas.openxmlformats.org/officeDocument/2006/relationships/image" Target="../media/image136.emf"/><Relationship Id="rId3" Type="http://schemas.openxmlformats.org/officeDocument/2006/relationships/oleObject" Target="../embeddings/oleObject102.bin"/><Relationship Id="rId21" Type="http://schemas.openxmlformats.org/officeDocument/2006/relationships/oleObject" Target="../embeddings/oleObject111.bin"/><Relationship Id="rId7" Type="http://schemas.openxmlformats.org/officeDocument/2006/relationships/oleObject" Target="../embeddings/oleObject104.bin"/><Relationship Id="rId12" Type="http://schemas.openxmlformats.org/officeDocument/2006/relationships/image" Target="../media/image113.emf"/><Relationship Id="rId17" Type="http://schemas.openxmlformats.org/officeDocument/2006/relationships/oleObject" Target="../embeddings/oleObject109.bin"/><Relationship Id="rId2" Type="http://schemas.openxmlformats.org/officeDocument/2006/relationships/slideLayout" Target="../slideLayouts/slideLayout2.xml"/><Relationship Id="rId16" Type="http://schemas.openxmlformats.org/officeDocument/2006/relationships/image" Target="../media/image121.emf"/><Relationship Id="rId20" Type="http://schemas.openxmlformats.org/officeDocument/2006/relationships/image" Target="../media/image137.emf"/><Relationship Id="rId1" Type="http://schemas.openxmlformats.org/officeDocument/2006/relationships/vmlDrawing" Target="../drawings/vmlDrawing22.vml"/><Relationship Id="rId6" Type="http://schemas.openxmlformats.org/officeDocument/2006/relationships/image" Target="../media/image134.emf"/><Relationship Id="rId11" Type="http://schemas.openxmlformats.org/officeDocument/2006/relationships/oleObject" Target="../embeddings/oleObject106.bin"/><Relationship Id="rId5" Type="http://schemas.openxmlformats.org/officeDocument/2006/relationships/oleObject" Target="../embeddings/oleObject103.bin"/><Relationship Id="rId15" Type="http://schemas.openxmlformats.org/officeDocument/2006/relationships/oleObject" Target="../embeddings/oleObject108.bin"/><Relationship Id="rId10" Type="http://schemas.openxmlformats.org/officeDocument/2006/relationships/image" Target="../media/image112.emf"/><Relationship Id="rId19" Type="http://schemas.openxmlformats.org/officeDocument/2006/relationships/oleObject" Target="../embeddings/oleObject110.bin"/><Relationship Id="rId4" Type="http://schemas.openxmlformats.org/officeDocument/2006/relationships/image" Target="../media/image133.emf"/><Relationship Id="rId9" Type="http://schemas.openxmlformats.org/officeDocument/2006/relationships/oleObject" Target="../embeddings/oleObject105.bin"/><Relationship Id="rId14" Type="http://schemas.openxmlformats.org/officeDocument/2006/relationships/image" Target="../media/image117.emf"/><Relationship Id="rId22" Type="http://schemas.openxmlformats.org/officeDocument/2006/relationships/image" Target="../media/image116.emf"/></Relationships>
</file>

<file path=ppt/slides/_rels/slide124.xml.rels><?xml version="1.0" encoding="UTF-8" standalone="yes"?>
<Relationships xmlns="http://schemas.openxmlformats.org/package/2006/relationships"><Relationship Id="rId8" Type="http://schemas.openxmlformats.org/officeDocument/2006/relationships/image" Target="../media/image139.emf"/><Relationship Id="rId13" Type="http://schemas.openxmlformats.org/officeDocument/2006/relationships/oleObject" Target="../embeddings/oleObject117.bin"/><Relationship Id="rId3" Type="http://schemas.openxmlformats.org/officeDocument/2006/relationships/oleObject" Target="../embeddings/oleObject112.bin"/><Relationship Id="rId7" Type="http://schemas.openxmlformats.org/officeDocument/2006/relationships/oleObject" Target="../embeddings/oleObject114.bin"/><Relationship Id="rId12" Type="http://schemas.openxmlformats.org/officeDocument/2006/relationships/image" Target="../media/image141.e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38.emf"/><Relationship Id="rId11" Type="http://schemas.openxmlformats.org/officeDocument/2006/relationships/oleObject" Target="../embeddings/oleObject116.bin"/><Relationship Id="rId5" Type="http://schemas.openxmlformats.org/officeDocument/2006/relationships/oleObject" Target="../embeddings/oleObject113.bin"/><Relationship Id="rId15" Type="http://schemas.openxmlformats.org/officeDocument/2006/relationships/image" Target="../media/image59.jpeg"/><Relationship Id="rId10" Type="http://schemas.openxmlformats.org/officeDocument/2006/relationships/image" Target="../media/image140.emf"/><Relationship Id="rId4" Type="http://schemas.openxmlformats.org/officeDocument/2006/relationships/image" Target="../media/image116.emf"/><Relationship Id="rId9" Type="http://schemas.openxmlformats.org/officeDocument/2006/relationships/oleObject" Target="../embeddings/oleObject115.bin"/><Relationship Id="rId14" Type="http://schemas.openxmlformats.org/officeDocument/2006/relationships/image" Target="../media/image142.e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144.emf"/><Relationship Id="rId5" Type="http://schemas.openxmlformats.org/officeDocument/2006/relationships/oleObject" Target="../embeddings/oleObject119.bin"/><Relationship Id="rId4" Type="http://schemas.openxmlformats.org/officeDocument/2006/relationships/image" Target="../media/image143.emf"/></Relationships>
</file>

<file path=ppt/slides/_rels/slide12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3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8.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6.emf"/><Relationship Id="rId5" Type="http://schemas.openxmlformats.org/officeDocument/2006/relationships/oleObject" Target="../embeddings/oleObject3.bin"/><Relationship Id="rId4" Type="http://schemas.openxmlformats.org/officeDocument/2006/relationships/image" Target="../media/image65.emf"/></Relationships>
</file>

<file path=ppt/slides/_rels/slide98.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9.emf"/><Relationship Id="rId5" Type="http://schemas.openxmlformats.org/officeDocument/2006/relationships/oleObject" Target="../embeddings/oleObject6.bin"/><Relationship Id="rId10" Type="http://schemas.openxmlformats.org/officeDocument/2006/relationships/image" Target="../media/image71.emf"/><Relationship Id="rId4" Type="http://schemas.openxmlformats.org/officeDocument/2006/relationships/image" Target="../media/image68.emf"/><Relationship Id="rId9" Type="http://schemas.openxmlformats.org/officeDocument/2006/relationships/oleObject" Target="../embeddings/oleObject8.bin"/></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6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3">
            <a:extLst>
              <a:ext uri="{FF2B5EF4-FFF2-40B4-BE49-F238E27FC236}">
                <a16:creationId xmlns:a16="http://schemas.microsoft.com/office/drawing/2014/main" id="{DC0642A4-56D6-42DF-97A6-CBB84B5D38A2}"/>
              </a:ext>
            </a:extLst>
          </p:cNvPr>
          <p:cNvSpPr>
            <a:spLocks noGrp="1" noChangeArrowheads="1"/>
          </p:cNvSpPr>
          <p:nvPr>
            <p:ph type="ctrTitle"/>
          </p:nvPr>
        </p:nvSpPr>
        <p:spPr/>
        <p:txBody>
          <a:bodyPr/>
          <a:lstStyle/>
          <a:p>
            <a:r>
              <a:rPr lang="zh-CN" altLang="en-US"/>
              <a:t>第六章 启发式算法</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 </a:t>
            </a:r>
            <a:r>
              <a:rPr lang="zh-CN" altLang="en-US" dirty="0">
                <a:latin typeface="+mn-lt"/>
              </a:rPr>
              <a:t>遗传算法的基本介绍</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5" y="1231866"/>
            <a:ext cx="7905750" cy="5077454"/>
          </a:xfrm>
        </p:spPr>
        <p:txBody>
          <a:bodyPr/>
          <a:lstStyle/>
          <a:p>
            <a:pPr eaLnBrk="1" hangingPunct="1">
              <a:buClr>
                <a:srgbClr val="FF0000"/>
              </a:buClr>
              <a:buSzPct val="55000"/>
              <a:buFont typeface="Wingdings" panose="05000000000000000000" pitchFamily="2" charset="2"/>
              <a:buChar char="u"/>
            </a:pPr>
            <a:r>
              <a:rPr lang="zh-CN" altLang="en-US" sz="1800" b="1">
                <a:solidFill>
                  <a:srgbClr val="0000FF"/>
                </a:solidFill>
                <a:ea typeface="微软雅黑" panose="020B0503020204020204" pitchFamily="34" charset="-122"/>
              </a:rPr>
              <a:t>染色体（</a:t>
            </a:r>
            <a:r>
              <a:rPr lang="en-US" altLang="zh-CN" sz="1800" b="1">
                <a:solidFill>
                  <a:srgbClr val="0000FF"/>
                </a:solidFill>
                <a:ea typeface="微软雅黑" panose="020B0503020204020204" pitchFamily="34" charset="-122"/>
              </a:rPr>
              <a:t>Chromosome</a:t>
            </a:r>
            <a:r>
              <a:rPr lang="zh-CN" altLang="en-US" sz="1800" b="1">
                <a:solidFill>
                  <a:srgbClr val="0000FF"/>
                </a:solidFill>
                <a:ea typeface="微软雅黑" panose="020B0503020204020204" pitchFamily="34" charset="-122"/>
              </a:rPr>
              <a:t>）</a:t>
            </a:r>
            <a:r>
              <a:rPr lang="zh-CN" altLang="en-US" sz="1800" b="1">
                <a:ea typeface="微软雅黑" panose="020B0503020204020204" pitchFamily="34" charset="-122"/>
              </a:rPr>
              <a:t>：</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ea typeface="微软雅黑" panose="020B0503020204020204" pitchFamily="34" charset="-122"/>
              </a:rPr>
              <a:t>染色体是指对个体进行编码后所得到的编码串。</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ea typeface="微软雅黑" panose="020B0503020204020204" pitchFamily="34" charset="-122"/>
              </a:rPr>
              <a:t>染色体中的每</a:t>
            </a:r>
            <a:r>
              <a:rPr lang="en-US" altLang="zh-CN" sz="1800">
                <a:ea typeface="微软雅黑" panose="020B0503020204020204" pitchFamily="34" charset="-122"/>
              </a:rPr>
              <a:t>1</a:t>
            </a:r>
            <a:r>
              <a:rPr lang="zh-CN" altLang="en-US" sz="1800">
                <a:ea typeface="微软雅黑" panose="020B0503020204020204" pitchFamily="34" charset="-122"/>
              </a:rPr>
              <a:t>位称为基因，染色体上由若干个基因构成的一个有效信息段称为基因组。</a:t>
            </a:r>
          </a:p>
          <a:p>
            <a:pPr eaLnBrk="1" hangingPunct="1">
              <a:buClr>
                <a:srgbClr val="FF0000"/>
              </a:buClr>
              <a:buSzPct val="55000"/>
              <a:buFont typeface="Wingdings" panose="05000000000000000000" pitchFamily="2" charset="2"/>
              <a:buChar char="u"/>
            </a:pPr>
            <a:endParaRPr lang="zh-CN" altLang="en-US" sz="8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solidFill>
                  <a:srgbClr val="0000FF"/>
                </a:solidFill>
                <a:ea typeface="微软雅黑" panose="020B0503020204020204" pitchFamily="34" charset="-122"/>
              </a:rPr>
              <a:t>适应度（</a:t>
            </a:r>
            <a:r>
              <a:rPr lang="en-US" altLang="zh-CN" sz="1800" b="1">
                <a:solidFill>
                  <a:srgbClr val="0000FF"/>
                </a:solidFill>
                <a:ea typeface="微软雅黑" panose="020B0503020204020204" pitchFamily="34" charset="-122"/>
              </a:rPr>
              <a:t>Fitness</a:t>
            </a:r>
            <a:r>
              <a:rPr lang="zh-CN" altLang="en-US" sz="1800" b="1">
                <a:solidFill>
                  <a:srgbClr val="0000FF"/>
                </a:solidFill>
                <a:ea typeface="微软雅黑" panose="020B0503020204020204" pitchFamily="34" charset="-122"/>
              </a:rPr>
              <a:t>）函数</a:t>
            </a:r>
            <a:r>
              <a:rPr lang="zh-CN" altLang="en-US" sz="2000">
                <a:ea typeface="微软雅黑" panose="020B0503020204020204" pitchFamily="34" charset="-122"/>
              </a:rPr>
              <a:t>：</a:t>
            </a:r>
            <a:endParaRPr lang="en-US" altLang="zh-CN" sz="20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5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ea typeface="微软雅黑" panose="020B0503020204020204" pitchFamily="34" charset="-122"/>
              </a:rPr>
              <a:t>适应度函数是一种用来对种群中各个个体的环境适应性进行度量的函数。</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ea typeface="微软雅黑" panose="020B0503020204020204" pitchFamily="34" charset="-122"/>
              </a:rPr>
              <a:t>其函数值是遗传算法实现优胜劣汰的主要依据</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solidFill>
                  <a:srgbClr val="0000FF"/>
                </a:solidFill>
                <a:ea typeface="微软雅黑" panose="020B0503020204020204" pitchFamily="34" charset="-122"/>
              </a:rPr>
              <a:t>遗传操作（</a:t>
            </a:r>
            <a:r>
              <a:rPr lang="en-US" altLang="zh-CN" sz="1800" b="1">
                <a:solidFill>
                  <a:srgbClr val="0000FF"/>
                </a:solidFill>
                <a:ea typeface="微软雅黑" panose="020B0503020204020204" pitchFamily="34" charset="-122"/>
              </a:rPr>
              <a:t>Genetic Operator</a:t>
            </a:r>
            <a:r>
              <a:rPr lang="zh-CN" altLang="en-US" sz="1800" b="1">
                <a:solidFill>
                  <a:srgbClr val="0000FF"/>
                </a:solidFill>
                <a:ea typeface="微软雅黑" panose="020B0503020204020204" pitchFamily="34" charset="-122"/>
              </a:rPr>
              <a:t>）</a:t>
            </a:r>
            <a:r>
              <a:rPr lang="zh-CN" altLang="en-US" sz="2000">
                <a:ea typeface="微软雅黑" panose="020B0503020204020204" pitchFamily="34" charset="-122"/>
              </a:rPr>
              <a:t>：</a:t>
            </a:r>
            <a:endParaRPr lang="en-US" altLang="zh-CN" sz="20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a:ea typeface="微软雅黑" panose="020B0503020204020204" pitchFamily="34" charset="-122"/>
              </a:rPr>
              <a:t>遗传操作是指作用于种群而产生新的种群的操作。</a:t>
            </a:r>
            <a:endParaRPr lang="en-US" altLang="zh-CN" sz="20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a:ea typeface="微软雅黑" panose="020B0503020204020204" pitchFamily="34" charset="-122"/>
              </a:rPr>
              <a:t>标准的遗传操作包括以下</a:t>
            </a:r>
            <a:r>
              <a:rPr lang="en-US" altLang="zh-CN" sz="2000">
                <a:ea typeface="微软雅黑" panose="020B0503020204020204" pitchFamily="34" charset="-122"/>
              </a:rPr>
              <a:t>3</a:t>
            </a:r>
            <a:r>
              <a:rPr lang="zh-CN" altLang="en-US" sz="2000">
                <a:ea typeface="微软雅黑" panose="020B0503020204020204" pitchFamily="34" charset="-122"/>
              </a:rPr>
              <a:t>种基本形式：</a:t>
            </a:r>
            <a:endParaRPr lang="en-US" altLang="zh-CN" sz="2000">
              <a:ea typeface="微软雅黑" panose="020B0503020204020204" pitchFamily="34" charset="-122"/>
            </a:endParaRPr>
          </a:p>
          <a:p>
            <a:pPr marL="457200" lvl="1" indent="0">
              <a:lnSpc>
                <a:spcPct val="90000"/>
              </a:lnSpc>
              <a:buNone/>
            </a:pPr>
            <a:r>
              <a:rPr lang="en-US" altLang="zh-CN" sz="1800" b="1">
                <a:latin typeface="微软雅黑" panose="020B0503020204020204" pitchFamily="34" charset="-122"/>
                <a:ea typeface="微软雅黑" panose="020B0503020204020204" pitchFamily="34" charset="-122"/>
              </a:rPr>
              <a:t>- </a:t>
            </a:r>
            <a:r>
              <a:rPr lang="zh-CN" altLang="en-US" sz="1800" b="1">
                <a:latin typeface="微软雅黑" panose="020B0503020204020204" pitchFamily="34" charset="-122"/>
                <a:ea typeface="微软雅黑" panose="020B0503020204020204" pitchFamily="34" charset="-122"/>
              </a:rPr>
              <a:t>选择（</a:t>
            </a:r>
            <a:r>
              <a:rPr lang="en-US" altLang="zh-CN" sz="1800" b="1">
                <a:latin typeface="微软雅黑" panose="020B0503020204020204" pitchFamily="34" charset="-122"/>
                <a:ea typeface="微软雅黑" panose="020B0503020204020204" pitchFamily="34" charset="-122"/>
              </a:rPr>
              <a:t>Selection</a:t>
            </a:r>
            <a:r>
              <a:rPr lang="zh-CN" altLang="en-US" sz="1800" b="1">
                <a:latin typeface="微软雅黑" panose="020B0503020204020204" pitchFamily="34" charset="-122"/>
                <a:ea typeface="微软雅黑" panose="020B0503020204020204" pitchFamily="34" charset="-122"/>
              </a:rPr>
              <a:t>）</a:t>
            </a:r>
          </a:p>
          <a:p>
            <a:pPr marL="457200" lvl="1" indent="0">
              <a:lnSpc>
                <a:spcPct val="90000"/>
              </a:lnSpc>
              <a:buNone/>
            </a:pPr>
            <a:r>
              <a:rPr lang="en-US" altLang="zh-CN" sz="1800" b="1">
                <a:latin typeface="微软雅黑" panose="020B0503020204020204" pitchFamily="34" charset="-122"/>
                <a:ea typeface="微软雅黑" panose="020B0503020204020204" pitchFamily="34" charset="-122"/>
              </a:rPr>
              <a:t>- </a:t>
            </a:r>
            <a:r>
              <a:rPr lang="zh-CN" altLang="en-US" sz="1800" b="1">
                <a:latin typeface="微软雅黑" panose="020B0503020204020204" pitchFamily="34" charset="-122"/>
                <a:ea typeface="微软雅黑" panose="020B0503020204020204" pitchFamily="34" charset="-122"/>
              </a:rPr>
              <a:t>杂交（</a:t>
            </a:r>
            <a:r>
              <a:rPr lang="en-US" altLang="zh-CN" sz="1800" b="1">
                <a:latin typeface="微软雅黑" panose="020B0503020204020204" pitchFamily="34" charset="-122"/>
                <a:ea typeface="微软雅黑" panose="020B0503020204020204" pitchFamily="34" charset="-122"/>
              </a:rPr>
              <a:t>Crosssover</a:t>
            </a:r>
            <a:r>
              <a:rPr lang="zh-CN" altLang="en-US" sz="1800" b="1">
                <a:latin typeface="微软雅黑" panose="020B0503020204020204" pitchFamily="34" charset="-122"/>
                <a:ea typeface="微软雅黑" panose="020B0503020204020204" pitchFamily="34" charset="-122"/>
              </a:rPr>
              <a:t>）</a:t>
            </a:r>
          </a:p>
          <a:p>
            <a:pPr marL="457200" lvl="1" indent="0">
              <a:lnSpc>
                <a:spcPct val="90000"/>
              </a:lnSpc>
              <a:buNone/>
            </a:pPr>
            <a:r>
              <a:rPr lang="en-US" altLang="zh-CN" sz="1800" b="1">
                <a:latin typeface="微软雅黑" panose="020B0503020204020204" pitchFamily="34" charset="-122"/>
                <a:ea typeface="微软雅黑" panose="020B0503020204020204" pitchFamily="34" charset="-122"/>
              </a:rPr>
              <a:t>- </a:t>
            </a:r>
            <a:r>
              <a:rPr lang="zh-CN" altLang="en-US" sz="1800" b="1">
                <a:latin typeface="微软雅黑" panose="020B0503020204020204" pitchFamily="34" charset="-122"/>
                <a:ea typeface="微软雅黑" panose="020B0503020204020204" pitchFamily="34" charset="-122"/>
              </a:rPr>
              <a:t>变异（</a:t>
            </a:r>
            <a:r>
              <a:rPr lang="en-US" altLang="zh-CN" sz="1800" b="1">
                <a:latin typeface="微软雅黑" panose="020B0503020204020204" pitchFamily="34" charset="-122"/>
                <a:ea typeface="微软雅黑" panose="020B0503020204020204" pitchFamily="34" charset="-122"/>
              </a:rPr>
              <a:t>Mutation</a:t>
            </a:r>
            <a:r>
              <a:rPr lang="zh-CN" altLang="en-US" sz="1800" b="1">
                <a:latin typeface="微软雅黑" panose="020B0503020204020204" pitchFamily="34" charset="-122"/>
                <a:ea typeface="微软雅黑" panose="020B0503020204020204" pitchFamily="34" charset="-122"/>
              </a:rPr>
              <a:t>） </a:t>
            </a:r>
          </a:p>
          <a:p>
            <a:pPr eaLnBrk="1" hangingPunct="1">
              <a:buClr>
                <a:srgbClr val="FF0000"/>
              </a:buClr>
              <a:buSzPct val="55000"/>
              <a:buFont typeface="Wingdings" panose="05000000000000000000" pitchFamily="2" charset="2"/>
              <a:buChar char="Ø"/>
            </a:pPr>
            <a:endParaRPr lang="en-US" altLang="zh-CN" sz="200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1800">
              <a:solidFill>
                <a:srgbClr val="0000FF"/>
              </a:solidFill>
              <a:ea typeface="微软雅黑" panose="020B0503020204020204" pitchFamily="34" charset="-122"/>
            </a:endParaRPr>
          </a:p>
        </p:txBody>
      </p:sp>
    </p:spTree>
    <p:extLst>
      <p:ext uri="{BB962C8B-B14F-4D97-AF65-F5344CB8AC3E}">
        <p14:creationId xmlns:p14="http://schemas.microsoft.com/office/powerpoint/2010/main" val="37908418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 粒子群算法求最优解</a:t>
            </a:r>
          </a:p>
        </p:txBody>
      </p:sp>
      <p:graphicFrame>
        <p:nvGraphicFramePr>
          <p:cNvPr id="23" name="Object 18">
            <a:extLst>
              <a:ext uri="{FF2B5EF4-FFF2-40B4-BE49-F238E27FC236}">
                <a16:creationId xmlns:a16="http://schemas.microsoft.com/office/drawing/2014/main" id="{51F8AE08-B309-2E40-B70B-370F9C3D72D9}"/>
              </a:ext>
            </a:extLst>
          </p:cNvPr>
          <p:cNvGraphicFramePr>
            <a:graphicFrameLocks noChangeAspect="1"/>
          </p:cNvGraphicFramePr>
          <p:nvPr/>
        </p:nvGraphicFramePr>
        <p:xfrm>
          <a:off x="961928" y="2924646"/>
          <a:ext cx="1925638" cy="377825"/>
        </p:xfrm>
        <a:graphic>
          <a:graphicData uri="http://schemas.openxmlformats.org/presentationml/2006/ole">
            <mc:AlternateContent xmlns:mc="http://schemas.openxmlformats.org/markup-compatibility/2006">
              <mc:Choice xmlns:v="urn:schemas-microsoft-com:vml" Requires="v">
                <p:oleObj spid="_x0000_s5122" r:id="rId4" imgW="29845000" imgH="5854700" progId="Equation.DSMT4">
                  <p:embed/>
                </p:oleObj>
              </mc:Choice>
              <mc:Fallback>
                <p:oleObj r:id="rId4" imgW="29845000" imgH="5854700" progId="Equation.DSMT4">
                  <p:embed/>
                  <p:pic>
                    <p:nvPicPr>
                      <p:cNvPr id="23" name="Object 18">
                        <a:extLst>
                          <a:ext uri="{FF2B5EF4-FFF2-40B4-BE49-F238E27FC236}">
                            <a16:creationId xmlns:a16="http://schemas.microsoft.com/office/drawing/2014/main" id="{51F8AE08-B309-2E40-B70B-370F9C3D72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1928" y="2924646"/>
                        <a:ext cx="19256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19">
            <a:extLst>
              <a:ext uri="{FF2B5EF4-FFF2-40B4-BE49-F238E27FC236}">
                <a16:creationId xmlns:a16="http://schemas.microsoft.com/office/drawing/2014/main" id="{26E603DD-5643-054F-BCC3-7D3ED0917810}"/>
              </a:ext>
            </a:extLst>
          </p:cNvPr>
          <p:cNvGraphicFramePr>
            <a:graphicFrameLocks noChangeAspect="1"/>
          </p:cNvGraphicFramePr>
          <p:nvPr/>
        </p:nvGraphicFramePr>
        <p:xfrm>
          <a:off x="961928" y="2492846"/>
          <a:ext cx="1924050" cy="398463"/>
        </p:xfrm>
        <a:graphic>
          <a:graphicData uri="http://schemas.openxmlformats.org/presentationml/2006/ole">
            <mc:AlternateContent xmlns:mc="http://schemas.openxmlformats.org/markup-compatibility/2006">
              <mc:Choice xmlns:v="urn:schemas-microsoft-com:vml" Requires="v">
                <p:oleObj spid="_x0000_s5123" r:id="rId6" imgW="28384500" imgH="5854700" progId="Equation.DSMT4">
                  <p:embed/>
                </p:oleObj>
              </mc:Choice>
              <mc:Fallback>
                <p:oleObj r:id="rId6" imgW="28384500" imgH="5854700" progId="Equation.DSMT4">
                  <p:embed/>
                  <p:pic>
                    <p:nvPicPr>
                      <p:cNvPr id="24" name="Object 19">
                        <a:extLst>
                          <a:ext uri="{FF2B5EF4-FFF2-40B4-BE49-F238E27FC236}">
                            <a16:creationId xmlns:a16="http://schemas.microsoft.com/office/drawing/2014/main" id="{26E603DD-5643-054F-BCC3-7D3ED09178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1928" y="2492846"/>
                        <a:ext cx="192405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5" name="Group 20">
            <a:extLst>
              <a:ext uri="{FF2B5EF4-FFF2-40B4-BE49-F238E27FC236}">
                <a16:creationId xmlns:a16="http://schemas.microsoft.com/office/drawing/2014/main" id="{C86D9F7F-E561-D049-8F48-1D0E1FBF4CE8}"/>
              </a:ext>
            </a:extLst>
          </p:cNvPr>
          <p:cNvGrpSpPr>
            <a:grpSpLocks/>
          </p:cNvGrpSpPr>
          <p:nvPr/>
        </p:nvGrpSpPr>
        <p:grpSpPr bwMode="auto">
          <a:xfrm>
            <a:off x="2968528" y="2005484"/>
            <a:ext cx="2376488" cy="481012"/>
            <a:chOff x="0" y="0"/>
            <a:chExt cx="907" cy="303"/>
          </a:xfrm>
        </p:grpSpPr>
        <p:sp>
          <p:nvSpPr>
            <p:cNvPr id="26" name="Rectangle 40">
              <a:extLst>
                <a:ext uri="{FF2B5EF4-FFF2-40B4-BE49-F238E27FC236}">
                  <a16:creationId xmlns:a16="http://schemas.microsoft.com/office/drawing/2014/main" id="{6E6C5526-7145-4D4E-9ADC-ADC70DC8D3AD}"/>
                </a:ext>
              </a:extLst>
            </p:cNvPr>
            <p:cNvSpPr>
              <a:spLocks noChangeArrowheads="1"/>
            </p:cNvSpPr>
            <p:nvPr/>
          </p:nvSpPr>
          <p:spPr bwMode="auto">
            <a:xfrm>
              <a:off x="90" y="91"/>
              <a:ext cx="69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dirty="0">
                  <a:solidFill>
                    <a:srgbClr val="006699"/>
                  </a:solidFill>
                  <a:effectLst>
                    <a:outerShdw blurRad="38100" dist="38100" dir="2700000" algn="tl">
                      <a:srgbClr val="C0C0C0"/>
                    </a:outerShdw>
                  </a:effectLst>
                </a:rPr>
                <a:t>Study Factor</a:t>
              </a:r>
            </a:p>
          </p:txBody>
        </p:sp>
        <p:sp>
          <p:nvSpPr>
            <p:cNvPr id="27" name="Line 41">
              <a:extLst>
                <a:ext uri="{FF2B5EF4-FFF2-40B4-BE49-F238E27FC236}">
                  <a16:creationId xmlns:a16="http://schemas.microsoft.com/office/drawing/2014/main" id="{510FC486-2309-DE4E-9719-95C48338B4AE}"/>
                </a:ext>
              </a:extLst>
            </p:cNvPr>
            <p:cNvSpPr>
              <a:spLocks noChangeShapeType="1"/>
            </p:cNvSpPr>
            <p:nvPr/>
          </p:nvSpPr>
          <p:spPr bwMode="auto">
            <a:xfrm flipH="1" flipV="1">
              <a:off x="0" y="0"/>
              <a:ext cx="136" cy="182"/>
            </a:xfrm>
            <a:prstGeom prst="line">
              <a:avLst/>
            </a:prstGeom>
            <a:noFill/>
            <a:ln w="9525" cmpd="sng">
              <a:solidFill>
                <a:srgbClr val="0066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42">
              <a:extLst>
                <a:ext uri="{FF2B5EF4-FFF2-40B4-BE49-F238E27FC236}">
                  <a16:creationId xmlns:a16="http://schemas.microsoft.com/office/drawing/2014/main" id="{E88BD0E2-B4B2-B54E-8969-B36E8FB44F0A}"/>
                </a:ext>
              </a:extLst>
            </p:cNvPr>
            <p:cNvSpPr>
              <a:spLocks noChangeShapeType="1"/>
            </p:cNvSpPr>
            <p:nvPr/>
          </p:nvSpPr>
          <p:spPr bwMode="auto">
            <a:xfrm flipV="1">
              <a:off x="771" y="0"/>
              <a:ext cx="136" cy="182"/>
            </a:xfrm>
            <a:prstGeom prst="line">
              <a:avLst/>
            </a:prstGeom>
            <a:noFill/>
            <a:ln w="9525" cmpd="sng">
              <a:solidFill>
                <a:srgbClr val="0066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30" name="Object 25">
            <a:extLst>
              <a:ext uri="{FF2B5EF4-FFF2-40B4-BE49-F238E27FC236}">
                <a16:creationId xmlns:a16="http://schemas.microsoft.com/office/drawing/2014/main" id="{FA078A0D-D6E6-7249-9493-8D1BD40B2799}"/>
              </a:ext>
            </a:extLst>
          </p:cNvPr>
          <p:cNvGraphicFramePr>
            <a:graphicFrameLocks noChangeAspect="1"/>
          </p:cNvGraphicFramePr>
          <p:nvPr/>
        </p:nvGraphicFramePr>
        <p:xfrm>
          <a:off x="952403" y="1580034"/>
          <a:ext cx="6626225" cy="388937"/>
        </p:xfrm>
        <a:graphic>
          <a:graphicData uri="http://schemas.openxmlformats.org/presentationml/2006/ole">
            <mc:AlternateContent xmlns:mc="http://schemas.openxmlformats.org/markup-compatibility/2006">
              <mc:Choice xmlns:v="urn:schemas-microsoft-com:vml" Requires="v">
                <p:oleObj spid="_x0000_s5124" r:id="rId8" imgW="94792800" imgH="5562600" progId="Equation.DSMT4">
                  <p:embed/>
                </p:oleObj>
              </mc:Choice>
              <mc:Fallback>
                <p:oleObj r:id="rId8" imgW="94792800" imgH="5562600" progId="Equation.DSMT4">
                  <p:embed/>
                  <p:pic>
                    <p:nvPicPr>
                      <p:cNvPr id="30" name="Object 25">
                        <a:extLst>
                          <a:ext uri="{FF2B5EF4-FFF2-40B4-BE49-F238E27FC236}">
                            <a16:creationId xmlns:a16="http://schemas.microsoft.com/office/drawing/2014/main" id="{FA078A0D-D6E6-7249-9493-8D1BD40B27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2403" y="1580034"/>
                        <a:ext cx="6626225" cy="388937"/>
                      </a:xfrm>
                      <a:prstGeom prst="rect">
                        <a:avLst/>
                      </a:prstGeom>
                      <a:solidFill>
                        <a:schemeClr val="accent1">
                          <a:lumMod val="75000"/>
                        </a:schemeClr>
                      </a:solidFill>
                      <a:ln>
                        <a:noFill/>
                      </a:ln>
                      <a:effectLst/>
                    </p:spPr>
                  </p:pic>
                </p:oleObj>
              </mc:Fallback>
            </mc:AlternateContent>
          </a:graphicData>
        </a:graphic>
      </p:graphicFrame>
      <p:graphicFrame>
        <p:nvGraphicFramePr>
          <p:cNvPr id="31" name="Object 26">
            <a:extLst>
              <a:ext uri="{FF2B5EF4-FFF2-40B4-BE49-F238E27FC236}">
                <a16:creationId xmlns:a16="http://schemas.microsoft.com/office/drawing/2014/main" id="{28634A26-49CF-964A-BC9A-924D9FB38715}"/>
              </a:ext>
            </a:extLst>
          </p:cNvPr>
          <p:cNvGraphicFramePr>
            <a:graphicFrameLocks noChangeAspect="1"/>
          </p:cNvGraphicFramePr>
          <p:nvPr/>
        </p:nvGraphicFramePr>
        <p:xfrm>
          <a:off x="952403" y="2078509"/>
          <a:ext cx="2016125" cy="344487"/>
        </p:xfrm>
        <a:graphic>
          <a:graphicData uri="http://schemas.openxmlformats.org/presentationml/2006/ole">
            <mc:AlternateContent xmlns:mc="http://schemas.openxmlformats.org/markup-compatibility/2006">
              <mc:Choice xmlns:v="urn:schemas-microsoft-com:vml" Requires="v">
                <p:oleObj spid="_x0000_s5125" r:id="rId10" imgW="27495500" imgH="4686300" progId="Equation.DSMT4">
                  <p:embed/>
                </p:oleObj>
              </mc:Choice>
              <mc:Fallback>
                <p:oleObj r:id="rId10" imgW="27495500" imgH="4686300" progId="Equation.DSMT4">
                  <p:embed/>
                  <p:pic>
                    <p:nvPicPr>
                      <p:cNvPr id="31" name="Object 26">
                        <a:extLst>
                          <a:ext uri="{FF2B5EF4-FFF2-40B4-BE49-F238E27FC236}">
                            <a16:creationId xmlns:a16="http://schemas.microsoft.com/office/drawing/2014/main" id="{28634A26-49CF-964A-BC9A-924D9FB3871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2403" y="2078509"/>
                        <a:ext cx="2016125" cy="344487"/>
                      </a:xfrm>
                      <a:prstGeom prst="rect">
                        <a:avLst/>
                      </a:prstGeom>
                      <a:noFill/>
                      <a:ln>
                        <a:noFill/>
                      </a:ln>
                      <a:effectLst/>
                      <a:extLst>
                        <a:ext uri="{909E8E84-426E-40DD-AFC4-6F175D3DCCD1}">
                          <a14:hiddenFill xmlns:a14="http://schemas.microsoft.com/office/drawing/2010/main">
                            <a:solidFill>
                              <a:schemeClr val="tx1">
                                <a:alpha val="50000"/>
                              </a:scheme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5" name="组合 34">
            <a:extLst>
              <a:ext uri="{FF2B5EF4-FFF2-40B4-BE49-F238E27FC236}">
                <a16:creationId xmlns:a16="http://schemas.microsoft.com/office/drawing/2014/main" id="{2920B2D1-DD2B-BD4D-9B9E-A591B7B73D22}"/>
              </a:ext>
            </a:extLst>
          </p:cNvPr>
          <p:cNvGrpSpPr/>
          <p:nvPr/>
        </p:nvGrpSpPr>
        <p:grpSpPr>
          <a:xfrm rot="1566627">
            <a:off x="3748587" y="2197413"/>
            <a:ext cx="5004662" cy="3266408"/>
            <a:chOff x="3041553" y="2090081"/>
            <a:chExt cx="5472113" cy="3446003"/>
          </a:xfrm>
        </p:grpSpPr>
        <p:sp>
          <p:nvSpPr>
            <p:cNvPr id="5" name="Oval 2">
              <a:extLst>
                <a:ext uri="{FF2B5EF4-FFF2-40B4-BE49-F238E27FC236}">
                  <a16:creationId xmlns:a16="http://schemas.microsoft.com/office/drawing/2014/main" id="{CC8B3B11-405C-7E43-81EC-FE048A4851FA}"/>
                </a:ext>
              </a:extLst>
            </p:cNvPr>
            <p:cNvSpPr>
              <a:spLocks noChangeArrowheads="1"/>
            </p:cNvSpPr>
            <p:nvPr/>
          </p:nvSpPr>
          <p:spPr bwMode="auto">
            <a:xfrm rot="19857163">
              <a:off x="4913216" y="2292821"/>
              <a:ext cx="863600" cy="792163"/>
            </a:xfrm>
            <a:prstGeom prst="ellipse">
              <a:avLst/>
            </a:prstGeom>
            <a:gradFill rotWithShape="1">
              <a:gsLst>
                <a:gs pos="0">
                  <a:schemeClr val="accent2"/>
                </a:gs>
                <a:gs pos="100000">
                  <a:srgbClr val="181847"/>
                </a:gs>
              </a:gsLst>
              <a:lin ang="5400000" scaled="1"/>
            </a:gradFill>
            <a:ln w="38100" cmpd="sng">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TW" altLang="en-US" b="1" dirty="0">
                  <a:solidFill>
                    <a:srgbClr val="0000FF"/>
                  </a:solidFill>
                  <a:latin typeface="SimHei" panose="02010609060101010101" pitchFamily="49" charset="-122"/>
                  <a:ea typeface="SimHei" panose="02010609060101010101" pitchFamily="49" charset="-122"/>
                </a:rPr>
                <a:t>区域</a:t>
              </a:r>
              <a:endParaRPr lang="en-US" altLang="zh-TW" b="1" dirty="0">
                <a:solidFill>
                  <a:srgbClr val="0000FF"/>
                </a:solidFill>
                <a:latin typeface="SimHei" panose="02010609060101010101" pitchFamily="49" charset="-122"/>
                <a:ea typeface="SimHei" panose="02010609060101010101" pitchFamily="49" charset="-122"/>
              </a:endParaRPr>
            </a:p>
            <a:p>
              <a:pPr algn="ctr" eaLnBrk="1" hangingPunct="1"/>
              <a:r>
                <a:rPr lang="zh-TW" altLang="en-US" b="1" dirty="0">
                  <a:solidFill>
                    <a:srgbClr val="0000FF"/>
                  </a:solidFill>
                  <a:latin typeface="SimHei" panose="02010609060101010101" pitchFamily="49" charset="-122"/>
                  <a:ea typeface="SimHei" panose="02010609060101010101" pitchFamily="49" charset="-122"/>
                </a:rPr>
                <a:t>最佳解</a:t>
              </a:r>
            </a:p>
          </p:txBody>
        </p:sp>
        <p:sp>
          <p:nvSpPr>
            <p:cNvPr id="6" name="Oval 3">
              <a:extLst>
                <a:ext uri="{FF2B5EF4-FFF2-40B4-BE49-F238E27FC236}">
                  <a16:creationId xmlns:a16="http://schemas.microsoft.com/office/drawing/2014/main" id="{F003C316-2262-5646-B60F-753BB8AC6F32}"/>
                </a:ext>
              </a:extLst>
            </p:cNvPr>
            <p:cNvSpPr>
              <a:spLocks noChangeArrowheads="1"/>
            </p:cNvSpPr>
            <p:nvPr/>
          </p:nvSpPr>
          <p:spPr bwMode="auto">
            <a:xfrm rot="19930637">
              <a:off x="7650066" y="2653184"/>
              <a:ext cx="863600" cy="792162"/>
            </a:xfrm>
            <a:prstGeom prst="ellipse">
              <a:avLst/>
            </a:prstGeom>
            <a:gradFill rotWithShape="1">
              <a:gsLst>
                <a:gs pos="0">
                  <a:srgbClr val="FF0000"/>
                </a:gs>
                <a:gs pos="100000">
                  <a:srgbClr val="760000"/>
                </a:gs>
              </a:gsLst>
              <a:lin ang="5400000" scaled="1"/>
            </a:gradFill>
            <a:ln w="38100" cmpd="sng">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TW" altLang="en-US" b="1" dirty="0">
                  <a:solidFill>
                    <a:schemeClr val="bg1"/>
                  </a:solidFill>
                  <a:latin typeface="SimHei" panose="02010609060101010101" pitchFamily="49" charset="-122"/>
                  <a:ea typeface="SimHei" panose="02010609060101010101" pitchFamily="49" charset="-122"/>
                </a:rPr>
                <a:t>全域</a:t>
              </a:r>
              <a:endParaRPr lang="en-US" altLang="zh-TW" b="1" dirty="0">
                <a:solidFill>
                  <a:schemeClr val="bg1"/>
                </a:solidFill>
                <a:latin typeface="SimHei" panose="02010609060101010101" pitchFamily="49" charset="-122"/>
                <a:ea typeface="SimHei" panose="02010609060101010101" pitchFamily="49" charset="-122"/>
              </a:endParaRPr>
            </a:p>
            <a:p>
              <a:pPr algn="ctr" eaLnBrk="1" hangingPunct="1"/>
              <a:r>
                <a:rPr lang="zh-TW" altLang="en-US" b="1" dirty="0">
                  <a:solidFill>
                    <a:schemeClr val="bg1"/>
                  </a:solidFill>
                  <a:latin typeface="SimHei" panose="02010609060101010101" pitchFamily="49" charset="-122"/>
                  <a:ea typeface="SimHei" panose="02010609060101010101" pitchFamily="49" charset="-122"/>
                </a:rPr>
                <a:t>最佳解</a:t>
              </a:r>
            </a:p>
          </p:txBody>
        </p:sp>
        <p:cxnSp>
          <p:nvCxnSpPr>
            <p:cNvPr id="7" name="AutoShape 4">
              <a:extLst>
                <a:ext uri="{FF2B5EF4-FFF2-40B4-BE49-F238E27FC236}">
                  <a16:creationId xmlns:a16="http://schemas.microsoft.com/office/drawing/2014/main" id="{0CB6364F-23C2-DA4C-93C3-BDE457DDEC6B}"/>
                </a:ext>
              </a:extLst>
            </p:cNvPr>
            <p:cNvCxnSpPr>
              <a:cxnSpLocks noChangeShapeType="1"/>
              <a:endCxn id="6" idx="2"/>
            </p:cNvCxnSpPr>
            <p:nvPr/>
          </p:nvCxnSpPr>
          <p:spPr bwMode="auto">
            <a:xfrm flipV="1">
              <a:off x="5372003" y="3250802"/>
              <a:ext cx="2327981" cy="1083546"/>
            </a:xfrm>
            <a:prstGeom prst="straightConnector1">
              <a:avLst/>
            </a:prstGeom>
            <a:noFill/>
            <a:ln w="38100" cmpd="sng">
              <a:solidFill>
                <a:srgbClr val="FF0000"/>
              </a:solidFill>
              <a:prstDash val="dash"/>
              <a:round/>
              <a:headEnd/>
              <a:tailEnd type="triangle" w="med" len="med"/>
            </a:ln>
            <a:extLst>
              <a:ext uri="{909E8E84-426E-40DD-AFC4-6F175D3DCCD1}">
                <a14:hiddenFill xmlns:a14="http://schemas.microsoft.com/office/drawing/2010/main">
                  <a:noFill/>
                </a14:hiddenFill>
              </a:ext>
            </a:extLst>
          </p:spPr>
        </p:cxnSp>
        <p:cxnSp>
          <p:nvCxnSpPr>
            <p:cNvPr id="10" name="AutoShape 5">
              <a:extLst>
                <a:ext uri="{FF2B5EF4-FFF2-40B4-BE49-F238E27FC236}">
                  <a16:creationId xmlns:a16="http://schemas.microsoft.com/office/drawing/2014/main" id="{E5EA82CE-0C42-0246-A603-0A6946D3E55F}"/>
                </a:ext>
              </a:extLst>
            </p:cNvPr>
            <p:cNvCxnSpPr>
              <a:cxnSpLocks noChangeShapeType="1"/>
              <a:endCxn id="5" idx="3"/>
            </p:cNvCxnSpPr>
            <p:nvPr/>
          </p:nvCxnSpPr>
          <p:spPr bwMode="auto">
            <a:xfrm flipV="1">
              <a:off x="5202141" y="3081993"/>
              <a:ext cx="11934" cy="885642"/>
            </a:xfrm>
            <a:prstGeom prst="straightConnector1">
              <a:avLst/>
            </a:prstGeom>
            <a:noFill/>
            <a:ln w="38100" cmpd="sng">
              <a:solidFill>
                <a:srgbClr val="0000CC"/>
              </a:solidFill>
              <a:prstDash val="dash"/>
              <a:round/>
              <a:headEnd/>
              <a:tailEnd type="triangle" w="med" len="med"/>
            </a:ln>
            <a:extLst>
              <a:ext uri="{909E8E84-426E-40DD-AFC4-6F175D3DCCD1}">
                <a14:hiddenFill xmlns:a14="http://schemas.microsoft.com/office/drawing/2010/main">
                  <a:noFill/>
                </a14:hiddenFill>
              </a:ext>
            </a:extLst>
          </p:spPr>
        </p:cxnSp>
        <p:sp>
          <p:nvSpPr>
            <p:cNvPr id="11" name="Line 6">
              <a:extLst>
                <a:ext uri="{FF2B5EF4-FFF2-40B4-BE49-F238E27FC236}">
                  <a16:creationId xmlns:a16="http://schemas.microsoft.com/office/drawing/2014/main" id="{987FE4F3-FCED-FF40-9B66-15BC9B73E0ED}"/>
                </a:ext>
              </a:extLst>
            </p:cNvPr>
            <p:cNvSpPr>
              <a:spLocks noChangeShapeType="1"/>
            </p:cNvSpPr>
            <p:nvPr/>
          </p:nvSpPr>
          <p:spPr bwMode="auto">
            <a:xfrm flipV="1">
              <a:off x="3041553" y="4742334"/>
              <a:ext cx="1655763" cy="793750"/>
            </a:xfrm>
            <a:prstGeom prst="line">
              <a:avLst/>
            </a:prstGeom>
            <a:noFill/>
            <a:ln w="38100" cmpd="sng">
              <a:solidFill>
                <a:srgbClr val="CC99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Line 7">
              <a:extLst>
                <a:ext uri="{FF2B5EF4-FFF2-40B4-BE49-F238E27FC236}">
                  <a16:creationId xmlns:a16="http://schemas.microsoft.com/office/drawing/2014/main" id="{5AAC3BC3-86B9-3441-88A6-821ED51A6A41}"/>
                </a:ext>
              </a:extLst>
            </p:cNvPr>
            <p:cNvSpPr>
              <a:spLocks noChangeShapeType="1"/>
            </p:cNvSpPr>
            <p:nvPr/>
          </p:nvSpPr>
          <p:spPr bwMode="auto">
            <a:xfrm flipV="1">
              <a:off x="5273578" y="2090081"/>
              <a:ext cx="2044418" cy="2075991"/>
            </a:xfrm>
            <a:prstGeom prst="line">
              <a:avLst/>
            </a:prstGeom>
            <a:noFill/>
            <a:ln w="38100" cmpd="sng">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Text Box 8">
              <a:extLst>
                <a:ext uri="{FF2B5EF4-FFF2-40B4-BE49-F238E27FC236}">
                  <a16:creationId xmlns:a16="http://schemas.microsoft.com/office/drawing/2014/main" id="{2932AE0A-A924-814D-B116-BF3AA991FF51}"/>
                </a:ext>
              </a:extLst>
            </p:cNvPr>
            <p:cNvSpPr txBox="1">
              <a:spLocks noChangeArrowheads="1"/>
            </p:cNvSpPr>
            <p:nvPr/>
          </p:nvSpPr>
          <p:spPr bwMode="auto">
            <a:xfrm>
              <a:off x="5276097" y="3245306"/>
              <a:ext cx="1423716" cy="447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TW" altLang="en-US" b="1" dirty="0">
                  <a:latin typeface="Arial Black" panose="020B0604020202020204" pitchFamily="34" charset="0"/>
                </a:rPr>
                <a:t>运动向量</a:t>
              </a:r>
            </a:p>
          </p:txBody>
        </p:sp>
        <p:sp>
          <p:nvSpPr>
            <p:cNvPr id="14" name="Text Box 9">
              <a:extLst>
                <a:ext uri="{FF2B5EF4-FFF2-40B4-BE49-F238E27FC236}">
                  <a16:creationId xmlns:a16="http://schemas.microsoft.com/office/drawing/2014/main" id="{DDEEFFDD-045C-9C4C-8D1E-C8BDEA0139EB}"/>
                </a:ext>
              </a:extLst>
            </p:cNvPr>
            <p:cNvSpPr txBox="1">
              <a:spLocks noChangeArrowheads="1"/>
            </p:cNvSpPr>
            <p:nvPr/>
          </p:nvSpPr>
          <p:spPr bwMode="auto">
            <a:xfrm>
              <a:off x="3188539" y="5047116"/>
              <a:ext cx="1423716" cy="447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TW" altLang="en-US" b="1" dirty="0">
                  <a:latin typeface="Arial Black" panose="020B0604020202020204" pitchFamily="34" charset="0"/>
                </a:rPr>
                <a:t>惯性向量</a:t>
              </a:r>
            </a:p>
          </p:txBody>
        </p:sp>
        <p:pic>
          <p:nvPicPr>
            <p:cNvPr id="15" name="Picture 10" descr="flying2">
              <a:extLst>
                <a:ext uri="{FF2B5EF4-FFF2-40B4-BE49-F238E27FC236}">
                  <a16:creationId xmlns:a16="http://schemas.microsoft.com/office/drawing/2014/main" id="{2C2A8056-17D6-5145-9ADE-5711422D53B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9941599">
              <a:off x="4625878" y="4148609"/>
              <a:ext cx="792163"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 Box 58">
              <a:extLst>
                <a:ext uri="{FF2B5EF4-FFF2-40B4-BE49-F238E27FC236}">
                  <a16:creationId xmlns:a16="http://schemas.microsoft.com/office/drawing/2014/main" id="{3EFC6F71-C6EE-8645-A510-3B7143E310DC}"/>
                </a:ext>
              </a:extLst>
            </p:cNvPr>
            <p:cNvSpPr txBox="1">
              <a:spLocks noChangeArrowheads="1"/>
            </p:cNvSpPr>
            <p:nvPr/>
          </p:nvSpPr>
          <p:spPr bwMode="auto">
            <a:xfrm>
              <a:off x="5057678" y="4137496"/>
              <a:ext cx="838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fr-FR" altLang="en-US" sz="2800" b="1" i="1">
                  <a:latin typeface="Times" pitchFamily="2" charset="0"/>
                </a:rPr>
                <a:t>p</a:t>
              </a:r>
              <a:r>
                <a:rPr lang="fr-FR" altLang="en-US" sz="2800" b="1" i="1" baseline="-25000">
                  <a:latin typeface="Times" pitchFamily="2" charset="0"/>
                </a:rPr>
                <a:t>g</a:t>
              </a:r>
              <a:endParaRPr lang="fr-FR" altLang="en-US" sz="2800" b="1" i="1">
                <a:latin typeface="Times" pitchFamily="2" charset="0"/>
              </a:endParaRPr>
            </a:p>
          </p:txBody>
        </p:sp>
      </p:grpSp>
      <p:grpSp>
        <p:nvGrpSpPr>
          <p:cNvPr id="36" name="组合 35">
            <a:extLst>
              <a:ext uri="{FF2B5EF4-FFF2-40B4-BE49-F238E27FC236}">
                <a16:creationId xmlns:a16="http://schemas.microsoft.com/office/drawing/2014/main" id="{9C37A249-0063-2F4C-BE7C-E16D61E0DCEB}"/>
              </a:ext>
            </a:extLst>
          </p:cNvPr>
          <p:cNvGrpSpPr/>
          <p:nvPr/>
        </p:nvGrpSpPr>
        <p:grpSpPr>
          <a:xfrm>
            <a:off x="242663" y="3835501"/>
            <a:ext cx="3598862" cy="1871663"/>
            <a:chOff x="2268538" y="3213100"/>
            <a:chExt cx="3598862" cy="1871663"/>
          </a:xfrm>
        </p:grpSpPr>
        <p:sp>
          <p:nvSpPr>
            <p:cNvPr id="37" name="Oval 8">
              <a:extLst>
                <a:ext uri="{FF2B5EF4-FFF2-40B4-BE49-F238E27FC236}">
                  <a16:creationId xmlns:a16="http://schemas.microsoft.com/office/drawing/2014/main" id="{F8D8F10E-0811-824D-98BF-D6FDA1C97B5F}"/>
                </a:ext>
              </a:extLst>
            </p:cNvPr>
            <p:cNvSpPr>
              <a:spLocks noChangeArrowheads="1"/>
            </p:cNvSpPr>
            <p:nvPr/>
          </p:nvSpPr>
          <p:spPr bwMode="auto">
            <a:xfrm>
              <a:off x="2268538" y="3213100"/>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9">
              <a:extLst>
                <a:ext uri="{FF2B5EF4-FFF2-40B4-BE49-F238E27FC236}">
                  <a16:creationId xmlns:a16="http://schemas.microsoft.com/office/drawing/2014/main" id="{1B278518-AD3C-3D40-9865-4D93E8F8E003}"/>
                </a:ext>
              </a:extLst>
            </p:cNvPr>
            <p:cNvSpPr>
              <a:spLocks noChangeArrowheads="1"/>
            </p:cNvSpPr>
            <p:nvPr/>
          </p:nvSpPr>
          <p:spPr bwMode="auto">
            <a:xfrm>
              <a:off x="2627313" y="3573463"/>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Oval 10">
              <a:extLst>
                <a:ext uri="{FF2B5EF4-FFF2-40B4-BE49-F238E27FC236}">
                  <a16:creationId xmlns:a16="http://schemas.microsoft.com/office/drawing/2014/main" id="{CC5F65C4-4DF9-A144-B13D-6DC55A446EA6}"/>
                </a:ext>
              </a:extLst>
            </p:cNvPr>
            <p:cNvSpPr>
              <a:spLocks noChangeArrowheads="1"/>
            </p:cNvSpPr>
            <p:nvPr/>
          </p:nvSpPr>
          <p:spPr bwMode="auto">
            <a:xfrm>
              <a:off x="2843213" y="3789363"/>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11">
              <a:extLst>
                <a:ext uri="{FF2B5EF4-FFF2-40B4-BE49-F238E27FC236}">
                  <a16:creationId xmlns:a16="http://schemas.microsoft.com/office/drawing/2014/main" id="{F68A23EE-7224-064A-A24C-81A67BF664BD}"/>
                </a:ext>
              </a:extLst>
            </p:cNvPr>
            <p:cNvSpPr>
              <a:spLocks noChangeArrowheads="1"/>
            </p:cNvSpPr>
            <p:nvPr/>
          </p:nvSpPr>
          <p:spPr bwMode="auto">
            <a:xfrm>
              <a:off x="2411413" y="3357563"/>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12">
              <a:extLst>
                <a:ext uri="{FF2B5EF4-FFF2-40B4-BE49-F238E27FC236}">
                  <a16:creationId xmlns:a16="http://schemas.microsoft.com/office/drawing/2014/main" id="{07C76AE0-D384-0342-8495-E1D830DFD53C}"/>
                </a:ext>
              </a:extLst>
            </p:cNvPr>
            <p:cNvSpPr>
              <a:spLocks noChangeShapeType="1"/>
            </p:cNvSpPr>
            <p:nvPr/>
          </p:nvSpPr>
          <p:spPr bwMode="auto">
            <a:xfrm>
              <a:off x="3203575" y="4149725"/>
              <a:ext cx="936625" cy="935038"/>
            </a:xfrm>
            <a:prstGeom prst="line">
              <a:avLst/>
            </a:prstGeom>
            <a:noFill/>
            <a:ln w="9525" cmpd="sng">
              <a:solidFill>
                <a:srgbClr val="0066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13">
              <a:extLst>
                <a:ext uri="{FF2B5EF4-FFF2-40B4-BE49-F238E27FC236}">
                  <a16:creationId xmlns:a16="http://schemas.microsoft.com/office/drawing/2014/main" id="{A0705B30-C41B-2046-8E9D-6C8EA2A0D2D5}"/>
                </a:ext>
              </a:extLst>
            </p:cNvPr>
            <p:cNvSpPr>
              <a:spLocks noChangeShapeType="1"/>
            </p:cNvSpPr>
            <p:nvPr/>
          </p:nvSpPr>
          <p:spPr bwMode="auto">
            <a:xfrm>
              <a:off x="3203575" y="4076700"/>
              <a:ext cx="1223963" cy="576263"/>
            </a:xfrm>
            <a:prstGeom prst="line">
              <a:avLst/>
            </a:prstGeom>
            <a:noFill/>
            <a:ln w="9525" cmpd="sng">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14">
              <a:extLst>
                <a:ext uri="{FF2B5EF4-FFF2-40B4-BE49-F238E27FC236}">
                  <a16:creationId xmlns:a16="http://schemas.microsoft.com/office/drawing/2014/main" id="{C340E0C7-8639-8D4D-B057-806DCE856AA8}"/>
                </a:ext>
              </a:extLst>
            </p:cNvPr>
            <p:cNvSpPr>
              <a:spLocks noChangeShapeType="1"/>
            </p:cNvSpPr>
            <p:nvPr/>
          </p:nvSpPr>
          <p:spPr bwMode="auto">
            <a:xfrm>
              <a:off x="4140200" y="4724400"/>
              <a:ext cx="0" cy="288925"/>
            </a:xfrm>
            <a:prstGeom prst="line">
              <a:avLst/>
            </a:prstGeom>
            <a:noFill/>
            <a:ln w="9525" cmpd="sng">
              <a:solidFill>
                <a:srgbClr val="0066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15">
              <a:extLst>
                <a:ext uri="{FF2B5EF4-FFF2-40B4-BE49-F238E27FC236}">
                  <a16:creationId xmlns:a16="http://schemas.microsoft.com/office/drawing/2014/main" id="{BE50BFE4-92F5-564A-8216-F7A8AABDC7CA}"/>
                </a:ext>
              </a:extLst>
            </p:cNvPr>
            <p:cNvSpPr>
              <a:spLocks noChangeShapeType="1"/>
            </p:cNvSpPr>
            <p:nvPr/>
          </p:nvSpPr>
          <p:spPr bwMode="auto">
            <a:xfrm flipV="1">
              <a:off x="4140200" y="3500438"/>
              <a:ext cx="503238" cy="1223962"/>
            </a:xfrm>
            <a:prstGeom prst="line">
              <a:avLst/>
            </a:prstGeom>
            <a:noFill/>
            <a:ln w="9525" cmpd="sng">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16">
              <a:extLst>
                <a:ext uri="{FF2B5EF4-FFF2-40B4-BE49-F238E27FC236}">
                  <a16:creationId xmlns:a16="http://schemas.microsoft.com/office/drawing/2014/main" id="{AEF481B3-6B70-D74C-B5E2-C209D55779F9}"/>
                </a:ext>
              </a:extLst>
            </p:cNvPr>
            <p:cNvSpPr>
              <a:spLocks noChangeShapeType="1"/>
            </p:cNvSpPr>
            <p:nvPr/>
          </p:nvSpPr>
          <p:spPr bwMode="auto">
            <a:xfrm>
              <a:off x="5364163" y="4437063"/>
              <a:ext cx="0" cy="288925"/>
            </a:xfrm>
            <a:prstGeom prst="line">
              <a:avLst/>
            </a:prstGeom>
            <a:noFill/>
            <a:ln w="9525" cmpd="sng">
              <a:solidFill>
                <a:srgbClr val="0066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17">
              <a:extLst>
                <a:ext uri="{FF2B5EF4-FFF2-40B4-BE49-F238E27FC236}">
                  <a16:creationId xmlns:a16="http://schemas.microsoft.com/office/drawing/2014/main" id="{C598ECB8-2C6B-394C-9F1C-63B79B79A8C6}"/>
                </a:ext>
              </a:extLst>
            </p:cNvPr>
            <p:cNvSpPr>
              <a:spLocks noChangeShapeType="1"/>
            </p:cNvSpPr>
            <p:nvPr/>
          </p:nvSpPr>
          <p:spPr bwMode="auto">
            <a:xfrm flipH="1" flipV="1">
              <a:off x="5076825" y="4292600"/>
              <a:ext cx="287338" cy="144463"/>
            </a:xfrm>
            <a:prstGeom prst="line">
              <a:avLst/>
            </a:prstGeom>
            <a:noFill/>
            <a:ln w="9525" cmpd="sng">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18">
              <a:extLst>
                <a:ext uri="{FF2B5EF4-FFF2-40B4-BE49-F238E27FC236}">
                  <a16:creationId xmlns:a16="http://schemas.microsoft.com/office/drawing/2014/main" id="{304F3CC7-EC91-6144-A198-FBF92DC929F0}"/>
                </a:ext>
              </a:extLst>
            </p:cNvPr>
            <p:cNvSpPr>
              <a:spLocks noChangeShapeType="1"/>
            </p:cNvSpPr>
            <p:nvPr/>
          </p:nvSpPr>
          <p:spPr bwMode="auto">
            <a:xfrm>
              <a:off x="3203575" y="4149725"/>
              <a:ext cx="720725" cy="503238"/>
            </a:xfrm>
            <a:prstGeom prst="line">
              <a:avLst/>
            </a:prstGeom>
            <a:noFill/>
            <a:ln w="9525" cmpd="sng">
              <a:solidFill>
                <a:schemeClr val="tx2"/>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19">
              <a:extLst>
                <a:ext uri="{FF2B5EF4-FFF2-40B4-BE49-F238E27FC236}">
                  <a16:creationId xmlns:a16="http://schemas.microsoft.com/office/drawing/2014/main" id="{2A72D6EF-910D-424E-AD4D-571E9047DB1E}"/>
                </a:ext>
              </a:extLst>
            </p:cNvPr>
            <p:cNvSpPr>
              <a:spLocks noChangeShapeType="1"/>
            </p:cNvSpPr>
            <p:nvPr/>
          </p:nvSpPr>
          <p:spPr bwMode="auto">
            <a:xfrm flipV="1">
              <a:off x="4140200" y="4508500"/>
              <a:ext cx="936625" cy="215900"/>
            </a:xfrm>
            <a:prstGeom prst="line">
              <a:avLst/>
            </a:prstGeom>
            <a:noFill/>
            <a:ln w="9525" cmpd="sng">
              <a:solidFill>
                <a:schemeClr val="tx2"/>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20">
              <a:extLst>
                <a:ext uri="{FF2B5EF4-FFF2-40B4-BE49-F238E27FC236}">
                  <a16:creationId xmlns:a16="http://schemas.microsoft.com/office/drawing/2014/main" id="{9A51D506-E013-5441-B4F6-3777634FBDE6}"/>
                </a:ext>
              </a:extLst>
            </p:cNvPr>
            <p:cNvSpPr>
              <a:spLocks noChangeShapeType="1"/>
            </p:cNvSpPr>
            <p:nvPr/>
          </p:nvSpPr>
          <p:spPr bwMode="auto">
            <a:xfrm flipV="1">
              <a:off x="5364163" y="3933825"/>
              <a:ext cx="503237" cy="503238"/>
            </a:xfrm>
            <a:prstGeom prst="line">
              <a:avLst/>
            </a:prstGeom>
            <a:noFill/>
            <a:ln w="9525" cmpd="sng">
              <a:solidFill>
                <a:schemeClr val="tx2"/>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Oval 21">
              <a:extLst>
                <a:ext uri="{FF2B5EF4-FFF2-40B4-BE49-F238E27FC236}">
                  <a16:creationId xmlns:a16="http://schemas.microsoft.com/office/drawing/2014/main" id="{A1B0DC36-07FD-5246-9803-BF2714B731B5}"/>
                </a:ext>
              </a:extLst>
            </p:cNvPr>
            <p:cNvSpPr>
              <a:spLocks noChangeArrowheads="1"/>
            </p:cNvSpPr>
            <p:nvPr/>
          </p:nvSpPr>
          <p:spPr bwMode="auto">
            <a:xfrm>
              <a:off x="3059113" y="4005263"/>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Oval 22">
              <a:extLst>
                <a:ext uri="{FF2B5EF4-FFF2-40B4-BE49-F238E27FC236}">
                  <a16:creationId xmlns:a16="http://schemas.microsoft.com/office/drawing/2014/main" id="{BCCDAB8A-366E-8348-93C3-AF326E6C813C}"/>
                </a:ext>
              </a:extLst>
            </p:cNvPr>
            <p:cNvSpPr>
              <a:spLocks noChangeArrowheads="1"/>
            </p:cNvSpPr>
            <p:nvPr/>
          </p:nvSpPr>
          <p:spPr bwMode="auto">
            <a:xfrm>
              <a:off x="3348038" y="4221163"/>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23">
              <a:extLst>
                <a:ext uri="{FF2B5EF4-FFF2-40B4-BE49-F238E27FC236}">
                  <a16:creationId xmlns:a16="http://schemas.microsoft.com/office/drawing/2014/main" id="{EDCD78D2-E7EC-2443-9F3C-906DF7249C69}"/>
                </a:ext>
              </a:extLst>
            </p:cNvPr>
            <p:cNvSpPr>
              <a:spLocks noChangeArrowheads="1"/>
            </p:cNvSpPr>
            <p:nvPr/>
          </p:nvSpPr>
          <p:spPr bwMode="auto">
            <a:xfrm>
              <a:off x="3635375" y="4437063"/>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Oval 24">
              <a:extLst>
                <a:ext uri="{FF2B5EF4-FFF2-40B4-BE49-F238E27FC236}">
                  <a16:creationId xmlns:a16="http://schemas.microsoft.com/office/drawing/2014/main" id="{66B17EDA-405E-8644-83FB-2E2142F2AB8F}"/>
                </a:ext>
              </a:extLst>
            </p:cNvPr>
            <p:cNvSpPr>
              <a:spLocks noChangeArrowheads="1"/>
            </p:cNvSpPr>
            <p:nvPr/>
          </p:nvSpPr>
          <p:spPr bwMode="auto">
            <a:xfrm>
              <a:off x="4068763" y="4581525"/>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Oval 25">
              <a:extLst>
                <a:ext uri="{FF2B5EF4-FFF2-40B4-BE49-F238E27FC236}">
                  <a16:creationId xmlns:a16="http://schemas.microsoft.com/office/drawing/2014/main" id="{886B2FBF-7B54-4B49-9630-7FCCA588B351}"/>
                </a:ext>
              </a:extLst>
            </p:cNvPr>
            <p:cNvSpPr>
              <a:spLocks noChangeArrowheads="1"/>
            </p:cNvSpPr>
            <p:nvPr/>
          </p:nvSpPr>
          <p:spPr bwMode="auto">
            <a:xfrm>
              <a:off x="4500563" y="4508500"/>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Oval 26">
              <a:extLst>
                <a:ext uri="{FF2B5EF4-FFF2-40B4-BE49-F238E27FC236}">
                  <a16:creationId xmlns:a16="http://schemas.microsoft.com/office/drawing/2014/main" id="{5DE63E4C-87CC-8144-AED0-2FC4B7D5E191}"/>
                </a:ext>
              </a:extLst>
            </p:cNvPr>
            <p:cNvSpPr>
              <a:spLocks noChangeArrowheads="1"/>
            </p:cNvSpPr>
            <p:nvPr/>
          </p:nvSpPr>
          <p:spPr bwMode="auto">
            <a:xfrm>
              <a:off x="4859338" y="4437063"/>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Oval 27">
              <a:extLst>
                <a:ext uri="{FF2B5EF4-FFF2-40B4-BE49-F238E27FC236}">
                  <a16:creationId xmlns:a16="http://schemas.microsoft.com/office/drawing/2014/main" id="{6A4915C8-3F4C-3C44-A723-F76932E47535}"/>
                </a:ext>
              </a:extLst>
            </p:cNvPr>
            <p:cNvSpPr>
              <a:spLocks noChangeArrowheads="1"/>
            </p:cNvSpPr>
            <p:nvPr/>
          </p:nvSpPr>
          <p:spPr bwMode="auto">
            <a:xfrm>
              <a:off x="5219700" y="4365625"/>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Oval 28">
              <a:extLst>
                <a:ext uri="{FF2B5EF4-FFF2-40B4-BE49-F238E27FC236}">
                  <a16:creationId xmlns:a16="http://schemas.microsoft.com/office/drawing/2014/main" id="{AB3268A5-C82D-C940-B6B2-A1888DD97CE8}"/>
                </a:ext>
              </a:extLst>
            </p:cNvPr>
            <p:cNvSpPr>
              <a:spLocks noChangeArrowheads="1"/>
            </p:cNvSpPr>
            <p:nvPr/>
          </p:nvSpPr>
          <p:spPr bwMode="auto">
            <a:xfrm>
              <a:off x="5508625" y="4149725"/>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8" name="文本框 57">
            <a:extLst>
              <a:ext uri="{FF2B5EF4-FFF2-40B4-BE49-F238E27FC236}">
                <a16:creationId xmlns:a16="http://schemas.microsoft.com/office/drawing/2014/main" id="{8085E569-D0F6-DF4B-A7ED-CC2FF1B736C5}"/>
              </a:ext>
            </a:extLst>
          </p:cNvPr>
          <p:cNvSpPr txBox="1"/>
          <p:nvPr/>
        </p:nvSpPr>
        <p:spPr>
          <a:xfrm>
            <a:off x="5300395" y="4723532"/>
            <a:ext cx="2492990" cy="369332"/>
          </a:xfrm>
          <a:prstGeom prst="rect">
            <a:avLst/>
          </a:prstGeom>
          <a:noFill/>
        </p:spPr>
        <p:txBody>
          <a:bodyPr wrap="none" rtlCol="0">
            <a:spAutoFit/>
          </a:bodyPr>
          <a:lstStyle/>
          <a:p>
            <a:r>
              <a:rPr kumimoji="1" lang="zh-CN" altLang="en-US" sz="1800" dirty="0">
                <a:latin typeface="SimHei" panose="02010609060101010101" pitchFamily="49" charset="-122"/>
                <a:ea typeface="SimHei" panose="02010609060101010101" pitchFamily="49" charset="-122"/>
              </a:rPr>
              <a:t>某个时刻某个粒子运动</a:t>
            </a:r>
          </a:p>
        </p:txBody>
      </p:sp>
      <p:sp>
        <p:nvSpPr>
          <p:cNvPr id="60" name="文本框 59">
            <a:extLst>
              <a:ext uri="{FF2B5EF4-FFF2-40B4-BE49-F238E27FC236}">
                <a16:creationId xmlns:a16="http://schemas.microsoft.com/office/drawing/2014/main" id="{C5E7A64F-048E-3A43-B93E-E3995F340FFC}"/>
              </a:ext>
            </a:extLst>
          </p:cNvPr>
          <p:cNvSpPr txBox="1"/>
          <p:nvPr/>
        </p:nvSpPr>
        <p:spPr>
          <a:xfrm>
            <a:off x="867830" y="5788805"/>
            <a:ext cx="2954655" cy="369332"/>
          </a:xfrm>
          <a:prstGeom prst="rect">
            <a:avLst/>
          </a:prstGeom>
          <a:noFill/>
        </p:spPr>
        <p:txBody>
          <a:bodyPr wrap="none" rtlCol="0">
            <a:spAutoFit/>
          </a:bodyPr>
          <a:lstStyle/>
          <a:p>
            <a:r>
              <a:rPr kumimoji="1" lang="zh-CN" altLang="en-US" sz="1800" dirty="0">
                <a:latin typeface="SimHei" panose="02010609060101010101" pitchFamily="49" charset="-122"/>
                <a:ea typeface="SimHei" panose="02010609060101010101" pitchFamily="49" charset="-122"/>
              </a:rPr>
              <a:t>某段时间某个粒子运动轨迹</a:t>
            </a:r>
          </a:p>
        </p:txBody>
      </p:sp>
      <p:sp>
        <p:nvSpPr>
          <p:cNvPr id="16" name="Rectangle 11">
            <a:extLst>
              <a:ext uri="{FF2B5EF4-FFF2-40B4-BE49-F238E27FC236}">
                <a16:creationId xmlns:a16="http://schemas.microsoft.com/office/drawing/2014/main" id="{5C6902D4-6E20-054E-BEFB-43F83BEDEC7E}"/>
              </a:ext>
            </a:extLst>
          </p:cNvPr>
          <p:cNvSpPr>
            <a:spLocks noChangeArrowheads="1"/>
          </p:cNvSpPr>
          <p:nvPr/>
        </p:nvSpPr>
        <p:spPr bwMode="auto">
          <a:xfrm>
            <a:off x="1889028" y="1556221"/>
            <a:ext cx="792163" cy="431800"/>
          </a:xfrm>
          <a:prstGeom prst="rect">
            <a:avLst/>
          </a:prstGeom>
          <a:noFill/>
          <a:ln w="38100" cmpd="sng">
            <a:solidFill>
              <a:srgbClr val="CC99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C0C0C0"/>
                </a:outerShdw>
              </a:effectLst>
            </a:endParaRPr>
          </a:p>
        </p:txBody>
      </p:sp>
      <p:sp>
        <p:nvSpPr>
          <p:cNvPr id="17" name="Rectangle 12">
            <a:extLst>
              <a:ext uri="{FF2B5EF4-FFF2-40B4-BE49-F238E27FC236}">
                <a16:creationId xmlns:a16="http://schemas.microsoft.com/office/drawing/2014/main" id="{FB26940E-D757-344C-946F-5328094852BB}"/>
              </a:ext>
            </a:extLst>
          </p:cNvPr>
          <p:cNvSpPr>
            <a:spLocks noChangeArrowheads="1"/>
          </p:cNvSpPr>
          <p:nvPr/>
        </p:nvSpPr>
        <p:spPr bwMode="auto">
          <a:xfrm>
            <a:off x="2824066" y="1556221"/>
            <a:ext cx="2233612" cy="431800"/>
          </a:xfrm>
          <a:prstGeom prst="rect">
            <a:avLst/>
          </a:prstGeom>
          <a:noFill/>
          <a:ln w="38100" cmpd="sng">
            <a:solidFill>
              <a:srgbClr val="006699"/>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C0C0C0"/>
                </a:outerShdw>
              </a:effectLst>
            </a:endParaRPr>
          </a:p>
        </p:txBody>
      </p:sp>
      <p:sp>
        <p:nvSpPr>
          <p:cNvPr id="18" name="Rectangle 13">
            <a:extLst>
              <a:ext uri="{FF2B5EF4-FFF2-40B4-BE49-F238E27FC236}">
                <a16:creationId xmlns:a16="http://schemas.microsoft.com/office/drawing/2014/main" id="{F706C87C-6732-FB4F-AD8B-1B47ECBDA3F1}"/>
              </a:ext>
            </a:extLst>
          </p:cNvPr>
          <p:cNvSpPr>
            <a:spLocks noChangeArrowheads="1"/>
          </p:cNvSpPr>
          <p:nvPr/>
        </p:nvSpPr>
        <p:spPr bwMode="auto">
          <a:xfrm>
            <a:off x="5271991" y="1556221"/>
            <a:ext cx="2233612" cy="431800"/>
          </a:xfrm>
          <a:prstGeom prst="rect">
            <a:avLst/>
          </a:prstGeom>
          <a:noFill/>
          <a:ln w="38100" cmpd="sng">
            <a:solidFill>
              <a:srgbClr val="FF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C0C0C0"/>
                </a:outerShdw>
              </a:effectLst>
            </a:endParaRPr>
          </a:p>
        </p:txBody>
      </p:sp>
      <p:sp>
        <p:nvSpPr>
          <p:cNvPr id="19" name="Rectangle 14">
            <a:extLst>
              <a:ext uri="{FF2B5EF4-FFF2-40B4-BE49-F238E27FC236}">
                <a16:creationId xmlns:a16="http://schemas.microsoft.com/office/drawing/2014/main" id="{775A54D1-216F-AD46-BDBF-50E115B8905D}"/>
              </a:ext>
            </a:extLst>
          </p:cNvPr>
          <p:cNvSpPr>
            <a:spLocks noChangeArrowheads="1"/>
          </p:cNvSpPr>
          <p:nvPr/>
        </p:nvSpPr>
        <p:spPr bwMode="auto">
          <a:xfrm>
            <a:off x="2752628" y="1484784"/>
            <a:ext cx="4824413" cy="576262"/>
          </a:xfrm>
          <a:prstGeom prst="rect">
            <a:avLst/>
          </a:prstGeom>
          <a:noFill/>
          <a:ln w="38100" cmpd="sng">
            <a:solidFill>
              <a:srgbClr val="009999"/>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C0C0C0"/>
                </a:outerShdw>
              </a:effectLst>
            </a:endParaRPr>
          </a:p>
        </p:txBody>
      </p:sp>
    </p:spTree>
    <p:extLst>
      <p:ext uri="{BB962C8B-B14F-4D97-AF65-F5344CB8AC3E}">
        <p14:creationId xmlns:p14="http://schemas.microsoft.com/office/powerpoint/2010/main" val="138933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6"/>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6"/>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2" presetClass="entr" presetSubtype="1"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slide(fromTop)">
                                      <p:cBhvr>
                                        <p:cTn id="15" dur="500"/>
                                        <p:tgtEl>
                                          <p:spTgt spid="25"/>
                                        </p:tgtEl>
                                      </p:cBhvr>
                                    </p:animEffect>
                                  </p:childTnLst>
                                </p:cTn>
                              </p:par>
                            </p:childTnLst>
                          </p:cTn>
                        </p:par>
                        <p:par>
                          <p:cTn id="16" fill="hold">
                            <p:stCondLst>
                              <p:cond delay="500"/>
                            </p:stCondLst>
                            <p:childTnLst>
                              <p:par>
                                <p:cTn id="17" presetID="37" presetClass="exit" presetSubtype="0" fill="hold" grpId="1" nodeType="afterEffect">
                                  <p:stCondLst>
                                    <p:cond delay="0"/>
                                  </p:stCondLst>
                                  <p:childTnLst>
                                    <p:animEffect transition="out" filter="fade">
                                      <p:cBhvr>
                                        <p:cTn id="18" dur="1000"/>
                                        <p:tgtEl>
                                          <p:spTgt spid="16"/>
                                        </p:tgtEl>
                                      </p:cBhvr>
                                    </p:animEffect>
                                    <p:anim calcmode="lin" valueType="num">
                                      <p:cBhvr>
                                        <p:cTn id="19" dur="1000"/>
                                        <p:tgtEl>
                                          <p:spTgt spid="16"/>
                                        </p:tgtEl>
                                        <p:attrNameLst>
                                          <p:attrName>ppt_x</p:attrName>
                                        </p:attrNameLst>
                                      </p:cBhvr>
                                      <p:tavLst>
                                        <p:tav tm="0">
                                          <p:val>
                                            <p:strVal val="ppt_x"/>
                                          </p:val>
                                        </p:tav>
                                        <p:tav tm="100000">
                                          <p:val>
                                            <p:strVal val="ppt_x"/>
                                          </p:val>
                                        </p:tav>
                                      </p:tavLst>
                                    </p:anim>
                                    <p:anim calcmode="lin" valueType="num">
                                      <p:cBhvr>
                                        <p:cTn id="20" dur="100" decel="100000"/>
                                        <p:tgtEl>
                                          <p:spTgt spid="16"/>
                                        </p:tgtEl>
                                        <p:attrNameLst>
                                          <p:attrName>ppt_y</p:attrName>
                                        </p:attrNameLst>
                                      </p:cBhvr>
                                      <p:tavLst>
                                        <p:tav tm="0">
                                          <p:val>
                                            <p:strVal val="ppt_y"/>
                                          </p:val>
                                        </p:tav>
                                        <p:tav tm="100000">
                                          <p:val>
                                            <p:strVal val="ppt_y-.03"/>
                                          </p:val>
                                        </p:tav>
                                      </p:tavLst>
                                    </p:anim>
                                    <p:anim calcmode="lin" valueType="num">
                                      <p:cBhvr>
                                        <p:cTn id="21" dur="900" accel="100000">
                                          <p:stCondLst>
                                            <p:cond delay="100"/>
                                          </p:stCondLst>
                                        </p:cTn>
                                        <p:tgtEl>
                                          <p:spTgt spid="16"/>
                                        </p:tgtEl>
                                        <p:attrNameLst>
                                          <p:attrName>ppt_y</p:attrName>
                                        </p:attrNameLst>
                                      </p:cBhvr>
                                      <p:tavLst>
                                        <p:tav tm="0">
                                          <p:val>
                                            <p:strVal val="ppt_y"/>
                                          </p:val>
                                        </p:tav>
                                        <p:tav tm="100000">
                                          <p:val>
                                            <p:strVal val="ppt_y+1"/>
                                          </p:val>
                                        </p:tav>
                                      </p:tavLst>
                                    </p:anim>
                                    <p:set>
                                      <p:cBhvr>
                                        <p:cTn id="22" dur="1" fill="hold">
                                          <p:stCondLst>
                                            <p:cond delay="999"/>
                                          </p:stCondLst>
                                        </p:cTn>
                                        <p:tgtEl>
                                          <p:spTgt spid="16"/>
                                        </p:tgtEl>
                                        <p:attrNameLst>
                                          <p:attrName>style.visibility</p:attrName>
                                        </p:attrNameLst>
                                      </p:cBhvr>
                                      <p:to>
                                        <p:strVal val="hidden"/>
                                      </p:to>
                                    </p:set>
                                  </p:childTnLst>
                                </p:cTn>
                              </p:par>
                            </p:childTnLst>
                          </p:cTn>
                        </p:par>
                        <p:par>
                          <p:cTn id="23" fill="hold">
                            <p:stCondLst>
                              <p:cond delay="1500"/>
                            </p:stCondLst>
                            <p:childTnLst>
                              <p:par>
                                <p:cTn id="24" presetID="39" presetClass="entr" presetSubtype="0" accel="10000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ppt_h</p:attrName>
                                        </p:attrNameLst>
                                      </p:cBhvr>
                                      <p:tavLst>
                                        <p:tav tm="0">
                                          <p:val>
                                            <p:strVal val="#ppt_h/20"/>
                                          </p:val>
                                        </p:tav>
                                        <p:tav tm="50000">
                                          <p:val>
                                            <p:strVal val="#ppt_h/20"/>
                                          </p:val>
                                        </p:tav>
                                        <p:tav tm="100000">
                                          <p:val>
                                            <p:strVal val="#ppt_h"/>
                                          </p:val>
                                        </p:tav>
                                      </p:tavLst>
                                    </p:anim>
                                    <p:anim calcmode="lin" valueType="num">
                                      <p:cBhvr>
                                        <p:cTn id="27" dur="500" fill="hold"/>
                                        <p:tgtEl>
                                          <p:spTgt spid="17"/>
                                        </p:tgtEl>
                                        <p:attrNameLst>
                                          <p:attrName>ppt_w</p:attrName>
                                        </p:attrNameLst>
                                      </p:cBhvr>
                                      <p:tavLst>
                                        <p:tav tm="0">
                                          <p:val>
                                            <p:strVal val="#ppt_w+.3"/>
                                          </p:val>
                                        </p:tav>
                                        <p:tav tm="50000">
                                          <p:val>
                                            <p:strVal val="#ppt_w+.3"/>
                                          </p:val>
                                        </p:tav>
                                        <p:tav tm="100000">
                                          <p:val>
                                            <p:strVal val="#ppt_w"/>
                                          </p:val>
                                        </p:tav>
                                      </p:tavLst>
                                    </p:anim>
                                    <p:anim calcmode="lin" valueType="num">
                                      <p:cBhvr>
                                        <p:cTn id="28" dur="500" fill="hold"/>
                                        <p:tgtEl>
                                          <p:spTgt spid="17"/>
                                        </p:tgtEl>
                                        <p:attrNameLst>
                                          <p:attrName>ppt_x</p:attrName>
                                        </p:attrNameLst>
                                      </p:cBhvr>
                                      <p:tavLst>
                                        <p:tav tm="0">
                                          <p:val>
                                            <p:strVal val="#ppt_x-.3"/>
                                          </p:val>
                                        </p:tav>
                                        <p:tav tm="50000">
                                          <p:val>
                                            <p:strVal val="#ppt_x"/>
                                          </p:val>
                                        </p:tav>
                                        <p:tav tm="100000">
                                          <p:val>
                                            <p:strVal val="#ppt_x"/>
                                          </p:val>
                                        </p:tav>
                                      </p:tavLst>
                                    </p:anim>
                                    <p:anim calcmode="lin" valueType="num">
                                      <p:cBhvr>
                                        <p:cTn id="29"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7" presetClass="exit" presetSubtype="0" fill="hold" grpId="1" nodeType="clickEffect">
                                  <p:stCondLst>
                                    <p:cond delay="0"/>
                                  </p:stCondLst>
                                  <p:childTnLst>
                                    <p:animEffect transition="out" filter="fade">
                                      <p:cBhvr>
                                        <p:cTn id="33" dur="1000"/>
                                        <p:tgtEl>
                                          <p:spTgt spid="17"/>
                                        </p:tgtEl>
                                      </p:cBhvr>
                                    </p:animEffect>
                                    <p:anim calcmode="lin" valueType="num">
                                      <p:cBhvr>
                                        <p:cTn id="34" dur="1000"/>
                                        <p:tgtEl>
                                          <p:spTgt spid="17"/>
                                        </p:tgtEl>
                                        <p:attrNameLst>
                                          <p:attrName>ppt_x</p:attrName>
                                        </p:attrNameLst>
                                      </p:cBhvr>
                                      <p:tavLst>
                                        <p:tav tm="0">
                                          <p:val>
                                            <p:strVal val="ppt_x"/>
                                          </p:val>
                                        </p:tav>
                                        <p:tav tm="100000">
                                          <p:val>
                                            <p:strVal val="ppt_x"/>
                                          </p:val>
                                        </p:tav>
                                      </p:tavLst>
                                    </p:anim>
                                    <p:anim calcmode="lin" valueType="num">
                                      <p:cBhvr>
                                        <p:cTn id="35" dur="100" decel="100000"/>
                                        <p:tgtEl>
                                          <p:spTgt spid="17"/>
                                        </p:tgtEl>
                                        <p:attrNameLst>
                                          <p:attrName>ppt_y</p:attrName>
                                        </p:attrNameLst>
                                      </p:cBhvr>
                                      <p:tavLst>
                                        <p:tav tm="0">
                                          <p:val>
                                            <p:strVal val="ppt_y"/>
                                          </p:val>
                                        </p:tav>
                                        <p:tav tm="100000">
                                          <p:val>
                                            <p:strVal val="ppt_y-.03"/>
                                          </p:val>
                                        </p:tav>
                                      </p:tavLst>
                                    </p:anim>
                                    <p:anim calcmode="lin" valueType="num">
                                      <p:cBhvr>
                                        <p:cTn id="36" dur="900" accel="100000">
                                          <p:stCondLst>
                                            <p:cond delay="100"/>
                                          </p:stCondLst>
                                        </p:cTn>
                                        <p:tgtEl>
                                          <p:spTgt spid="17"/>
                                        </p:tgtEl>
                                        <p:attrNameLst>
                                          <p:attrName>ppt_y</p:attrName>
                                        </p:attrNameLst>
                                      </p:cBhvr>
                                      <p:tavLst>
                                        <p:tav tm="0">
                                          <p:val>
                                            <p:strVal val="ppt_y"/>
                                          </p:val>
                                        </p:tav>
                                        <p:tav tm="100000">
                                          <p:val>
                                            <p:strVal val="ppt_y+1"/>
                                          </p:val>
                                        </p:tav>
                                      </p:tavLst>
                                    </p:anim>
                                    <p:set>
                                      <p:cBhvr>
                                        <p:cTn id="37" dur="1" fill="hold">
                                          <p:stCondLst>
                                            <p:cond delay="999"/>
                                          </p:stCondLst>
                                        </p:cTn>
                                        <p:tgtEl>
                                          <p:spTgt spid="17"/>
                                        </p:tgtEl>
                                        <p:attrNameLst>
                                          <p:attrName>style.visibility</p:attrName>
                                        </p:attrNameLst>
                                      </p:cBhvr>
                                      <p:to>
                                        <p:strVal val="hidden"/>
                                      </p:to>
                                    </p:set>
                                  </p:childTnLst>
                                </p:cTn>
                              </p:par>
                            </p:childTnLst>
                          </p:cTn>
                        </p:par>
                        <p:par>
                          <p:cTn id="38" fill="hold">
                            <p:stCondLst>
                              <p:cond delay="1000"/>
                            </p:stCondLst>
                            <p:childTnLst>
                              <p:par>
                                <p:cTn id="39" presetID="39" presetClass="entr" presetSubtype="0" accel="10000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p:cTn id="41" dur="500" fill="hold"/>
                                        <p:tgtEl>
                                          <p:spTgt spid="18"/>
                                        </p:tgtEl>
                                        <p:attrNameLst>
                                          <p:attrName>ppt_h</p:attrName>
                                        </p:attrNameLst>
                                      </p:cBhvr>
                                      <p:tavLst>
                                        <p:tav tm="0">
                                          <p:val>
                                            <p:strVal val="#ppt_h/20"/>
                                          </p:val>
                                        </p:tav>
                                        <p:tav tm="50000">
                                          <p:val>
                                            <p:strVal val="#ppt_h/20"/>
                                          </p:val>
                                        </p:tav>
                                        <p:tav tm="100000">
                                          <p:val>
                                            <p:strVal val="#ppt_h"/>
                                          </p:val>
                                        </p:tav>
                                      </p:tavLst>
                                    </p:anim>
                                    <p:anim calcmode="lin" valueType="num">
                                      <p:cBhvr>
                                        <p:cTn id="42" dur="500" fill="hold"/>
                                        <p:tgtEl>
                                          <p:spTgt spid="18"/>
                                        </p:tgtEl>
                                        <p:attrNameLst>
                                          <p:attrName>ppt_w</p:attrName>
                                        </p:attrNameLst>
                                      </p:cBhvr>
                                      <p:tavLst>
                                        <p:tav tm="0">
                                          <p:val>
                                            <p:strVal val="#ppt_w+.3"/>
                                          </p:val>
                                        </p:tav>
                                        <p:tav tm="50000">
                                          <p:val>
                                            <p:strVal val="#ppt_w+.3"/>
                                          </p:val>
                                        </p:tav>
                                        <p:tav tm="100000">
                                          <p:val>
                                            <p:strVal val="#ppt_w"/>
                                          </p:val>
                                        </p:tav>
                                      </p:tavLst>
                                    </p:anim>
                                    <p:anim calcmode="lin" valueType="num">
                                      <p:cBhvr>
                                        <p:cTn id="43" dur="500" fill="hold"/>
                                        <p:tgtEl>
                                          <p:spTgt spid="18"/>
                                        </p:tgtEl>
                                        <p:attrNameLst>
                                          <p:attrName>ppt_x</p:attrName>
                                        </p:attrNameLst>
                                      </p:cBhvr>
                                      <p:tavLst>
                                        <p:tav tm="0">
                                          <p:val>
                                            <p:strVal val="#ppt_x-.3"/>
                                          </p:val>
                                        </p:tav>
                                        <p:tav tm="50000">
                                          <p:val>
                                            <p:strVal val="#ppt_x"/>
                                          </p:val>
                                        </p:tav>
                                        <p:tav tm="100000">
                                          <p:val>
                                            <p:strVal val="#ppt_x"/>
                                          </p:val>
                                        </p:tav>
                                      </p:tavLst>
                                    </p:anim>
                                    <p:anim calcmode="lin" valueType="num">
                                      <p:cBhvr>
                                        <p:cTn id="4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7" presetClass="exit" presetSubtype="0" fill="hold" grpId="1" nodeType="clickEffect">
                                  <p:stCondLst>
                                    <p:cond delay="0"/>
                                  </p:stCondLst>
                                  <p:childTnLst>
                                    <p:animEffect transition="out" filter="fade">
                                      <p:cBhvr>
                                        <p:cTn id="48" dur="1000"/>
                                        <p:tgtEl>
                                          <p:spTgt spid="18"/>
                                        </p:tgtEl>
                                      </p:cBhvr>
                                    </p:animEffect>
                                    <p:anim calcmode="lin" valueType="num">
                                      <p:cBhvr>
                                        <p:cTn id="49" dur="1000"/>
                                        <p:tgtEl>
                                          <p:spTgt spid="18"/>
                                        </p:tgtEl>
                                        <p:attrNameLst>
                                          <p:attrName>ppt_x</p:attrName>
                                        </p:attrNameLst>
                                      </p:cBhvr>
                                      <p:tavLst>
                                        <p:tav tm="0">
                                          <p:val>
                                            <p:strVal val="ppt_x"/>
                                          </p:val>
                                        </p:tav>
                                        <p:tav tm="100000">
                                          <p:val>
                                            <p:strVal val="ppt_x"/>
                                          </p:val>
                                        </p:tav>
                                      </p:tavLst>
                                    </p:anim>
                                    <p:anim calcmode="lin" valueType="num">
                                      <p:cBhvr>
                                        <p:cTn id="50" dur="100" decel="100000"/>
                                        <p:tgtEl>
                                          <p:spTgt spid="18"/>
                                        </p:tgtEl>
                                        <p:attrNameLst>
                                          <p:attrName>ppt_y</p:attrName>
                                        </p:attrNameLst>
                                      </p:cBhvr>
                                      <p:tavLst>
                                        <p:tav tm="0">
                                          <p:val>
                                            <p:strVal val="ppt_y"/>
                                          </p:val>
                                        </p:tav>
                                        <p:tav tm="100000">
                                          <p:val>
                                            <p:strVal val="ppt_y-.03"/>
                                          </p:val>
                                        </p:tav>
                                      </p:tavLst>
                                    </p:anim>
                                    <p:anim calcmode="lin" valueType="num">
                                      <p:cBhvr>
                                        <p:cTn id="51" dur="900" accel="100000">
                                          <p:stCondLst>
                                            <p:cond delay="100"/>
                                          </p:stCondLst>
                                        </p:cTn>
                                        <p:tgtEl>
                                          <p:spTgt spid="18"/>
                                        </p:tgtEl>
                                        <p:attrNameLst>
                                          <p:attrName>ppt_y</p:attrName>
                                        </p:attrNameLst>
                                      </p:cBhvr>
                                      <p:tavLst>
                                        <p:tav tm="0">
                                          <p:val>
                                            <p:strVal val="ppt_y"/>
                                          </p:val>
                                        </p:tav>
                                        <p:tav tm="100000">
                                          <p:val>
                                            <p:strVal val="ppt_y+1"/>
                                          </p:val>
                                        </p:tav>
                                      </p:tavLst>
                                    </p:anim>
                                    <p:set>
                                      <p:cBhvr>
                                        <p:cTn id="52" dur="1" fill="hold">
                                          <p:stCondLst>
                                            <p:cond delay="999"/>
                                          </p:stCondLst>
                                        </p:cTn>
                                        <p:tgtEl>
                                          <p:spTgt spid="18"/>
                                        </p:tgtEl>
                                        <p:attrNameLst>
                                          <p:attrName>style.visibility</p:attrName>
                                        </p:attrNameLst>
                                      </p:cBhvr>
                                      <p:to>
                                        <p:strVal val="hidden"/>
                                      </p:to>
                                    </p:set>
                                  </p:childTnLst>
                                </p:cTn>
                              </p:par>
                            </p:childTnLst>
                          </p:cTn>
                        </p:par>
                        <p:par>
                          <p:cTn id="53" fill="hold">
                            <p:stCondLst>
                              <p:cond delay="1000"/>
                            </p:stCondLst>
                            <p:childTnLst>
                              <p:par>
                                <p:cTn id="54" presetID="39" presetClass="entr" presetSubtype="0" accel="10000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p:cTn id="56" dur="500" fill="hold"/>
                                        <p:tgtEl>
                                          <p:spTgt spid="19"/>
                                        </p:tgtEl>
                                        <p:attrNameLst>
                                          <p:attrName>ppt_h</p:attrName>
                                        </p:attrNameLst>
                                      </p:cBhvr>
                                      <p:tavLst>
                                        <p:tav tm="0">
                                          <p:val>
                                            <p:strVal val="#ppt_h/20"/>
                                          </p:val>
                                        </p:tav>
                                        <p:tav tm="50000">
                                          <p:val>
                                            <p:strVal val="#ppt_h/20"/>
                                          </p:val>
                                        </p:tav>
                                        <p:tav tm="100000">
                                          <p:val>
                                            <p:strVal val="#ppt_h"/>
                                          </p:val>
                                        </p:tav>
                                      </p:tavLst>
                                    </p:anim>
                                    <p:anim calcmode="lin" valueType="num">
                                      <p:cBhvr>
                                        <p:cTn id="57" dur="500" fill="hold"/>
                                        <p:tgtEl>
                                          <p:spTgt spid="19"/>
                                        </p:tgtEl>
                                        <p:attrNameLst>
                                          <p:attrName>ppt_w</p:attrName>
                                        </p:attrNameLst>
                                      </p:cBhvr>
                                      <p:tavLst>
                                        <p:tav tm="0">
                                          <p:val>
                                            <p:strVal val="#ppt_w+.3"/>
                                          </p:val>
                                        </p:tav>
                                        <p:tav tm="50000">
                                          <p:val>
                                            <p:strVal val="#ppt_w+.3"/>
                                          </p:val>
                                        </p:tav>
                                        <p:tav tm="100000">
                                          <p:val>
                                            <p:strVal val="#ppt_w"/>
                                          </p:val>
                                        </p:tav>
                                      </p:tavLst>
                                    </p:anim>
                                    <p:anim calcmode="lin" valueType="num">
                                      <p:cBhvr>
                                        <p:cTn id="58" dur="500" fill="hold"/>
                                        <p:tgtEl>
                                          <p:spTgt spid="19"/>
                                        </p:tgtEl>
                                        <p:attrNameLst>
                                          <p:attrName>ppt_x</p:attrName>
                                        </p:attrNameLst>
                                      </p:cBhvr>
                                      <p:tavLst>
                                        <p:tav tm="0">
                                          <p:val>
                                            <p:strVal val="#ppt_x-.3"/>
                                          </p:val>
                                        </p:tav>
                                        <p:tav tm="50000">
                                          <p:val>
                                            <p:strVal val="#ppt_x"/>
                                          </p:val>
                                        </p:tav>
                                        <p:tav tm="100000">
                                          <p:val>
                                            <p:strVal val="#ppt_x"/>
                                          </p:val>
                                        </p:tav>
                                      </p:tavLst>
                                    </p:anim>
                                    <p:anim calcmode="lin" valueType="num">
                                      <p:cBhvr>
                                        <p:cTn id="59"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37" presetClass="exit" presetSubtype="0" fill="hold" grpId="1" nodeType="clickEffect">
                                  <p:stCondLst>
                                    <p:cond delay="0"/>
                                  </p:stCondLst>
                                  <p:childTnLst>
                                    <p:animEffect transition="out" filter="fade">
                                      <p:cBhvr>
                                        <p:cTn id="63" dur="1000"/>
                                        <p:tgtEl>
                                          <p:spTgt spid="19"/>
                                        </p:tgtEl>
                                      </p:cBhvr>
                                    </p:animEffect>
                                    <p:anim calcmode="lin" valueType="num">
                                      <p:cBhvr>
                                        <p:cTn id="64" dur="1000"/>
                                        <p:tgtEl>
                                          <p:spTgt spid="19"/>
                                        </p:tgtEl>
                                        <p:attrNameLst>
                                          <p:attrName>ppt_x</p:attrName>
                                        </p:attrNameLst>
                                      </p:cBhvr>
                                      <p:tavLst>
                                        <p:tav tm="0">
                                          <p:val>
                                            <p:strVal val="ppt_x"/>
                                          </p:val>
                                        </p:tav>
                                        <p:tav tm="100000">
                                          <p:val>
                                            <p:strVal val="ppt_x"/>
                                          </p:val>
                                        </p:tav>
                                      </p:tavLst>
                                    </p:anim>
                                    <p:anim calcmode="lin" valueType="num">
                                      <p:cBhvr>
                                        <p:cTn id="65" dur="100" decel="100000"/>
                                        <p:tgtEl>
                                          <p:spTgt spid="19"/>
                                        </p:tgtEl>
                                        <p:attrNameLst>
                                          <p:attrName>ppt_y</p:attrName>
                                        </p:attrNameLst>
                                      </p:cBhvr>
                                      <p:tavLst>
                                        <p:tav tm="0">
                                          <p:val>
                                            <p:strVal val="ppt_y"/>
                                          </p:val>
                                        </p:tav>
                                        <p:tav tm="100000">
                                          <p:val>
                                            <p:strVal val="ppt_y-.03"/>
                                          </p:val>
                                        </p:tav>
                                      </p:tavLst>
                                    </p:anim>
                                    <p:anim calcmode="lin" valueType="num">
                                      <p:cBhvr>
                                        <p:cTn id="66" dur="900" accel="100000">
                                          <p:stCondLst>
                                            <p:cond delay="100"/>
                                          </p:stCondLst>
                                        </p:cTn>
                                        <p:tgtEl>
                                          <p:spTgt spid="19"/>
                                        </p:tgtEl>
                                        <p:attrNameLst>
                                          <p:attrName>ppt_y</p:attrName>
                                        </p:attrNameLst>
                                      </p:cBhvr>
                                      <p:tavLst>
                                        <p:tav tm="0">
                                          <p:val>
                                            <p:strVal val="ppt_y"/>
                                          </p:val>
                                        </p:tav>
                                        <p:tav tm="100000">
                                          <p:val>
                                            <p:strVal val="ppt_y+1"/>
                                          </p:val>
                                        </p:tav>
                                      </p:tavLst>
                                    </p:anim>
                                    <p:set>
                                      <p:cBhvr>
                                        <p:cTn id="67" dur="1" fill="hold">
                                          <p:stCondLst>
                                            <p:cond delay="9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autoUpdateAnimBg="0"/>
      <p:bldP spid="16" grpId="1" animBg="1" autoUpdateAnimBg="0"/>
      <p:bldP spid="17" grpId="0" animBg="1" autoUpdateAnimBg="0"/>
      <p:bldP spid="17" grpId="1" animBg="1" autoUpdateAnimBg="0"/>
      <p:bldP spid="18" grpId="0" animBg="1" autoUpdateAnimBg="0"/>
      <p:bldP spid="18" grpId="1" animBg="1" autoUpdateAnimBg="0"/>
      <p:bldP spid="19" grpId="0" animBg="1" autoUpdateAnimBg="0"/>
      <p:bldP spid="19" grpId="1" animBg="1"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 粒子群算法求最优解</a:t>
            </a:r>
            <a:r>
              <a:rPr lang="en-US" altLang="zh-CN" dirty="0">
                <a:latin typeface="+mn-lt"/>
              </a:rPr>
              <a:t>-</a:t>
            </a:r>
            <a:r>
              <a:rPr lang="zh-CN" altLang="en-US" dirty="0">
                <a:latin typeface="+mn-lt"/>
              </a:rPr>
              <a:t>算法流程</a:t>
            </a:r>
          </a:p>
        </p:txBody>
      </p:sp>
      <p:sp>
        <p:nvSpPr>
          <p:cNvPr id="5" name="Rectangle 3">
            <a:extLst>
              <a:ext uri="{FF2B5EF4-FFF2-40B4-BE49-F238E27FC236}">
                <a16:creationId xmlns:a16="http://schemas.microsoft.com/office/drawing/2014/main" id="{A3ABFAA5-4849-1045-B519-AEDF1058B9DF}"/>
              </a:ext>
            </a:extLst>
          </p:cNvPr>
          <p:cNvSpPr txBox="1">
            <a:spLocks noChangeArrowheads="1"/>
          </p:cNvSpPr>
          <p:nvPr/>
        </p:nvSpPr>
        <p:spPr bwMode="auto">
          <a:xfrm>
            <a:off x="0" y="1219200"/>
            <a:ext cx="8610600" cy="537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0000"/>
              <a:buFont typeface="Wingdings" panose="05000000000000000000" pitchFamily="2" charset="2"/>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85888" lvl="2" indent="-495300">
              <a:lnSpc>
                <a:spcPct val="90000"/>
              </a:lnSpc>
              <a:buFont typeface="Wingdings" panose="05000000000000000000" pitchFamily="2" charset="2"/>
              <a:buAutoNum type="arabicPeriod"/>
            </a:pPr>
            <a:r>
              <a:rPr lang="en-US" altLang="zh-CN" sz="2000" i="1" dirty="0">
                <a:latin typeface="DFKai-SB" pitchFamily="1" charset="-120"/>
                <a:ea typeface="DFKai-SB" pitchFamily="1" charset="-120"/>
              </a:rPr>
              <a:t>Initial</a:t>
            </a:r>
            <a:r>
              <a:rPr lang="zh-TW" altLang="en-US" sz="2000" dirty="0">
                <a:latin typeface="DFKai-SB" pitchFamily="1" charset="-120"/>
                <a:ea typeface="DFKai-SB" pitchFamily="1" charset="-120"/>
              </a:rPr>
              <a:t>：</a:t>
            </a:r>
          </a:p>
          <a:p>
            <a:pPr marL="1708150" lvl="3" indent="-412750">
              <a:lnSpc>
                <a:spcPct val="90000"/>
              </a:lnSpc>
              <a:buFont typeface="Wingdings" panose="05000000000000000000" pitchFamily="2" charset="2"/>
              <a:buNone/>
            </a:pPr>
            <a:r>
              <a:rPr lang="zh-TW" altLang="en-US" sz="1800" dirty="0">
                <a:latin typeface="DFKai-SB" pitchFamily="1" charset="-120"/>
                <a:ea typeface="DFKai-SB" pitchFamily="1" charset="-120"/>
              </a:rPr>
              <a:t>	</a:t>
            </a:r>
            <a:r>
              <a:rPr lang="zh-CN" altLang="en-US" sz="1800" dirty="0">
                <a:solidFill>
                  <a:srgbClr val="006260"/>
                </a:solidFill>
                <a:latin typeface="SimHei" panose="02010609060101010101" pitchFamily="49" charset="-122"/>
                <a:ea typeface="SimHei" panose="02010609060101010101" pitchFamily="49" charset="-122"/>
              </a:rPr>
              <a:t>初始化粒子群体（群体规模为n），包括随机位置和速度。</a:t>
            </a:r>
          </a:p>
          <a:p>
            <a:pPr marL="1385888" lvl="2" indent="-495300">
              <a:lnSpc>
                <a:spcPct val="90000"/>
              </a:lnSpc>
              <a:buFont typeface="Wingdings" panose="05000000000000000000" pitchFamily="2" charset="2"/>
              <a:buAutoNum type="arabicPeriod"/>
            </a:pPr>
            <a:r>
              <a:rPr lang="en-US" altLang="zh-CN" sz="2000" i="1" dirty="0">
                <a:ea typeface="DFKai-SB" pitchFamily="1" charset="-120"/>
              </a:rPr>
              <a:t>Evaluation</a:t>
            </a:r>
            <a:r>
              <a:rPr lang="zh-TW" altLang="en-US" sz="2000" i="1" dirty="0">
                <a:ea typeface="DFKai-SB" pitchFamily="1" charset="-120"/>
              </a:rPr>
              <a:t>：</a:t>
            </a:r>
          </a:p>
          <a:p>
            <a:pPr marL="1708150" lvl="3" indent="-412750">
              <a:lnSpc>
                <a:spcPct val="90000"/>
              </a:lnSpc>
              <a:buNone/>
            </a:pPr>
            <a:r>
              <a:rPr lang="zh-TW" altLang="en-US" sz="1800" dirty="0">
                <a:latin typeface="DFKai-SB" pitchFamily="1" charset="-120"/>
                <a:ea typeface="DFKai-SB" pitchFamily="1" charset="-120"/>
              </a:rPr>
              <a:t>	</a:t>
            </a:r>
            <a:r>
              <a:rPr lang="zh-CN" altLang="en-US" sz="1800" dirty="0">
                <a:solidFill>
                  <a:srgbClr val="006260"/>
                </a:solidFill>
                <a:latin typeface="SimHei" panose="02010609060101010101" pitchFamily="49" charset="-122"/>
                <a:ea typeface="SimHei" panose="02010609060101010101" pitchFamily="49" charset="-122"/>
              </a:rPr>
              <a:t>根据</a:t>
            </a:r>
            <a:r>
              <a:rPr lang="en-US" altLang="zh-CN" sz="1800" dirty="0">
                <a:solidFill>
                  <a:srgbClr val="006260"/>
                </a:solidFill>
                <a:latin typeface="SimHei" panose="02010609060101010101" pitchFamily="49" charset="-122"/>
                <a:ea typeface="SimHei" panose="02010609060101010101" pitchFamily="49" charset="-122"/>
              </a:rPr>
              <a:t>fitness function </a:t>
            </a:r>
            <a:r>
              <a:rPr lang="zh-CN" altLang="en-US" sz="1800" dirty="0">
                <a:solidFill>
                  <a:srgbClr val="006260"/>
                </a:solidFill>
                <a:latin typeface="SimHei" panose="02010609060101010101" pitchFamily="49" charset="-122"/>
                <a:ea typeface="SimHei" panose="02010609060101010101" pitchFamily="49" charset="-122"/>
              </a:rPr>
              <a:t>，评价每个粒子的适应度。</a:t>
            </a:r>
            <a:endParaRPr lang="zh-TW" altLang="en-US" sz="1800" dirty="0">
              <a:solidFill>
                <a:srgbClr val="006260"/>
              </a:solidFill>
              <a:latin typeface="SimHei" panose="02010609060101010101" pitchFamily="49" charset="-122"/>
              <a:ea typeface="SimHei" panose="02010609060101010101" pitchFamily="49" charset="-122"/>
            </a:endParaRPr>
          </a:p>
          <a:p>
            <a:pPr marL="1385888" lvl="2" indent="-495300">
              <a:lnSpc>
                <a:spcPct val="90000"/>
              </a:lnSpc>
              <a:buFont typeface="Wingdings" panose="05000000000000000000" pitchFamily="2" charset="2"/>
              <a:buAutoNum type="arabicPeriod"/>
            </a:pPr>
            <a:r>
              <a:rPr lang="en-US" altLang="zh-CN" sz="2000" i="1" dirty="0">
                <a:ea typeface="DFKai-SB" pitchFamily="1" charset="-120"/>
              </a:rPr>
              <a:t>Fin</a:t>
            </a:r>
            <a:r>
              <a:rPr lang="zh-CN" altLang="en-US" sz="2000" i="1" dirty="0"/>
              <a:t>d</a:t>
            </a:r>
            <a:r>
              <a:rPr lang="en-US" altLang="zh-CN" sz="2000" i="1" dirty="0">
                <a:ea typeface="DFKai-SB" pitchFamily="1" charset="-120"/>
              </a:rPr>
              <a:t> the </a:t>
            </a:r>
            <a:r>
              <a:rPr lang="en-US" altLang="zh-CN" sz="2000" i="1" dirty="0" err="1">
                <a:ea typeface="DFKai-SB" pitchFamily="1" charset="-120"/>
              </a:rPr>
              <a:t>Pbest</a:t>
            </a:r>
            <a:r>
              <a:rPr lang="zh-TW" altLang="en-US" sz="2000" i="1" dirty="0">
                <a:ea typeface="DFKai-SB" pitchFamily="1" charset="-120"/>
              </a:rPr>
              <a:t>：</a:t>
            </a:r>
          </a:p>
          <a:p>
            <a:pPr marL="1708150" lvl="3" indent="-412750">
              <a:lnSpc>
                <a:spcPct val="90000"/>
              </a:lnSpc>
              <a:buNone/>
            </a:pPr>
            <a:r>
              <a:rPr lang="zh-CN" altLang="en-US" sz="1800" dirty="0">
                <a:solidFill>
                  <a:srgbClr val="006260"/>
                </a:solidFill>
                <a:latin typeface="宋体" panose="02010600030101010101" pitchFamily="2" charset="-122"/>
              </a:rPr>
              <a:t>   </a:t>
            </a:r>
            <a:r>
              <a:rPr lang="zh-CN" altLang="en-US" sz="1800" dirty="0">
                <a:solidFill>
                  <a:srgbClr val="006260"/>
                </a:solidFill>
                <a:latin typeface="SimHei" panose="02010609060101010101" pitchFamily="49" charset="-122"/>
                <a:ea typeface="SimHei" panose="02010609060101010101" pitchFamily="49" charset="-122"/>
              </a:rPr>
              <a:t>对每个粒子，将其当前适应值与其个体历史最佳位置（pbest）对应的适应值做比较，如果当前的适应值更高，则将用当前位置更新历史最佳位置pbest。</a:t>
            </a:r>
          </a:p>
          <a:p>
            <a:pPr marL="1385888" lvl="2" indent="-495300">
              <a:lnSpc>
                <a:spcPct val="90000"/>
              </a:lnSpc>
              <a:buFont typeface="Wingdings" panose="05000000000000000000" pitchFamily="2" charset="2"/>
              <a:buAutoNum type="arabicPeriod"/>
            </a:pPr>
            <a:r>
              <a:rPr lang="en-US" altLang="zh-CN" sz="2000" i="1" dirty="0">
                <a:ea typeface="DFKai-SB" pitchFamily="1" charset="-120"/>
              </a:rPr>
              <a:t>Fin</a:t>
            </a:r>
            <a:r>
              <a:rPr lang="zh-CN" altLang="en-US" sz="2000" i="1" dirty="0"/>
              <a:t>d</a:t>
            </a:r>
            <a:r>
              <a:rPr lang="en-US" altLang="zh-CN" sz="2000" i="1" dirty="0">
                <a:ea typeface="DFKai-SB" pitchFamily="1" charset="-120"/>
              </a:rPr>
              <a:t> the </a:t>
            </a:r>
            <a:r>
              <a:rPr lang="en-US" altLang="zh-CN" sz="2000" i="1" dirty="0" err="1">
                <a:ea typeface="DFKai-SB" pitchFamily="1" charset="-120"/>
              </a:rPr>
              <a:t>Gbest</a:t>
            </a:r>
            <a:r>
              <a:rPr lang="zh-TW" altLang="en-US" sz="2000" i="1" dirty="0">
                <a:ea typeface="DFKai-SB" pitchFamily="1" charset="-120"/>
              </a:rPr>
              <a:t>：</a:t>
            </a:r>
          </a:p>
          <a:p>
            <a:pPr marL="1708150" lvl="3" indent="-412750">
              <a:lnSpc>
                <a:spcPct val="90000"/>
              </a:lnSpc>
              <a:buNone/>
            </a:pPr>
            <a:r>
              <a:rPr lang="zh-CN" altLang="en-US" sz="1800" dirty="0">
                <a:solidFill>
                  <a:srgbClr val="006260"/>
                </a:solidFill>
                <a:latin typeface="宋体" panose="02010600030101010101" pitchFamily="2" charset="-122"/>
              </a:rPr>
              <a:t>   </a:t>
            </a:r>
            <a:r>
              <a:rPr lang="zh-CN" altLang="en-US" sz="1800" dirty="0">
                <a:solidFill>
                  <a:srgbClr val="006260"/>
                </a:solidFill>
                <a:latin typeface="SimHei" panose="02010609060101010101" pitchFamily="49" charset="-122"/>
                <a:ea typeface="SimHei" panose="02010609060101010101" pitchFamily="49" charset="-122"/>
              </a:rPr>
              <a:t>对每个粒子，将其当前适应值与全局最佳位置（gbest）对应的适应值做比较，如果当前的适应值更高，则将用当前粒子的位置更新全局最佳位置gbest。</a:t>
            </a:r>
          </a:p>
          <a:p>
            <a:pPr marL="1385888" lvl="2" indent="-495300">
              <a:lnSpc>
                <a:spcPct val="90000"/>
              </a:lnSpc>
              <a:buFont typeface="Wingdings" panose="05000000000000000000" pitchFamily="2" charset="2"/>
              <a:buAutoNum type="arabicPeriod"/>
            </a:pPr>
            <a:r>
              <a:rPr lang="en-US" altLang="zh-CN" sz="2000" i="1" dirty="0">
                <a:ea typeface="DFKai-SB" pitchFamily="1" charset="-120"/>
              </a:rPr>
              <a:t>Update the Velocity</a:t>
            </a:r>
            <a:r>
              <a:rPr lang="zh-TW" altLang="en-US" sz="2000" i="1" dirty="0">
                <a:ea typeface="DFKai-SB" pitchFamily="1" charset="-120"/>
              </a:rPr>
              <a:t>：</a:t>
            </a:r>
          </a:p>
          <a:p>
            <a:pPr marL="1708150" lvl="3" indent="-412750">
              <a:lnSpc>
                <a:spcPct val="90000"/>
              </a:lnSpc>
              <a:buNone/>
            </a:pPr>
            <a:r>
              <a:rPr lang="zh-CN" altLang="en-US" sz="1800" dirty="0">
                <a:solidFill>
                  <a:srgbClr val="006260"/>
                </a:solidFill>
                <a:latin typeface="SimHei" panose="02010609060101010101" pitchFamily="49" charset="-122"/>
                <a:ea typeface="SimHei" panose="02010609060101010101" pitchFamily="49" charset="-122"/>
              </a:rPr>
              <a:t> 根据公式</a:t>
            </a:r>
            <a:r>
              <a:rPr lang="zh-TW" altLang="en-US" sz="1800" dirty="0">
                <a:solidFill>
                  <a:srgbClr val="006260"/>
                </a:solidFill>
                <a:latin typeface="SimHei" panose="02010609060101010101" pitchFamily="49" charset="-122"/>
                <a:ea typeface="SimHei" panose="02010609060101010101" pitchFamily="49" charset="-122"/>
              </a:rPr>
              <a:t>更新每</a:t>
            </a:r>
            <a:r>
              <a:rPr lang="zh-CN" altLang="en-US" sz="1800" dirty="0">
                <a:solidFill>
                  <a:srgbClr val="006260"/>
                </a:solidFill>
                <a:latin typeface="SimHei" panose="02010609060101010101" pitchFamily="49" charset="-122"/>
                <a:ea typeface="SimHei" panose="02010609060101010101" pitchFamily="49" charset="-122"/>
              </a:rPr>
              <a:t>个粒子的</a:t>
            </a:r>
            <a:r>
              <a:rPr lang="zh-TW" altLang="en-US" sz="1800" dirty="0">
                <a:solidFill>
                  <a:srgbClr val="006260"/>
                </a:solidFill>
                <a:latin typeface="SimHei" panose="02010609060101010101" pitchFamily="49" charset="-122"/>
                <a:ea typeface="SimHei" panose="02010609060101010101" pitchFamily="49" charset="-122"/>
              </a:rPr>
              <a:t>速度</a:t>
            </a:r>
            <a:r>
              <a:rPr lang="zh-CN" altLang="en-US" sz="1800" dirty="0">
                <a:solidFill>
                  <a:srgbClr val="006260"/>
                </a:solidFill>
                <a:latin typeface="SimHei" panose="02010609060101010101" pitchFamily="49" charset="-122"/>
                <a:ea typeface="SimHei" panose="02010609060101010101" pitchFamily="49" charset="-122"/>
              </a:rPr>
              <a:t>与</a:t>
            </a:r>
            <a:r>
              <a:rPr lang="zh-TW" altLang="en-US" sz="1800" dirty="0">
                <a:solidFill>
                  <a:srgbClr val="006260"/>
                </a:solidFill>
                <a:latin typeface="SimHei" panose="02010609060101010101" pitchFamily="49" charset="-122"/>
                <a:ea typeface="SimHei" panose="02010609060101010101" pitchFamily="49" charset="-122"/>
              </a:rPr>
              <a:t>位置。</a:t>
            </a:r>
          </a:p>
          <a:p>
            <a:pPr marL="1385888" lvl="2" indent="-495300">
              <a:lnSpc>
                <a:spcPct val="90000"/>
              </a:lnSpc>
              <a:buFont typeface="Wingdings" panose="05000000000000000000" pitchFamily="2" charset="2"/>
              <a:buAutoNum type="arabicPeriod"/>
            </a:pPr>
            <a:r>
              <a:rPr lang="zh-CN" altLang="en-US" sz="2000" dirty="0">
                <a:latin typeface="SimHei" panose="02010609060101010101" pitchFamily="49" charset="-122"/>
                <a:ea typeface="SimHei" panose="02010609060101010101" pitchFamily="49" charset="-122"/>
              </a:rPr>
              <a:t>如未满足结束条件，则返回步骤2</a:t>
            </a:r>
          </a:p>
          <a:p>
            <a:pPr marL="1385888" lvl="2" indent="-495300">
              <a:lnSpc>
                <a:spcPct val="90000"/>
              </a:lnSpc>
              <a:buFont typeface="Wingdings" panose="05000000000000000000" pitchFamily="2" charset="2"/>
              <a:buNone/>
            </a:pPr>
            <a:r>
              <a:rPr lang="zh-CN" altLang="en-US" sz="2000" dirty="0">
                <a:latin typeface="宋体" panose="02010600030101010101" pitchFamily="2" charset="-122"/>
              </a:rPr>
              <a:t>    </a:t>
            </a:r>
            <a:r>
              <a:rPr lang="zh-CN" altLang="en-US" sz="1800" dirty="0">
                <a:solidFill>
                  <a:srgbClr val="006260"/>
                </a:solidFill>
                <a:latin typeface="SimHei" panose="02010609060101010101" pitchFamily="49" charset="-122"/>
                <a:ea typeface="SimHei" panose="02010609060101010101" pitchFamily="49" charset="-122"/>
              </a:rPr>
              <a:t>通常算法达到最大迭代次数     或者最佳适应度值的增量小于某个给定的阈值时算法停止。</a:t>
            </a:r>
          </a:p>
        </p:txBody>
      </p:sp>
      <p:graphicFrame>
        <p:nvGraphicFramePr>
          <p:cNvPr id="6" name="Object 4">
            <a:extLst>
              <a:ext uri="{FF2B5EF4-FFF2-40B4-BE49-F238E27FC236}">
                <a16:creationId xmlns:a16="http://schemas.microsoft.com/office/drawing/2014/main" id="{2B1F3DE5-5A11-D640-BDCA-4B17FDEF3D00}"/>
              </a:ext>
            </a:extLst>
          </p:cNvPr>
          <p:cNvGraphicFramePr>
            <a:graphicFrameLocks noChangeAspect="1"/>
          </p:cNvGraphicFramePr>
          <p:nvPr/>
        </p:nvGraphicFramePr>
        <p:xfrm>
          <a:off x="4210050" y="5672189"/>
          <a:ext cx="609600" cy="439738"/>
        </p:xfrm>
        <a:graphic>
          <a:graphicData uri="http://schemas.openxmlformats.org/presentationml/2006/ole">
            <mc:AlternateContent xmlns:mc="http://schemas.openxmlformats.org/markup-compatibility/2006">
              <mc:Choice xmlns:v="urn:schemas-microsoft-com:vml" Requires="v">
                <p:oleObj spid="_x0000_s6146" r:id="rId3" imgW="7315200" imgH="5270500" progId="Equation.DSMT4">
                  <p:embed/>
                </p:oleObj>
              </mc:Choice>
              <mc:Fallback>
                <p:oleObj r:id="rId3" imgW="7315200" imgH="5270500" progId="Equation.DSMT4">
                  <p:embed/>
                  <p:pic>
                    <p:nvPicPr>
                      <p:cNvPr id="6" name="Object 4">
                        <a:extLst>
                          <a:ext uri="{FF2B5EF4-FFF2-40B4-BE49-F238E27FC236}">
                            <a16:creationId xmlns:a16="http://schemas.microsoft.com/office/drawing/2014/main" id="{2B1F3DE5-5A11-D640-BDCA-4B17FDEF3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0050" y="5672189"/>
                        <a:ext cx="60960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912054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 粒子群算法求最优解</a:t>
            </a:r>
            <a:r>
              <a:rPr lang="en-US" altLang="zh-CN" dirty="0">
                <a:latin typeface="+mn-lt"/>
              </a:rPr>
              <a:t>-</a:t>
            </a:r>
            <a:r>
              <a:rPr lang="zh-CN" altLang="en-US" dirty="0">
                <a:latin typeface="+mn-lt"/>
              </a:rPr>
              <a:t>算法流程图</a:t>
            </a:r>
          </a:p>
        </p:txBody>
      </p:sp>
      <p:grpSp>
        <p:nvGrpSpPr>
          <p:cNvPr id="26" name="Group 5">
            <a:extLst>
              <a:ext uri="{FF2B5EF4-FFF2-40B4-BE49-F238E27FC236}">
                <a16:creationId xmlns:a16="http://schemas.microsoft.com/office/drawing/2014/main" id="{42560E72-523B-574D-A330-302658254818}"/>
              </a:ext>
            </a:extLst>
          </p:cNvPr>
          <p:cNvGrpSpPr>
            <a:grpSpLocks/>
          </p:cNvGrpSpPr>
          <p:nvPr/>
        </p:nvGrpSpPr>
        <p:grpSpPr bwMode="auto">
          <a:xfrm>
            <a:off x="1331640" y="1412776"/>
            <a:ext cx="6335713" cy="4648200"/>
            <a:chOff x="0" y="0"/>
            <a:chExt cx="3991" cy="2928"/>
          </a:xfrm>
        </p:grpSpPr>
        <p:graphicFrame>
          <p:nvGraphicFramePr>
            <p:cNvPr id="27" name="Object 6">
              <a:extLst>
                <a:ext uri="{FF2B5EF4-FFF2-40B4-BE49-F238E27FC236}">
                  <a16:creationId xmlns:a16="http://schemas.microsoft.com/office/drawing/2014/main" id="{AFADF8C3-99CC-B04D-A8F9-5EBE7B726E5E}"/>
                </a:ext>
              </a:extLst>
            </p:cNvPr>
            <p:cNvGraphicFramePr>
              <a:graphicFrameLocks noChangeAspect="1"/>
            </p:cNvGraphicFramePr>
            <p:nvPr/>
          </p:nvGraphicFramePr>
          <p:xfrm>
            <a:off x="2048" y="940"/>
            <a:ext cx="76" cy="136"/>
          </p:xfrm>
          <a:graphic>
            <a:graphicData uri="http://schemas.openxmlformats.org/presentationml/2006/ole">
              <mc:AlternateContent xmlns:mc="http://schemas.openxmlformats.org/markup-compatibility/2006">
                <mc:Choice xmlns:v="urn:schemas-microsoft-com:vml" Requires="v">
                  <p:oleObj spid="_x0000_s7170" r:id="rId3" imgW="2628900" imgH="4978400" progId="Equation.3">
                    <p:embed/>
                  </p:oleObj>
                </mc:Choice>
                <mc:Fallback>
                  <p:oleObj r:id="rId3" imgW="2628900" imgH="4978400" progId="Equation.3">
                    <p:embed/>
                    <p:pic>
                      <p:nvPicPr>
                        <p:cNvPr id="27" name="Object 6">
                          <a:extLst>
                            <a:ext uri="{FF2B5EF4-FFF2-40B4-BE49-F238E27FC236}">
                              <a16:creationId xmlns:a16="http://schemas.microsoft.com/office/drawing/2014/main" id="{AFADF8C3-99CC-B04D-A8F9-5EBE7B726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8" y="940"/>
                          <a:ext cx="76"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Rectangle 7">
              <a:extLst>
                <a:ext uri="{FF2B5EF4-FFF2-40B4-BE49-F238E27FC236}">
                  <a16:creationId xmlns:a16="http://schemas.microsoft.com/office/drawing/2014/main" id="{EEEAF113-85B7-744D-A06C-9FF8CD37A5CB}"/>
                </a:ext>
              </a:extLst>
            </p:cNvPr>
            <p:cNvSpPr>
              <a:spLocks noChangeArrowheads="1"/>
            </p:cNvSpPr>
            <p:nvPr/>
          </p:nvSpPr>
          <p:spPr bwMode="auto">
            <a:xfrm>
              <a:off x="1269" y="0"/>
              <a:ext cx="1178" cy="240"/>
            </a:xfrm>
            <a:prstGeom prst="rect">
              <a:avLst/>
            </a:prstGeom>
            <a:solidFill>
              <a:schemeClr val="bg1"/>
            </a:solidFill>
            <a:ln w="9525" cmpd="sng">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Bef>
                  <a:spcPct val="20000"/>
                </a:spcBef>
                <a:buClr>
                  <a:schemeClr val="folHlink"/>
                </a:buClr>
                <a:buSzPct val="60000"/>
                <a:buFont typeface="Wingdings" pitchFamily="2" charset="2"/>
                <a:buNone/>
              </a:pPr>
              <a:r>
                <a:rPr lang="zh-CN" altLang="zh-CN">
                  <a:latin typeface="SimHei" panose="02010609060101010101" pitchFamily="49" charset="-122"/>
                  <a:ea typeface="SimHei" panose="02010609060101010101" pitchFamily="49" charset="-122"/>
                </a:rPr>
                <a:t>开始</a:t>
              </a:r>
            </a:p>
          </p:txBody>
        </p:sp>
        <p:sp>
          <p:nvSpPr>
            <p:cNvPr id="29" name="Rectangle 8">
              <a:extLst>
                <a:ext uri="{FF2B5EF4-FFF2-40B4-BE49-F238E27FC236}">
                  <a16:creationId xmlns:a16="http://schemas.microsoft.com/office/drawing/2014/main" id="{AEC437B3-9945-B548-9DA5-54475A789A1F}"/>
                </a:ext>
              </a:extLst>
            </p:cNvPr>
            <p:cNvSpPr>
              <a:spLocks noChangeArrowheads="1"/>
            </p:cNvSpPr>
            <p:nvPr/>
          </p:nvSpPr>
          <p:spPr bwMode="auto">
            <a:xfrm>
              <a:off x="1167" y="384"/>
              <a:ext cx="1587" cy="240"/>
            </a:xfrm>
            <a:prstGeom prst="rect">
              <a:avLst/>
            </a:prstGeom>
            <a:solidFill>
              <a:schemeClr val="bg1"/>
            </a:solidFill>
            <a:ln w="9525" cmpd="sng">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spcBef>
                  <a:spcPct val="20000"/>
                </a:spcBef>
                <a:buClr>
                  <a:schemeClr val="folHlink"/>
                </a:buClr>
                <a:buSzPct val="60000"/>
                <a:buFont typeface="Wingdings" pitchFamily="2" charset="2"/>
                <a:buNone/>
              </a:pPr>
              <a:r>
                <a:rPr lang="zh-CN" altLang="zh-CN">
                  <a:latin typeface="SimHei" panose="02010609060101010101" pitchFamily="49" charset="-122"/>
                  <a:ea typeface="SimHei" panose="02010609060101010101" pitchFamily="49" charset="-122"/>
                </a:rPr>
                <a:t>初始化粒子群</a:t>
              </a:r>
            </a:p>
          </p:txBody>
        </p:sp>
        <p:sp>
          <p:nvSpPr>
            <p:cNvPr id="30" name="Rectangle 9">
              <a:extLst>
                <a:ext uri="{FF2B5EF4-FFF2-40B4-BE49-F238E27FC236}">
                  <a16:creationId xmlns:a16="http://schemas.microsoft.com/office/drawing/2014/main" id="{2DC2B313-C217-3D4C-8D32-B185D6532693}"/>
                </a:ext>
              </a:extLst>
            </p:cNvPr>
            <p:cNvSpPr>
              <a:spLocks noChangeArrowheads="1"/>
            </p:cNvSpPr>
            <p:nvPr/>
          </p:nvSpPr>
          <p:spPr bwMode="auto">
            <a:xfrm>
              <a:off x="911" y="768"/>
              <a:ext cx="2203" cy="240"/>
            </a:xfrm>
            <a:prstGeom prst="rect">
              <a:avLst/>
            </a:prstGeom>
            <a:solidFill>
              <a:schemeClr val="bg1"/>
            </a:solidFill>
            <a:ln w="9525" cmpd="sng">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spcBef>
                  <a:spcPct val="20000"/>
                </a:spcBef>
                <a:buClr>
                  <a:schemeClr val="folHlink"/>
                </a:buClr>
                <a:buSzPct val="60000"/>
                <a:buFont typeface="Wingdings" pitchFamily="2" charset="2"/>
                <a:buNone/>
              </a:pPr>
              <a:r>
                <a:rPr lang="zh-CN" altLang="zh-CN">
                  <a:latin typeface="SimHei" panose="02010609060101010101" pitchFamily="49" charset="-122"/>
                  <a:ea typeface="SimHei" panose="02010609060101010101" pitchFamily="49" charset="-122"/>
                </a:rPr>
                <a:t>计算每个粒子的适应度</a:t>
              </a:r>
            </a:p>
          </p:txBody>
        </p:sp>
        <p:sp>
          <p:nvSpPr>
            <p:cNvPr id="31" name="Rectangle 10">
              <a:extLst>
                <a:ext uri="{FF2B5EF4-FFF2-40B4-BE49-F238E27FC236}">
                  <a16:creationId xmlns:a16="http://schemas.microsoft.com/office/drawing/2014/main" id="{73FCA1AD-714A-2946-B74A-3BB0B25DFF88}"/>
                </a:ext>
              </a:extLst>
            </p:cNvPr>
            <p:cNvSpPr>
              <a:spLocks noChangeArrowheads="1"/>
            </p:cNvSpPr>
            <p:nvPr/>
          </p:nvSpPr>
          <p:spPr bwMode="auto">
            <a:xfrm>
              <a:off x="390" y="1189"/>
              <a:ext cx="3601" cy="276"/>
            </a:xfrm>
            <a:prstGeom prst="rect">
              <a:avLst/>
            </a:prstGeom>
            <a:solidFill>
              <a:schemeClr val="bg1"/>
            </a:solidFill>
            <a:ln w="9525" cmpd="sng">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spcBef>
                  <a:spcPct val="20000"/>
                </a:spcBef>
                <a:buClr>
                  <a:schemeClr val="folHlink"/>
                </a:buClr>
                <a:buSzPct val="60000"/>
                <a:buFont typeface="Wingdings" pitchFamily="2" charset="2"/>
                <a:buNone/>
              </a:pPr>
              <a:r>
                <a:rPr lang="zh-CN" altLang="zh-CN" dirty="0">
                  <a:latin typeface="SimHei" panose="02010609060101010101" pitchFamily="49" charset="-122"/>
                  <a:ea typeface="SimHei" panose="02010609060101010101" pitchFamily="49" charset="-122"/>
                </a:rPr>
                <a:t>根据适应度更新pbest、gbest，更新粒子位置速度</a:t>
              </a:r>
            </a:p>
          </p:txBody>
        </p:sp>
        <p:sp>
          <p:nvSpPr>
            <p:cNvPr id="32" name="Rectangle 11">
              <a:extLst>
                <a:ext uri="{FF2B5EF4-FFF2-40B4-BE49-F238E27FC236}">
                  <a16:creationId xmlns:a16="http://schemas.microsoft.com/office/drawing/2014/main" id="{2A7962C6-8E8A-0146-8018-1B1C5FD267E1}"/>
                </a:ext>
              </a:extLst>
            </p:cNvPr>
            <p:cNvSpPr>
              <a:spLocks noChangeArrowheads="1"/>
            </p:cNvSpPr>
            <p:nvPr/>
          </p:nvSpPr>
          <p:spPr bwMode="auto">
            <a:xfrm>
              <a:off x="1320" y="2688"/>
              <a:ext cx="1178" cy="240"/>
            </a:xfrm>
            <a:prstGeom prst="rect">
              <a:avLst/>
            </a:prstGeom>
            <a:solidFill>
              <a:schemeClr val="bg1"/>
            </a:solidFill>
            <a:ln w="9525" cmpd="sng">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spcBef>
                  <a:spcPct val="20000"/>
                </a:spcBef>
                <a:buClr>
                  <a:schemeClr val="folHlink"/>
                </a:buClr>
                <a:buSzPct val="60000"/>
                <a:buFont typeface="Wingdings" pitchFamily="2" charset="2"/>
                <a:buNone/>
              </a:pPr>
              <a:r>
                <a:rPr lang="zh-CN" altLang="zh-CN">
                  <a:latin typeface="SimHei" panose="02010609060101010101" pitchFamily="49" charset="-122"/>
                  <a:ea typeface="SimHei" panose="02010609060101010101" pitchFamily="49" charset="-122"/>
                </a:rPr>
                <a:t>结束</a:t>
              </a:r>
            </a:p>
          </p:txBody>
        </p:sp>
        <p:sp>
          <p:nvSpPr>
            <p:cNvPr id="33" name="Line 12">
              <a:extLst>
                <a:ext uri="{FF2B5EF4-FFF2-40B4-BE49-F238E27FC236}">
                  <a16:creationId xmlns:a16="http://schemas.microsoft.com/office/drawing/2014/main" id="{C105440B-82E9-8046-B2E0-DF7018605B37}"/>
                </a:ext>
              </a:extLst>
            </p:cNvPr>
            <p:cNvSpPr>
              <a:spLocks noChangeShapeType="1"/>
            </p:cNvSpPr>
            <p:nvPr/>
          </p:nvSpPr>
          <p:spPr bwMode="auto">
            <a:xfrm>
              <a:off x="1831" y="240"/>
              <a:ext cx="1" cy="144"/>
            </a:xfrm>
            <a:prstGeom prst="line">
              <a:avLst/>
            </a:prstGeom>
            <a:noFill/>
            <a:ln w="9525" cmpd="sng">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13">
              <a:extLst>
                <a:ext uri="{FF2B5EF4-FFF2-40B4-BE49-F238E27FC236}">
                  <a16:creationId xmlns:a16="http://schemas.microsoft.com/office/drawing/2014/main" id="{AE1C0800-A93C-304C-B048-7140A3FCB349}"/>
                </a:ext>
              </a:extLst>
            </p:cNvPr>
            <p:cNvSpPr>
              <a:spLocks noChangeShapeType="1"/>
            </p:cNvSpPr>
            <p:nvPr/>
          </p:nvSpPr>
          <p:spPr bwMode="auto">
            <a:xfrm>
              <a:off x="1831" y="624"/>
              <a:ext cx="1" cy="144"/>
            </a:xfrm>
            <a:prstGeom prst="line">
              <a:avLst/>
            </a:prstGeom>
            <a:noFill/>
            <a:ln w="9525" cmpd="sng">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14">
              <a:extLst>
                <a:ext uri="{FF2B5EF4-FFF2-40B4-BE49-F238E27FC236}">
                  <a16:creationId xmlns:a16="http://schemas.microsoft.com/office/drawing/2014/main" id="{E35CF175-D71B-F541-B9C0-9216C979A959}"/>
                </a:ext>
              </a:extLst>
            </p:cNvPr>
            <p:cNvSpPr>
              <a:spLocks noChangeShapeType="1"/>
            </p:cNvSpPr>
            <p:nvPr/>
          </p:nvSpPr>
          <p:spPr bwMode="auto">
            <a:xfrm>
              <a:off x="1831" y="1008"/>
              <a:ext cx="1" cy="192"/>
            </a:xfrm>
            <a:prstGeom prst="line">
              <a:avLst/>
            </a:prstGeom>
            <a:noFill/>
            <a:ln w="9525" cmpd="sng">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15">
              <a:extLst>
                <a:ext uri="{FF2B5EF4-FFF2-40B4-BE49-F238E27FC236}">
                  <a16:creationId xmlns:a16="http://schemas.microsoft.com/office/drawing/2014/main" id="{042E1CED-C5E2-F34D-8DC8-530B690A51B8}"/>
                </a:ext>
              </a:extLst>
            </p:cNvPr>
            <p:cNvSpPr>
              <a:spLocks noChangeShapeType="1"/>
            </p:cNvSpPr>
            <p:nvPr/>
          </p:nvSpPr>
          <p:spPr bwMode="auto">
            <a:xfrm>
              <a:off x="1831" y="1440"/>
              <a:ext cx="1" cy="144"/>
            </a:xfrm>
            <a:prstGeom prst="line">
              <a:avLst/>
            </a:prstGeom>
            <a:noFill/>
            <a:ln w="9525" cmpd="sng">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16">
              <a:extLst>
                <a:ext uri="{FF2B5EF4-FFF2-40B4-BE49-F238E27FC236}">
                  <a16:creationId xmlns:a16="http://schemas.microsoft.com/office/drawing/2014/main" id="{42CD617A-7D08-FA42-8475-9DC7CE2740BE}"/>
                </a:ext>
              </a:extLst>
            </p:cNvPr>
            <p:cNvSpPr>
              <a:spLocks noChangeShapeType="1"/>
            </p:cNvSpPr>
            <p:nvPr/>
          </p:nvSpPr>
          <p:spPr bwMode="auto">
            <a:xfrm>
              <a:off x="1831" y="2352"/>
              <a:ext cx="1" cy="288"/>
            </a:xfrm>
            <a:prstGeom prst="line">
              <a:avLst/>
            </a:prstGeom>
            <a:noFill/>
            <a:ln w="9525" cmpd="sng">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17">
              <a:extLst>
                <a:ext uri="{FF2B5EF4-FFF2-40B4-BE49-F238E27FC236}">
                  <a16:creationId xmlns:a16="http://schemas.microsoft.com/office/drawing/2014/main" id="{F38A87D1-C1F0-4145-935A-14D257906DBF}"/>
                </a:ext>
              </a:extLst>
            </p:cNvPr>
            <p:cNvSpPr>
              <a:spLocks noChangeShapeType="1"/>
            </p:cNvSpPr>
            <p:nvPr/>
          </p:nvSpPr>
          <p:spPr bwMode="auto">
            <a:xfrm>
              <a:off x="298" y="672"/>
              <a:ext cx="1383" cy="1"/>
            </a:xfrm>
            <a:prstGeom prst="line">
              <a:avLst/>
            </a:prstGeom>
            <a:noFill/>
            <a:ln w="9525" cmpd="sng">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Text Box 18">
              <a:extLst>
                <a:ext uri="{FF2B5EF4-FFF2-40B4-BE49-F238E27FC236}">
                  <a16:creationId xmlns:a16="http://schemas.microsoft.com/office/drawing/2014/main" id="{D627CF13-7CEC-EE41-BA2B-44E979164FE8}"/>
                </a:ext>
              </a:extLst>
            </p:cNvPr>
            <p:cNvSpPr txBox="1">
              <a:spLocks noChangeArrowheads="1"/>
            </p:cNvSpPr>
            <p:nvPr/>
          </p:nvSpPr>
          <p:spPr bwMode="auto">
            <a:xfrm>
              <a:off x="0" y="1680"/>
              <a:ext cx="27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90000"/>
                </a:lnSpc>
                <a:spcBef>
                  <a:spcPct val="20000"/>
                </a:spcBef>
                <a:buClr>
                  <a:schemeClr val="folHlink"/>
                </a:buClr>
                <a:buSzPct val="60000"/>
                <a:buFont typeface="Wingdings" pitchFamily="2" charset="2"/>
                <a:buNone/>
              </a:pPr>
              <a:r>
                <a:rPr lang="zh-CN" altLang="zh-CN" sz="2000">
                  <a:latin typeface="Times New Roman" panose="02020603050405020304" pitchFamily="18" charset="0"/>
                </a:rPr>
                <a:t>no</a:t>
              </a:r>
            </a:p>
          </p:txBody>
        </p:sp>
        <p:sp>
          <p:nvSpPr>
            <p:cNvPr id="40" name="Text Box 19">
              <a:extLst>
                <a:ext uri="{FF2B5EF4-FFF2-40B4-BE49-F238E27FC236}">
                  <a16:creationId xmlns:a16="http://schemas.microsoft.com/office/drawing/2014/main" id="{379685F3-E2F1-3B44-8C69-5C27D1B5E732}"/>
                </a:ext>
              </a:extLst>
            </p:cNvPr>
            <p:cNvSpPr txBox="1">
              <a:spLocks noChangeArrowheads="1"/>
            </p:cNvSpPr>
            <p:nvPr/>
          </p:nvSpPr>
          <p:spPr bwMode="auto">
            <a:xfrm>
              <a:off x="1882" y="2400"/>
              <a:ext cx="40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lnSpc>
                  <a:spcPct val="90000"/>
                </a:lnSpc>
                <a:spcBef>
                  <a:spcPct val="50000"/>
                </a:spcBef>
                <a:buClr>
                  <a:schemeClr val="folHlink"/>
                </a:buClr>
                <a:buSzPct val="60000"/>
                <a:buFont typeface="Wingdings" pitchFamily="2" charset="2"/>
                <a:buNone/>
              </a:pPr>
              <a:r>
                <a:rPr lang="zh-CN" altLang="zh-CN" sz="2000">
                  <a:latin typeface="Times New Roman" panose="02020603050405020304" pitchFamily="18" charset="0"/>
                </a:rPr>
                <a:t>yes</a:t>
              </a:r>
            </a:p>
          </p:txBody>
        </p:sp>
        <p:sp>
          <p:nvSpPr>
            <p:cNvPr id="41" name="Rectangle 20">
              <a:extLst>
                <a:ext uri="{FF2B5EF4-FFF2-40B4-BE49-F238E27FC236}">
                  <a16:creationId xmlns:a16="http://schemas.microsoft.com/office/drawing/2014/main" id="{BE7D6D2A-146E-364B-A6BF-A6788E31F8D0}"/>
                </a:ext>
              </a:extLst>
            </p:cNvPr>
            <p:cNvSpPr>
              <a:spLocks noChangeArrowheads="1"/>
            </p:cNvSpPr>
            <p:nvPr/>
          </p:nvSpPr>
          <p:spPr bwMode="auto">
            <a:xfrm>
              <a:off x="812" y="1728"/>
              <a:ext cx="2217" cy="446"/>
            </a:xfrm>
            <a:prstGeom prst="rect">
              <a:avLst/>
            </a:prstGeom>
            <a:noFill/>
            <a:ln w="9525" cmpd="sng">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spcBef>
                  <a:spcPct val="20000"/>
                </a:spcBef>
                <a:buClr>
                  <a:schemeClr val="folHlink"/>
                </a:buClr>
                <a:buSzPct val="60000"/>
                <a:buFont typeface="Wingdings" pitchFamily="2" charset="2"/>
                <a:buNone/>
              </a:pPr>
              <a:r>
                <a:rPr lang="zh-CN" altLang="zh-CN" dirty="0">
                  <a:latin typeface="SimHei" panose="02010609060101010101" pitchFamily="49" charset="-122"/>
                  <a:ea typeface="SimHei" panose="02010609060101010101" pitchFamily="49" charset="-122"/>
                </a:rPr>
                <a:t>达到最大迭代次数或</a:t>
              </a:r>
            </a:p>
            <a:p>
              <a:pPr algn="ctr">
                <a:lnSpc>
                  <a:spcPct val="90000"/>
                </a:lnSpc>
                <a:spcBef>
                  <a:spcPct val="20000"/>
                </a:spcBef>
                <a:buClr>
                  <a:schemeClr val="folHlink"/>
                </a:buClr>
                <a:buSzPct val="60000"/>
                <a:buFont typeface="Wingdings" pitchFamily="2" charset="2"/>
                <a:buNone/>
              </a:pPr>
              <a:r>
                <a:rPr lang="zh-CN" altLang="zh-CN" dirty="0">
                  <a:latin typeface="SimHei" panose="02010609060101010101" pitchFamily="49" charset="-122"/>
                  <a:ea typeface="SimHei" panose="02010609060101010101" pitchFamily="49" charset="-122"/>
                </a:rPr>
                <a:t>全局最优位置满足最小界限？</a:t>
              </a:r>
            </a:p>
          </p:txBody>
        </p:sp>
        <p:sp>
          <p:nvSpPr>
            <p:cNvPr id="42" name="AutoShape 21">
              <a:extLst>
                <a:ext uri="{FF2B5EF4-FFF2-40B4-BE49-F238E27FC236}">
                  <a16:creationId xmlns:a16="http://schemas.microsoft.com/office/drawing/2014/main" id="{D60CA661-33B2-B849-8FCC-10ABE3AC06D4}"/>
                </a:ext>
              </a:extLst>
            </p:cNvPr>
            <p:cNvSpPr>
              <a:spLocks noChangeArrowheads="1"/>
            </p:cNvSpPr>
            <p:nvPr/>
          </p:nvSpPr>
          <p:spPr bwMode="auto">
            <a:xfrm>
              <a:off x="451" y="1584"/>
              <a:ext cx="2715" cy="768"/>
            </a:xfrm>
            <a:prstGeom prst="diamond">
              <a:avLst/>
            </a:prstGeom>
            <a:noFill/>
            <a:ln w="9525" cmpd="sng">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22">
              <a:extLst>
                <a:ext uri="{FF2B5EF4-FFF2-40B4-BE49-F238E27FC236}">
                  <a16:creationId xmlns:a16="http://schemas.microsoft.com/office/drawing/2014/main" id="{5EBA03FD-9DDC-CB42-8741-2C00F4BBD7A2}"/>
                </a:ext>
              </a:extLst>
            </p:cNvPr>
            <p:cNvSpPr>
              <a:spLocks noChangeShapeType="1"/>
            </p:cNvSpPr>
            <p:nvPr/>
          </p:nvSpPr>
          <p:spPr bwMode="auto">
            <a:xfrm>
              <a:off x="298" y="672"/>
              <a:ext cx="1" cy="1296"/>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23">
              <a:extLst>
                <a:ext uri="{FF2B5EF4-FFF2-40B4-BE49-F238E27FC236}">
                  <a16:creationId xmlns:a16="http://schemas.microsoft.com/office/drawing/2014/main" id="{4D41A1E7-61A0-8448-B475-07A9664D0242}"/>
                </a:ext>
              </a:extLst>
            </p:cNvPr>
            <p:cNvSpPr>
              <a:spLocks noChangeShapeType="1"/>
            </p:cNvSpPr>
            <p:nvPr/>
          </p:nvSpPr>
          <p:spPr bwMode="auto">
            <a:xfrm>
              <a:off x="298" y="1968"/>
              <a:ext cx="153" cy="1"/>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15293608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 粒子群算法构成要素</a:t>
            </a:r>
            <a:r>
              <a:rPr lang="en-US" altLang="zh-CN" dirty="0">
                <a:latin typeface="+mn-lt"/>
              </a:rPr>
              <a:t>-</a:t>
            </a:r>
            <a:r>
              <a:rPr lang="zh-CN" altLang="en-US" dirty="0">
                <a:latin typeface="+mn-lt"/>
              </a:rPr>
              <a:t>群体大小</a:t>
            </a:r>
            <a:r>
              <a:rPr lang="en-US" altLang="zh-CN" dirty="0">
                <a:latin typeface="+mn-lt"/>
              </a:rPr>
              <a:t>m</a:t>
            </a:r>
            <a:endParaRPr lang="zh-CN" altLang="en-US" dirty="0">
              <a:latin typeface="+mn-lt"/>
            </a:endParaRPr>
          </a:p>
        </p:txBody>
      </p:sp>
      <p:sp>
        <p:nvSpPr>
          <p:cNvPr id="3" name="文本框 2">
            <a:extLst>
              <a:ext uri="{FF2B5EF4-FFF2-40B4-BE49-F238E27FC236}">
                <a16:creationId xmlns:a16="http://schemas.microsoft.com/office/drawing/2014/main" id="{4E5C28CD-2F09-F345-ADBF-39295030FB03}"/>
              </a:ext>
            </a:extLst>
          </p:cNvPr>
          <p:cNvSpPr txBox="1"/>
          <p:nvPr/>
        </p:nvSpPr>
        <p:spPr>
          <a:xfrm>
            <a:off x="1163782" y="1778464"/>
            <a:ext cx="7109639" cy="2246769"/>
          </a:xfrm>
          <a:prstGeom prst="rect">
            <a:avLst/>
          </a:prstGeom>
          <a:noFill/>
        </p:spPr>
        <p:txBody>
          <a:bodyPr wrap="none" rtlCol="0">
            <a:spAutoFit/>
          </a:bodyPr>
          <a:lstStyle/>
          <a:p>
            <a:r>
              <a:rPr kumimoji="1" lang="en-US" altLang="zh-CN" dirty="0">
                <a:latin typeface="SimHei" panose="02010609060101010101" pitchFamily="49" charset="-122"/>
                <a:ea typeface="SimHei" panose="02010609060101010101" pitchFamily="49" charset="-122"/>
              </a:rPr>
              <a:t>m</a:t>
            </a:r>
            <a:r>
              <a:rPr kumimoji="1" lang="zh-CN" altLang="en-US" dirty="0">
                <a:latin typeface="SimHei" panose="02010609060101010101" pitchFamily="49" charset="-122"/>
                <a:ea typeface="SimHei" panose="02010609060101010101" pitchFamily="49" charset="-122"/>
              </a:rPr>
              <a:t> 是一个整形参数</a:t>
            </a:r>
            <a:endParaRPr kumimoji="1" lang="en-US" altLang="zh-CN" dirty="0">
              <a:latin typeface="SimHei" panose="02010609060101010101" pitchFamily="49" charset="-122"/>
              <a:ea typeface="SimHei" panose="02010609060101010101" pitchFamily="49" charset="-122"/>
            </a:endParaRPr>
          </a:p>
          <a:p>
            <a:endParaRPr kumimoji="1" lang="en-US" altLang="zh-CN" dirty="0">
              <a:latin typeface="SimHei" panose="02010609060101010101" pitchFamily="49" charset="-122"/>
              <a:ea typeface="SimHei" panose="02010609060101010101" pitchFamily="49" charset="-122"/>
            </a:endParaRPr>
          </a:p>
          <a:p>
            <a:r>
              <a:rPr kumimoji="1" lang="en-US" altLang="zh-CN" dirty="0">
                <a:solidFill>
                  <a:srgbClr val="FF0000"/>
                </a:solidFill>
                <a:latin typeface="SimHei" panose="02010609060101010101" pitchFamily="49" charset="-122"/>
                <a:ea typeface="SimHei" panose="02010609060101010101" pitchFamily="49" charset="-122"/>
              </a:rPr>
              <a:t>m</a:t>
            </a:r>
            <a:r>
              <a:rPr kumimoji="1" lang="zh-CN" altLang="en-US" dirty="0">
                <a:solidFill>
                  <a:srgbClr val="FF0000"/>
                </a:solidFill>
                <a:latin typeface="SimHei" panose="02010609060101010101" pitchFamily="49" charset="-122"/>
                <a:ea typeface="SimHei" panose="02010609060101010101" pitchFamily="49" charset="-122"/>
              </a:rPr>
              <a:t>很小：</a:t>
            </a:r>
            <a:r>
              <a:rPr kumimoji="1" lang="zh-CN" altLang="en-US" dirty="0">
                <a:latin typeface="SimHei" panose="02010609060101010101" pitchFamily="49" charset="-122"/>
                <a:ea typeface="SimHei" panose="02010609060101010101" pitchFamily="49" charset="-122"/>
              </a:rPr>
              <a:t>陷入局部最优的可能性很大</a:t>
            </a:r>
            <a:endParaRPr kumimoji="1" lang="en-US" altLang="zh-CN" dirty="0">
              <a:latin typeface="SimHei" panose="02010609060101010101" pitchFamily="49" charset="-122"/>
              <a:ea typeface="SimHei" panose="02010609060101010101" pitchFamily="49" charset="-122"/>
            </a:endParaRPr>
          </a:p>
          <a:p>
            <a:endParaRPr kumimoji="1" lang="en-US" altLang="zh-CN" dirty="0">
              <a:latin typeface="SimHei" panose="02010609060101010101" pitchFamily="49" charset="-122"/>
              <a:ea typeface="SimHei" panose="02010609060101010101" pitchFamily="49" charset="-122"/>
            </a:endParaRPr>
          </a:p>
          <a:p>
            <a:r>
              <a:rPr kumimoji="1" lang="en-US" altLang="zh-CN" dirty="0">
                <a:solidFill>
                  <a:srgbClr val="FF0000"/>
                </a:solidFill>
                <a:latin typeface="SimHei" panose="02010609060101010101" pitchFamily="49" charset="-122"/>
                <a:ea typeface="SimHei" panose="02010609060101010101" pitchFamily="49" charset="-122"/>
              </a:rPr>
              <a:t>m</a:t>
            </a:r>
            <a:r>
              <a:rPr kumimoji="1" lang="zh-CN" altLang="en-US" dirty="0">
                <a:solidFill>
                  <a:srgbClr val="FF0000"/>
                </a:solidFill>
                <a:latin typeface="SimHei" panose="02010609060101010101" pitchFamily="49" charset="-122"/>
                <a:ea typeface="SimHei" panose="02010609060101010101" pitchFamily="49" charset="-122"/>
              </a:rPr>
              <a:t>很大：</a:t>
            </a:r>
            <a:r>
              <a:rPr kumimoji="1" lang="zh-CN" altLang="en-US" dirty="0">
                <a:latin typeface="SimHei" panose="02010609060101010101" pitchFamily="49" charset="-122"/>
                <a:ea typeface="SimHei" panose="02010609060101010101" pitchFamily="49" charset="-122"/>
              </a:rPr>
              <a:t>粒子群算法的优化能力很好</a:t>
            </a:r>
            <a:endParaRPr kumimoji="1" lang="en-US" altLang="zh-CN" dirty="0">
              <a:latin typeface="SimHei" panose="02010609060101010101" pitchFamily="49" charset="-122"/>
              <a:ea typeface="SimHei" panose="02010609060101010101" pitchFamily="49" charset="-122"/>
            </a:endParaRPr>
          </a:p>
          <a:p>
            <a:endParaRPr kumimoji="1" lang="en-US" altLang="zh-CN" dirty="0">
              <a:latin typeface="SimHei" panose="02010609060101010101" pitchFamily="49" charset="-122"/>
              <a:ea typeface="SimHei" panose="02010609060101010101" pitchFamily="49" charset="-122"/>
            </a:endParaRPr>
          </a:p>
          <a:p>
            <a:r>
              <a:rPr kumimoji="1" lang="zh-CN" altLang="en-US" dirty="0">
                <a:solidFill>
                  <a:srgbClr val="0000FF"/>
                </a:solidFill>
                <a:latin typeface="SimHei" panose="02010609060101010101" pitchFamily="49" charset="-122"/>
                <a:ea typeface="SimHei" panose="02010609060101010101" pitchFamily="49" charset="-122"/>
              </a:rPr>
              <a:t>当群体数目增长至一定水平时，再增长将不再有显著的作用。</a:t>
            </a:r>
          </a:p>
        </p:txBody>
      </p:sp>
    </p:spTree>
    <p:extLst>
      <p:ext uri="{BB962C8B-B14F-4D97-AF65-F5344CB8AC3E}">
        <p14:creationId xmlns:p14="http://schemas.microsoft.com/office/powerpoint/2010/main" val="41608250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 粒子群算法构成要素</a:t>
            </a:r>
            <a:r>
              <a:rPr lang="en-US" altLang="zh-CN" dirty="0">
                <a:latin typeface="+mn-lt"/>
              </a:rPr>
              <a:t>-</a:t>
            </a:r>
            <a:r>
              <a:rPr lang="zh-CN" altLang="en-US" dirty="0">
                <a:latin typeface="+mn-lt"/>
              </a:rPr>
              <a:t>权重因子</a:t>
            </a:r>
          </a:p>
        </p:txBody>
      </p:sp>
      <p:sp>
        <p:nvSpPr>
          <p:cNvPr id="4" name="AutoShape 2">
            <a:extLst>
              <a:ext uri="{FF2B5EF4-FFF2-40B4-BE49-F238E27FC236}">
                <a16:creationId xmlns:a16="http://schemas.microsoft.com/office/drawing/2014/main" id="{2AB3F78D-2C6C-4E41-B3B9-84CC841F836D}"/>
              </a:ext>
            </a:extLst>
          </p:cNvPr>
          <p:cNvSpPr>
            <a:spLocks noChangeArrowheads="1"/>
          </p:cNvSpPr>
          <p:nvPr/>
        </p:nvSpPr>
        <p:spPr bwMode="auto">
          <a:xfrm>
            <a:off x="5591175" y="3573463"/>
            <a:ext cx="3600450" cy="2744787"/>
          </a:xfrm>
          <a:prstGeom prst="wedgeRoundRectCallout">
            <a:avLst>
              <a:gd name="adj1" fmla="val -75440"/>
              <a:gd name="adj2" fmla="val -45894"/>
              <a:gd name="adj3" fmla="val 16667"/>
            </a:avLst>
          </a:prstGeom>
          <a:blipFill dpi="0" rotWithShape="1">
            <a:blip r:embed="rId4"/>
            <a:srcRect/>
            <a:tile tx="0" ty="0" sx="100000" sy="100000" flip="none" algn="tl"/>
          </a:blipFill>
          <a:ln w="38100"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endParaRPr lang="zh-CN" altLang="zh-CN" sz="2800">
              <a:ea typeface="楷体_GB2312" pitchFamily="1" charset="-122"/>
            </a:endParaRPr>
          </a:p>
        </p:txBody>
      </p:sp>
      <p:grpSp>
        <p:nvGrpSpPr>
          <p:cNvPr id="5" name="Group 4">
            <a:extLst>
              <a:ext uri="{FF2B5EF4-FFF2-40B4-BE49-F238E27FC236}">
                <a16:creationId xmlns:a16="http://schemas.microsoft.com/office/drawing/2014/main" id="{9980793C-5ABF-7341-8839-F69F6A8C38EF}"/>
              </a:ext>
            </a:extLst>
          </p:cNvPr>
          <p:cNvGrpSpPr>
            <a:grpSpLocks/>
          </p:cNvGrpSpPr>
          <p:nvPr/>
        </p:nvGrpSpPr>
        <p:grpSpPr bwMode="auto">
          <a:xfrm>
            <a:off x="269875" y="1254125"/>
            <a:ext cx="7913688" cy="539750"/>
            <a:chOff x="0" y="0"/>
            <a:chExt cx="4985" cy="340"/>
          </a:xfrm>
        </p:grpSpPr>
        <p:sp>
          <p:nvSpPr>
            <p:cNvPr id="6" name="Rectangle 5">
              <a:extLst>
                <a:ext uri="{FF2B5EF4-FFF2-40B4-BE49-F238E27FC236}">
                  <a16:creationId xmlns:a16="http://schemas.microsoft.com/office/drawing/2014/main" id="{9890996B-39D2-D642-B615-A4E9B8A13D6E}"/>
                </a:ext>
              </a:extLst>
            </p:cNvPr>
            <p:cNvSpPr>
              <a:spLocks noChangeArrowheads="1"/>
            </p:cNvSpPr>
            <p:nvPr/>
          </p:nvSpPr>
          <p:spPr bwMode="auto">
            <a:xfrm>
              <a:off x="0" y="0"/>
              <a:ext cx="498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en-US" sz="2800" b="1" dirty="0">
                  <a:latin typeface="Times New Roman" panose="02020603050405020304" pitchFamily="18" charset="0"/>
                  <a:ea typeface="楷体_GB2312" pitchFamily="1" charset="-122"/>
                </a:rPr>
                <a:t>  权重因子：惯性因子    、学习因子           </a:t>
              </a:r>
              <a:r>
                <a:rPr lang="zh-CN" altLang="en-US" sz="2800" dirty="0">
                  <a:latin typeface="Times New Roman" panose="02020603050405020304" pitchFamily="18" charset="0"/>
                  <a:ea typeface="楷体_GB2312" pitchFamily="1" charset="-122"/>
                </a:rPr>
                <a:t> </a:t>
              </a:r>
              <a:r>
                <a:rPr lang="zh-CN" altLang="en-US" sz="2800" b="1" dirty="0">
                  <a:latin typeface="Times New Roman" panose="02020603050405020304" pitchFamily="18" charset="0"/>
                  <a:ea typeface="楷体_GB2312" pitchFamily="1" charset="-122"/>
                </a:rPr>
                <a:t>     </a:t>
              </a:r>
            </a:p>
          </p:txBody>
        </p:sp>
        <p:graphicFrame>
          <p:nvGraphicFramePr>
            <p:cNvPr id="7" name="Object 6">
              <a:extLst>
                <a:ext uri="{FF2B5EF4-FFF2-40B4-BE49-F238E27FC236}">
                  <a16:creationId xmlns:a16="http://schemas.microsoft.com/office/drawing/2014/main" id="{929DE421-21FF-6E4C-83A1-B8AC7A421AA5}"/>
                </a:ext>
              </a:extLst>
            </p:cNvPr>
            <p:cNvGraphicFramePr>
              <a:graphicFrameLocks noChangeAspect="1"/>
            </p:cNvGraphicFramePr>
            <p:nvPr/>
          </p:nvGraphicFramePr>
          <p:xfrm>
            <a:off x="2269" y="0"/>
            <a:ext cx="250" cy="329"/>
          </p:xfrm>
          <a:graphic>
            <a:graphicData uri="http://schemas.openxmlformats.org/presentationml/2006/ole">
              <mc:AlternateContent xmlns:mc="http://schemas.openxmlformats.org/markup-compatibility/2006">
                <mc:Choice xmlns:v="urn:schemas-microsoft-com:vml" Requires="v">
                  <p:oleObj spid="_x0000_s8194" r:id="rId5" imgW="3505200" imgH="3213100" progId="Equation.DSMT4">
                    <p:embed/>
                  </p:oleObj>
                </mc:Choice>
                <mc:Fallback>
                  <p:oleObj r:id="rId5" imgW="3505200" imgH="3213100" progId="Equation.DSMT4">
                    <p:embed/>
                    <p:pic>
                      <p:nvPicPr>
                        <p:cNvPr id="7" name="Object 6">
                          <a:extLst>
                            <a:ext uri="{FF2B5EF4-FFF2-40B4-BE49-F238E27FC236}">
                              <a16:creationId xmlns:a16="http://schemas.microsoft.com/office/drawing/2014/main" id="{929DE421-21FF-6E4C-83A1-B8AC7A421AA5}"/>
                            </a:ext>
                          </a:extLst>
                        </p:cNvPr>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2269" y="0"/>
                          <a:ext cx="250" cy="329"/>
                        </a:xfrm>
                        <a:prstGeom prst="rect">
                          <a:avLst/>
                        </a:prstGeom>
                        <a:solidFill>
                          <a:srgbClr val="00B0F0"/>
                        </a:solidFill>
                        <a:ln>
                          <a:noFill/>
                        </a:ln>
                      </p:spPr>
                    </p:pic>
                  </p:oleObj>
                </mc:Fallback>
              </mc:AlternateContent>
            </a:graphicData>
          </a:graphic>
        </p:graphicFrame>
        <p:graphicFrame>
          <p:nvGraphicFramePr>
            <p:cNvPr id="8" name="Object 7">
              <a:extLst>
                <a:ext uri="{FF2B5EF4-FFF2-40B4-BE49-F238E27FC236}">
                  <a16:creationId xmlns:a16="http://schemas.microsoft.com/office/drawing/2014/main" id="{932A94D8-89AF-374C-974B-D8F77BF109A5}"/>
                </a:ext>
              </a:extLst>
            </p:cNvPr>
            <p:cNvGraphicFramePr>
              <a:graphicFrameLocks noChangeAspect="1"/>
            </p:cNvGraphicFramePr>
            <p:nvPr/>
          </p:nvGraphicFramePr>
          <p:xfrm>
            <a:off x="3765" y="11"/>
            <a:ext cx="292" cy="329"/>
          </p:xfrm>
          <a:graphic>
            <a:graphicData uri="http://schemas.openxmlformats.org/presentationml/2006/ole">
              <mc:AlternateContent xmlns:mc="http://schemas.openxmlformats.org/markup-compatibility/2006">
                <mc:Choice xmlns:v="urn:schemas-microsoft-com:vml" Requires="v">
                  <p:oleObj spid="_x0000_s8195" r:id="rId7" imgW="4102100" imgH="5270500" progId="Equation.DSMT4">
                    <p:embed/>
                  </p:oleObj>
                </mc:Choice>
                <mc:Fallback>
                  <p:oleObj r:id="rId7" imgW="4102100" imgH="5270500" progId="Equation.DSMT4">
                    <p:embed/>
                    <p:pic>
                      <p:nvPicPr>
                        <p:cNvPr id="8" name="Object 7">
                          <a:extLst>
                            <a:ext uri="{FF2B5EF4-FFF2-40B4-BE49-F238E27FC236}">
                              <a16:creationId xmlns:a16="http://schemas.microsoft.com/office/drawing/2014/main" id="{932A94D8-89AF-374C-974B-D8F77BF109A5}"/>
                            </a:ext>
                          </a:extLst>
                        </p:cNvPr>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3765" y="11"/>
                          <a:ext cx="292" cy="329"/>
                        </a:xfrm>
                        <a:prstGeom prst="rect">
                          <a:avLst/>
                        </a:prstGeom>
                        <a:solidFill>
                          <a:srgbClr val="00B0F0"/>
                        </a:solidFill>
                        <a:ln>
                          <a:noFill/>
                        </a:ln>
                      </p:spPr>
                    </p:pic>
                  </p:oleObj>
                </mc:Fallback>
              </mc:AlternateContent>
            </a:graphicData>
          </a:graphic>
        </p:graphicFrame>
        <p:graphicFrame>
          <p:nvGraphicFramePr>
            <p:cNvPr id="9" name="Object 8">
              <a:extLst>
                <a:ext uri="{FF2B5EF4-FFF2-40B4-BE49-F238E27FC236}">
                  <a16:creationId xmlns:a16="http://schemas.microsoft.com/office/drawing/2014/main" id="{084DB4D9-39C3-EB44-A554-820E51A592BC}"/>
                </a:ext>
              </a:extLst>
            </p:cNvPr>
            <p:cNvGraphicFramePr>
              <a:graphicFrameLocks noChangeAspect="1"/>
            </p:cNvGraphicFramePr>
            <p:nvPr/>
          </p:nvGraphicFramePr>
          <p:xfrm>
            <a:off x="4271" y="11"/>
            <a:ext cx="334" cy="329"/>
          </p:xfrm>
          <a:graphic>
            <a:graphicData uri="http://schemas.openxmlformats.org/presentationml/2006/ole">
              <mc:AlternateContent xmlns:mc="http://schemas.openxmlformats.org/markup-compatibility/2006">
                <mc:Choice xmlns:v="urn:schemas-microsoft-com:vml" Requires="v">
                  <p:oleObj spid="_x0000_s8196" r:id="rId9" imgW="4686300" imgH="5270500" progId="Equation.DSMT4">
                    <p:embed/>
                  </p:oleObj>
                </mc:Choice>
                <mc:Fallback>
                  <p:oleObj r:id="rId9" imgW="4686300" imgH="5270500" progId="Equation.DSMT4">
                    <p:embed/>
                    <p:pic>
                      <p:nvPicPr>
                        <p:cNvPr id="9" name="Object 8">
                          <a:extLst>
                            <a:ext uri="{FF2B5EF4-FFF2-40B4-BE49-F238E27FC236}">
                              <a16:creationId xmlns:a16="http://schemas.microsoft.com/office/drawing/2014/main" id="{084DB4D9-39C3-EB44-A554-820E51A592BC}"/>
                            </a:ext>
                          </a:extLst>
                        </p:cNvPr>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4271" y="11"/>
                          <a:ext cx="334" cy="329"/>
                        </a:xfrm>
                        <a:prstGeom prst="rect">
                          <a:avLst/>
                        </a:prstGeom>
                        <a:solidFill>
                          <a:srgbClr val="00B0F0"/>
                        </a:solidFill>
                        <a:ln>
                          <a:noFill/>
                        </a:ln>
                      </p:spPr>
                    </p:pic>
                  </p:oleObj>
                </mc:Fallback>
              </mc:AlternateContent>
            </a:graphicData>
          </a:graphic>
        </p:graphicFrame>
      </p:grpSp>
      <p:sp>
        <p:nvSpPr>
          <p:cNvPr id="10" name="Rectangle 9">
            <a:extLst>
              <a:ext uri="{FF2B5EF4-FFF2-40B4-BE49-F238E27FC236}">
                <a16:creationId xmlns:a16="http://schemas.microsoft.com/office/drawing/2014/main" id="{351A9D83-46B3-B441-AA61-40C3C7ADFBB3}"/>
              </a:ext>
            </a:extLst>
          </p:cNvPr>
          <p:cNvSpPr>
            <a:spLocks noChangeArrowheads="1"/>
          </p:cNvSpPr>
          <p:nvPr/>
        </p:nvSpPr>
        <p:spPr bwMode="auto">
          <a:xfrm>
            <a:off x="6469856" y="5203031"/>
            <a:ext cx="25527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zh-CN" altLang="zh-CN" sz="2600" b="1">
                <a:solidFill>
                  <a:srgbClr val="FFFF00"/>
                </a:solidFill>
                <a:ea typeface="楷体_GB2312" pitchFamily="1" charset="-122"/>
              </a:rPr>
              <a:t>失去对粒子本身</a:t>
            </a:r>
          </a:p>
          <a:p>
            <a:pPr eaLnBrk="0" hangingPunct="0"/>
            <a:r>
              <a:rPr lang="zh-CN" altLang="zh-CN" sz="2800" b="1">
                <a:solidFill>
                  <a:srgbClr val="FFFF00"/>
                </a:solidFill>
                <a:ea typeface="楷体_GB2312" pitchFamily="1" charset="-122"/>
              </a:rPr>
              <a:t>的</a:t>
            </a:r>
            <a:r>
              <a:rPr lang="zh-CN" altLang="zh-CN" sz="2600" b="1">
                <a:solidFill>
                  <a:srgbClr val="FFFF00"/>
                </a:solidFill>
                <a:ea typeface="楷体_GB2312" pitchFamily="1" charset="-122"/>
              </a:rPr>
              <a:t>速度的记忆</a:t>
            </a:r>
            <a:r>
              <a:rPr lang="zh-CN" altLang="zh-CN" sz="2600">
                <a:solidFill>
                  <a:schemeClr val="bg1"/>
                </a:solidFill>
                <a:ea typeface="楷体_GB2312" pitchFamily="1" charset="-122"/>
              </a:rPr>
              <a:t> </a:t>
            </a:r>
            <a:r>
              <a:rPr lang="zh-CN" altLang="zh-CN" sz="2600" b="1">
                <a:solidFill>
                  <a:schemeClr val="bg1"/>
                </a:solidFill>
                <a:latin typeface="楷体_GB2312" pitchFamily="1" charset="-122"/>
                <a:ea typeface="楷体_GB2312" pitchFamily="1" charset="-122"/>
              </a:rPr>
              <a:t>     </a:t>
            </a:r>
          </a:p>
        </p:txBody>
      </p:sp>
      <p:graphicFrame>
        <p:nvGraphicFramePr>
          <p:cNvPr id="11" name="Object 10">
            <a:extLst>
              <a:ext uri="{FF2B5EF4-FFF2-40B4-BE49-F238E27FC236}">
                <a16:creationId xmlns:a16="http://schemas.microsoft.com/office/drawing/2014/main" id="{7D18A1F4-CC83-EC42-B6D3-3420C0385AAF}"/>
              </a:ext>
            </a:extLst>
          </p:cNvPr>
          <p:cNvGraphicFramePr>
            <a:graphicFrameLocks noChangeAspect="1"/>
          </p:cNvGraphicFramePr>
          <p:nvPr/>
        </p:nvGraphicFramePr>
        <p:xfrm>
          <a:off x="5652294" y="4683919"/>
          <a:ext cx="666750" cy="452437"/>
        </p:xfrm>
        <a:graphic>
          <a:graphicData uri="http://schemas.openxmlformats.org/presentationml/2006/ole">
            <mc:AlternateContent xmlns:mc="http://schemas.openxmlformats.org/markup-compatibility/2006">
              <mc:Choice xmlns:v="urn:schemas-microsoft-com:vml" Requires="v">
                <p:oleObj spid="_x0000_s8197" r:id="rId11" imgW="8191500" imgH="4102100" progId="Equation.DSMT4">
                  <p:embed/>
                </p:oleObj>
              </mc:Choice>
              <mc:Fallback>
                <p:oleObj r:id="rId11" imgW="8191500" imgH="4102100" progId="Equation.DSMT4">
                  <p:embed/>
                  <p:pic>
                    <p:nvPicPr>
                      <p:cNvPr id="11" name="Object 10">
                        <a:extLst>
                          <a:ext uri="{FF2B5EF4-FFF2-40B4-BE49-F238E27FC236}">
                            <a16:creationId xmlns:a16="http://schemas.microsoft.com/office/drawing/2014/main" id="{7D18A1F4-CC83-EC42-B6D3-3420C0385AAF}"/>
                          </a:ext>
                        </a:extLst>
                      </p:cNvPr>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5652294" y="4683919"/>
                        <a:ext cx="66675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Rectangle 11">
            <a:extLst>
              <a:ext uri="{FF2B5EF4-FFF2-40B4-BE49-F238E27FC236}">
                <a16:creationId xmlns:a16="http://schemas.microsoft.com/office/drawing/2014/main" id="{37F07C48-C269-B945-B309-EA416D431873}"/>
              </a:ext>
            </a:extLst>
          </p:cNvPr>
          <p:cNvSpPr>
            <a:spLocks noChangeArrowheads="1"/>
          </p:cNvSpPr>
          <p:nvPr/>
        </p:nvSpPr>
        <p:spPr bwMode="auto">
          <a:xfrm>
            <a:off x="269875" y="4910138"/>
            <a:ext cx="33226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a:ea typeface="楷体_GB2312" pitchFamily="1" charset="-122"/>
              </a:rPr>
              <a:t>社会经验部分</a:t>
            </a:r>
            <a:r>
              <a:rPr lang="zh-CN" altLang="zh-CN" sz="2800">
                <a:ea typeface="楷体_GB2312" pitchFamily="1" charset="-122"/>
              </a:rPr>
              <a:t> </a:t>
            </a:r>
            <a:r>
              <a:rPr lang="zh-CN" altLang="zh-CN" sz="2800" b="1">
                <a:latin typeface="楷体_GB2312" pitchFamily="1" charset="-122"/>
                <a:ea typeface="楷体_GB2312" pitchFamily="1" charset="-122"/>
              </a:rPr>
              <a:t>  </a:t>
            </a:r>
            <a:r>
              <a:rPr lang="zh-CN" altLang="zh-CN" sz="2800" b="1">
                <a:solidFill>
                  <a:schemeClr val="bg1"/>
                </a:solidFill>
                <a:latin typeface="楷体_GB2312" pitchFamily="1" charset="-122"/>
                <a:ea typeface="楷体_GB2312" pitchFamily="1" charset="-122"/>
              </a:rPr>
              <a:t>   </a:t>
            </a:r>
          </a:p>
        </p:txBody>
      </p:sp>
      <p:sp>
        <p:nvSpPr>
          <p:cNvPr id="13" name="Rectangle 12">
            <a:extLst>
              <a:ext uri="{FF2B5EF4-FFF2-40B4-BE49-F238E27FC236}">
                <a16:creationId xmlns:a16="http://schemas.microsoft.com/office/drawing/2014/main" id="{7E88FEF6-EC16-274B-9E76-3EA9C1588103}"/>
              </a:ext>
            </a:extLst>
          </p:cNvPr>
          <p:cNvSpPr>
            <a:spLocks noChangeArrowheads="1"/>
          </p:cNvSpPr>
          <p:nvPr/>
        </p:nvSpPr>
        <p:spPr bwMode="auto">
          <a:xfrm>
            <a:off x="250825" y="3473450"/>
            <a:ext cx="457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a:ea typeface="楷体_GB2312" pitchFamily="1" charset="-122"/>
              </a:rPr>
              <a:t>前次迭代中自身的速度</a:t>
            </a:r>
            <a:r>
              <a:rPr lang="zh-CN" altLang="zh-CN" sz="2800">
                <a:ea typeface="楷体_GB2312" pitchFamily="1" charset="-122"/>
              </a:rPr>
              <a:t> </a:t>
            </a:r>
            <a:r>
              <a:rPr lang="zh-CN" altLang="zh-CN" sz="2800" b="1">
                <a:latin typeface="楷体_GB2312" pitchFamily="1" charset="-122"/>
                <a:ea typeface="楷体_GB2312" pitchFamily="1" charset="-122"/>
              </a:rPr>
              <a:t>    </a:t>
            </a:r>
          </a:p>
        </p:txBody>
      </p:sp>
      <p:sp>
        <p:nvSpPr>
          <p:cNvPr id="14" name="Rectangle 13">
            <a:extLst>
              <a:ext uri="{FF2B5EF4-FFF2-40B4-BE49-F238E27FC236}">
                <a16:creationId xmlns:a16="http://schemas.microsoft.com/office/drawing/2014/main" id="{0DA19D25-6067-C847-971B-A01D96CD0784}"/>
              </a:ext>
            </a:extLst>
          </p:cNvPr>
          <p:cNvSpPr>
            <a:spLocks noChangeArrowheads="1"/>
          </p:cNvSpPr>
          <p:nvPr/>
        </p:nvSpPr>
        <p:spPr bwMode="auto">
          <a:xfrm>
            <a:off x="250825" y="4157663"/>
            <a:ext cx="31432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a:ea typeface="楷体_GB2312" pitchFamily="1" charset="-122"/>
              </a:rPr>
              <a:t>自我认知部分</a:t>
            </a:r>
            <a:r>
              <a:rPr lang="zh-CN" altLang="zh-CN" sz="2800">
                <a:ea typeface="楷体_GB2312" pitchFamily="1" charset="-122"/>
              </a:rPr>
              <a:t> </a:t>
            </a:r>
            <a:r>
              <a:rPr lang="zh-CN" altLang="zh-CN" sz="2800" b="1">
                <a:latin typeface="楷体_GB2312" pitchFamily="1" charset="-122"/>
                <a:ea typeface="楷体_GB2312" pitchFamily="1" charset="-122"/>
              </a:rPr>
              <a:t>   </a:t>
            </a:r>
            <a:r>
              <a:rPr lang="zh-CN" altLang="zh-CN" sz="2800" b="1">
                <a:solidFill>
                  <a:schemeClr val="bg1"/>
                </a:solidFill>
                <a:latin typeface="楷体_GB2312" pitchFamily="1" charset="-122"/>
                <a:ea typeface="楷体_GB2312" pitchFamily="1" charset="-122"/>
              </a:rPr>
              <a:t> </a:t>
            </a:r>
          </a:p>
        </p:txBody>
      </p:sp>
      <p:sp>
        <p:nvSpPr>
          <p:cNvPr id="15" name="Rectangle 14">
            <a:extLst>
              <a:ext uri="{FF2B5EF4-FFF2-40B4-BE49-F238E27FC236}">
                <a16:creationId xmlns:a16="http://schemas.microsoft.com/office/drawing/2014/main" id="{16605D9C-C1DD-E04F-B36A-8706179BAF62}"/>
              </a:ext>
            </a:extLst>
          </p:cNvPr>
          <p:cNvSpPr>
            <a:spLocks noChangeArrowheads="1"/>
          </p:cNvSpPr>
          <p:nvPr/>
        </p:nvSpPr>
        <p:spPr bwMode="auto">
          <a:xfrm>
            <a:off x="6469856" y="4681865"/>
            <a:ext cx="323518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dirty="0">
                <a:solidFill>
                  <a:srgbClr val="FFFF00"/>
                </a:solidFill>
                <a:latin typeface="楷体_GB2312" pitchFamily="1" charset="-122"/>
                <a:ea typeface="楷体_GB2312" pitchFamily="1" charset="-122"/>
              </a:rPr>
              <a:t>基本粒子群算法     </a:t>
            </a:r>
          </a:p>
        </p:txBody>
      </p:sp>
      <p:sp>
        <p:nvSpPr>
          <p:cNvPr id="16" name="Rectangle 15">
            <a:extLst>
              <a:ext uri="{FF2B5EF4-FFF2-40B4-BE49-F238E27FC236}">
                <a16:creationId xmlns:a16="http://schemas.microsoft.com/office/drawing/2014/main" id="{5EBEE26C-D618-5841-825F-EFA4DBEE8E42}"/>
              </a:ext>
            </a:extLst>
          </p:cNvPr>
          <p:cNvSpPr>
            <a:spLocks noChangeArrowheads="1"/>
          </p:cNvSpPr>
          <p:nvPr/>
        </p:nvSpPr>
        <p:spPr bwMode="auto">
          <a:xfrm>
            <a:off x="993775" y="2865438"/>
            <a:ext cx="68945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a:ea typeface="楷体_GB2312" pitchFamily="1" charset="-122"/>
              </a:rPr>
              <a:t>粒子的速度更新主要由三部分组成：</a:t>
            </a:r>
            <a:r>
              <a:rPr lang="zh-CN" altLang="zh-CN" sz="2800">
                <a:ea typeface="楷体_GB2312" pitchFamily="1" charset="-122"/>
              </a:rPr>
              <a:t> </a:t>
            </a:r>
            <a:r>
              <a:rPr lang="zh-CN" altLang="zh-CN" sz="2800" b="1">
                <a:latin typeface="楷体_GB2312" pitchFamily="1" charset="-122"/>
                <a:ea typeface="楷体_GB2312" pitchFamily="1" charset="-122"/>
              </a:rPr>
              <a:t> </a:t>
            </a:r>
            <a:r>
              <a:rPr lang="zh-CN" altLang="zh-CN" sz="2800" b="1">
                <a:solidFill>
                  <a:schemeClr val="bg1"/>
                </a:solidFill>
                <a:latin typeface="楷体_GB2312" pitchFamily="1" charset="-122"/>
                <a:ea typeface="楷体_GB2312" pitchFamily="1" charset="-122"/>
              </a:rPr>
              <a:t>    </a:t>
            </a:r>
          </a:p>
        </p:txBody>
      </p:sp>
      <p:grpSp>
        <p:nvGrpSpPr>
          <p:cNvPr id="17" name="Group 16">
            <a:extLst>
              <a:ext uri="{FF2B5EF4-FFF2-40B4-BE49-F238E27FC236}">
                <a16:creationId xmlns:a16="http://schemas.microsoft.com/office/drawing/2014/main" id="{EA45272F-39A0-204A-B538-E5506C99F717}"/>
              </a:ext>
            </a:extLst>
          </p:cNvPr>
          <p:cNvGrpSpPr>
            <a:grpSpLocks/>
          </p:cNvGrpSpPr>
          <p:nvPr/>
        </p:nvGrpSpPr>
        <p:grpSpPr bwMode="auto">
          <a:xfrm>
            <a:off x="6087269" y="3845719"/>
            <a:ext cx="2608262" cy="547687"/>
            <a:chOff x="0" y="0"/>
            <a:chExt cx="1643" cy="345"/>
          </a:xfrm>
        </p:grpSpPr>
        <p:sp>
          <p:nvSpPr>
            <p:cNvPr id="18" name="Rectangle 17">
              <a:extLst>
                <a:ext uri="{FF2B5EF4-FFF2-40B4-BE49-F238E27FC236}">
                  <a16:creationId xmlns:a16="http://schemas.microsoft.com/office/drawing/2014/main" id="{80041173-66B1-1740-AB05-DC192EFEF1B0}"/>
                </a:ext>
              </a:extLst>
            </p:cNvPr>
            <p:cNvSpPr>
              <a:spLocks noChangeArrowheads="1"/>
            </p:cNvSpPr>
            <p:nvPr/>
          </p:nvSpPr>
          <p:spPr bwMode="auto">
            <a:xfrm>
              <a:off x="0" y="18"/>
              <a:ext cx="164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dirty="0">
                  <a:solidFill>
                    <a:srgbClr val="FFFF00"/>
                  </a:solidFill>
                  <a:ea typeface="楷体_GB2312" pitchFamily="1" charset="-122"/>
                </a:rPr>
                <a:t>惯性因子</a:t>
              </a:r>
              <a:r>
                <a:rPr lang="zh-CN" altLang="zh-CN" sz="2800" dirty="0">
                  <a:solidFill>
                    <a:srgbClr val="FFFF00"/>
                  </a:solidFill>
                  <a:ea typeface="楷体_GB2312" pitchFamily="1" charset="-122"/>
                </a:rPr>
                <a:t> </a:t>
              </a:r>
              <a:r>
                <a:rPr lang="zh-CN" altLang="zh-CN" sz="2800" b="1" dirty="0">
                  <a:solidFill>
                    <a:srgbClr val="FFFF00"/>
                  </a:solidFill>
                  <a:latin typeface="楷体_GB2312" pitchFamily="1" charset="-122"/>
                  <a:ea typeface="楷体_GB2312" pitchFamily="1" charset="-122"/>
                </a:rPr>
                <a:t>     </a:t>
              </a:r>
            </a:p>
          </p:txBody>
        </p:sp>
        <p:graphicFrame>
          <p:nvGraphicFramePr>
            <p:cNvPr id="19" name="Object 18">
              <a:extLst>
                <a:ext uri="{FF2B5EF4-FFF2-40B4-BE49-F238E27FC236}">
                  <a16:creationId xmlns:a16="http://schemas.microsoft.com/office/drawing/2014/main" id="{2B816632-197E-B749-A3D8-7FAD0A89495C}"/>
                </a:ext>
              </a:extLst>
            </p:cNvPr>
            <p:cNvGraphicFramePr>
              <a:graphicFrameLocks noChangeAspect="1"/>
            </p:cNvGraphicFramePr>
            <p:nvPr/>
          </p:nvGraphicFramePr>
          <p:xfrm>
            <a:off x="965" y="0"/>
            <a:ext cx="219" cy="329"/>
          </p:xfrm>
          <a:graphic>
            <a:graphicData uri="http://schemas.openxmlformats.org/presentationml/2006/ole">
              <mc:AlternateContent xmlns:mc="http://schemas.openxmlformats.org/markup-compatibility/2006">
                <mc:Choice xmlns:v="urn:schemas-microsoft-com:vml" Requires="v">
                  <p:oleObj spid="_x0000_s8198" r:id="rId13" imgW="6438900" imgH="3213100" progId="Equation.DSMT4">
                    <p:embed/>
                  </p:oleObj>
                </mc:Choice>
                <mc:Fallback>
                  <p:oleObj r:id="rId13" imgW="6438900" imgH="3213100" progId="Equation.DSMT4">
                    <p:embed/>
                    <p:pic>
                      <p:nvPicPr>
                        <p:cNvPr id="19" name="Object 18">
                          <a:extLst>
                            <a:ext uri="{FF2B5EF4-FFF2-40B4-BE49-F238E27FC236}">
                              <a16:creationId xmlns:a16="http://schemas.microsoft.com/office/drawing/2014/main" id="{2B816632-197E-B749-A3D8-7FAD0A89495C}"/>
                            </a:ext>
                          </a:extLst>
                        </p:cNvPr>
                        <p:cNvPicPr>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965" y="0"/>
                          <a:ext cx="21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0" name="Object 20">
            <a:extLst>
              <a:ext uri="{FF2B5EF4-FFF2-40B4-BE49-F238E27FC236}">
                <a16:creationId xmlns:a16="http://schemas.microsoft.com/office/drawing/2014/main" id="{60BFE945-A4D6-B24E-A0F3-3D1B3B8AD05C}"/>
              </a:ext>
            </a:extLst>
          </p:cNvPr>
          <p:cNvGraphicFramePr>
            <a:graphicFrameLocks noChangeAspect="1"/>
          </p:cNvGraphicFramePr>
          <p:nvPr/>
        </p:nvGraphicFramePr>
        <p:xfrm>
          <a:off x="5652294" y="5428456"/>
          <a:ext cx="714375" cy="452438"/>
        </p:xfrm>
        <a:graphic>
          <a:graphicData uri="http://schemas.openxmlformats.org/presentationml/2006/ole">
            <mc:AlternateContent xmlns:mc="http://schemas.openxmlformats.org/markup-compatibility/2006">
              <mc:Choice xmlns:v="urn:schemas-microsoft-com:vml" Requires="v">
                <p:oleObj spid="_x0000_s8199" r:id="rId15" imgW="8775700" imgH="4102100" progId="Equation.DSMT4">
                  <p:embed/>
                </p:oleObj>
              </mc:Choice>
              <mc:Fallback>
                <p:oleObj r:id="rId15" imgW="8775700" imgH="4102100" progId="Equation.DSMT4">
                  <p:embed/>
                  <p:pic>
                    <p:nvPicPr>
                      <p:cNvPr id="20" name="Object 20">
                        <a:extLst>
                          <a:ext uri="{FF2B5EF4-FFF2-40B4-BE49-F238E27FC236}">
                            <a16:creationId xmlns:a16="http://schemas.microsoft.com/office/drawing/2014/main" id="{60BFE945-A4D6-B24E-A0F3-3D1B3B8AD05C}"/>
                          </a:ext>
                        </a:extLst>
                      </p:cNvPr>
                      <p:cNvPicPr>
                        <a:picLocks noChangeAspect="1" noChangeArrowheads="1"/>
                      </p:cNvPicPr>
                      <p:nvPr/>
                    </p:nvPicPr>
                    <p:blipFill>
                      <a:blip r:embed="rId16">
                        <a:lum bright="100000"/>
                        <a:extLst>
                          <a:ext uri="{28A0092B-C50C-407E-A947-70E740481C1C}">
                            <a14:useLocalDpi xmlns:a14="http://schemas.microsoft.com/office/drawing/2010/main" val="0"/>
                          </a:ext>
                        </a:extLst>
                      </a:blip>
                      <a:srcRect/>
                      <a:stretch>
                        <a:fillRect/>
                      </a:stretch>
                    </p:blipFill>
                    <p:spPr bwMode="auto">
                      <a:xfrm>
                        <a:off x="5652294" y="5428456"/>
                        <a:ext cx="714375"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21">
            <a:extLst>
              <a:ext uri="{FF2B5EF4-FFF2-40B4-BE49-F238E27FC236}">
                <a16:creationId xmlns:a16="http://schemas.microsoft.com/office/drawing/2014/main" id="{081956C2-6C4C-5248-B944-05A0AFB82A6D}"/>
              </a:ext>
            </a:extLst>
          </p:cNvPr>
          <p:cNvGraphicFramePr>
            <a:graphicFrameLocks noChangeAspect="1"/>
          </p:cNvGraphicFramePr>
          <p:nvPr/>
        </p:nvGraphicFramePr>
        <p:xfrm>
          <a:off x="708025" y="2124075"/>
          <a:ext cx="7058025" cy="552450"/>
        </p:xfrm>
        <a:graphic>
          <a:graphicData uri="http://schemas.openxmlformats.org/presentationml/2006/ole">
            <mc:AlternateContent xmlns:mc="http://schemas.openxmlformats.org/markup-compatibility/2006">
              <mc:Choice xmlns:v="urn:schemas-microsoft-com:vml" Requires="v">
                <p:oleObj spid="_x0000_s8200" r:id="rId17" imgW="71094600" imgH="5562600" progId="Equation.DSMT4">
                  <p:embed/>
                </p:oleObj>
              </mc:Choice>
              <mc:Fallback>
                <p:oleObj r:id="rId17" imgW="71094600" imgH="5562600" progId="Equation.DSMT4">
                  <p:embed/>
                  <p:pic>
                    <p:nvPicPr>
                      <p:cNvPr id="21" name="Object 21">
                        <a:extLst>
                          <a:ext uri="{FF2B5EF4-FFF2-40B4-BE49-F238E27FC236}">
                            <a16:creationId xmlns:a16="http://schemas.microsoft.com/office/drawing/2014/main" id="{081956C2-6C4C-5248-B944-05A0AFB82A6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8025" y="2124075"/>
                        <a:ext cx="705802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22">
            <a:extLst>
              <a:ext uri="{FF2B5EF4-FFF2-40B4-BE49-F238E27FC236}">
                <a16:creationId xmlns:a16="http://schemas.microsoft.com/office/drawing/2014/main" id="{CA3573BC-3675-7A4A-AA8E-D0CC2D850BC9}"/>
              </a:ext>
            </a:extLst>
          </p:cNvPr>
          <p:cNvGraphicFramePr>
            <a:graphicFrameLocks noChangeAspect="1"/>
          </p:cNvGraphicFramePr>
          <p:nvPr/>
        </p:nvGraphicFramePr>
        <p:xfrm>
          <a:off x="2511425" y="4119563"/>
          <a:ext cx="2968625" cy="627062"/>
        </p:xfrm>
        <a:graphic>
          <a:graphicData uri="http://schemas.openxmlformats.org/presentationml/2006/ole">
            <mc:AlternateContent xmlns:mc="http://schemas.openxmlformats.org/markup-compatibility/2006">
              <mc:Choice xmlns:v="urn:schemas-microsoft-com:vml" Requires="v">
                <p:oleObj spid="_x0000_s8201" r:id="rId19" imgW="26327100" imgH="5562600" progId="Equation.KSEE3">
                  <p:embed/>
                </p:oleObj>
              </mc:Choice>
              <mc:Fallback>
                <p:oleObj r:id="rId19" imgW="26327100" imgH="5562600" progId="Equation.KSEE3">
                  <p:embed/>
                  <p:pic>
                    <p:nvPicPr>
                      <p:cNvPr id="22" name="Object 22">
                        <a:extLst>
                          <a:ext uri="{FF2B5EF4-FFF2-40B4-BE49-F238E27FC236}">
                            <a16:creationId xmlns:a16="http://schemas.microsoft.com/office/drawing/2014/main" id="{CA3573BC-3675-7A4A-AA8E-D0CC2D850BC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11425" y="4119563"/>
                        <a:ext cx="2968625" cy="627062"/>
                      </a:xfrm>
                      <a:prstGeom prst="rect">
                        <a:avLst/>
                      </a:prstGeom>
                      <a:solidFill>
                        <a:srgbClr val="00B0F0"/>
                      </a:solidFill>
                      <a:ln>
                        <a:noFill/>
                      </a:ln>
                      <a:effectLst/>
                    </p:spPr>
                  </p:pic>
                </p:oleObj>
              </mc:Fallback>
            </mc:AlternateContent>
          </a:graphicData>
        </a:graphic>
      </p:graphicFrame>
      <p:graphicFrame>
        <p:nvGraphicFramePr>
          <p:cNvPr id="23" name="Object 23">
            <a:extLst>
              <a:ext uri="{FF2B5EF4-FFF2-40B4-BE49-F238E27FC236}">
                <a16:creationId xmlns:a16="http://schemas.microsoft.com/office/drawing/2014/main" id="{DFE26391-9372-4A4A-8301-4675B7B6788C}"/>
              </a:ext>
            </a:extLst>
          </p:cNvPr>
          <p:cNvGraphicFramePr>
            <a:graphicFrameLocks noChangeAspect="1"/>
          </p:cNvGraphicFramePr>
          <p:nvPr/>
        </p:nvGraphicFramePr>
        <p:xfrm>
          <a:off x="2466975" y="4910138"/>
          <a:ext cx="2970213" cy="627062"/>
        </p:xfrm>
        <a:graphic>
          <a:graphicData uri="http://schemas.openxmlformats.org/presentationml/2006/ole">
            <mc:AlternateContent xmlns:mc="http://schemas.openxmlformats.org/markup-compatibility/2006">
              <mc:Choice xmlns:v="urn:schemas-microsoft-com:vml" Requires="v">
                <p:oleObj spid="_x0000_s8202" r:id="rId21" imgW="26327100" imgH="5562600" progId="Equation.KSEE3">
                  <p:embed/>
                </p:oleObj>
              </mc:Choice>
              <mc:Fallback>
                <p:oleObj r:id="rId21" imgW="26327100" imgH="5562600" progId="Equation.KSEE3">
                  <p:embed/>
                  <p:pic>
                    <p:nvPicPr>
                      <p:cNvPr id="23" name="Object 23">
                        <a:extLst>
                          <a:ext uri="{FF2B5EF4-FFF2-40B4-BE49-F238E27FC236}">
                            <a16:creationId xmlns:a16="http://schemas.microsoft.com/office/drawing/2014/main" id="{DFE26391-9372-4A4A-8301-4675B7B6788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66975" y="4910138"/>
                        <a:ext cx="2970213" cy="627062"/>
                      </a:xfrm>
                      <a:prstGeom prst="rect">
                        <a:avLst/>
                      </a:prstGeom>
                      <a:solidFill>
                        <a:srgbClr val="00B0F0"/>
                      </a:solidFill>
                      <a:ln>
                        <a:noFill/>
                      </a:ln>
                      <a:effectLst/>
                    </p:spPr>
                  </p:pic>
                </p:oleObj>
              </mc:Fallback>
            </mc:AlternateContent>
          </a:graphicData>
        </a:graphic>
      </p:graphicFrame>
      <p:graphicFrame>
        <p:nvGraphicFramePr>
          <p:cNvPr id="24" name="Object 19">
            <a:extLst>
              <a:ext uri="{FF2B5EF4-FFF2-40B4-BE49-F238E27FC236}">
                <a16:creationId xmlns:a16="http://schemas.microsoft.com/office/drawing/2014/main" id="{9BF1E30A-2EA4-294B-B0A8-0CEAF5106796}"/>
              </a:ext>
            </a:extLst>
          </p:cNvPr>
          <p:cNvGraphicFramePr>
            <a:graphicFrameLocks noChangeAspect="1"/>
          </p:cNvGraphicFramePr>
          <p:nvPr/>
        </p:nvGraphicFramePr>
        <p:xfrm>
          <a:off x="3952875" y="3398838"/>
          <a:ext cx="692150" cy="593725"/>
        </p:xfrm>
        <a:graphic>
          <a:graphicData uri="http://schemas.openxmlformats.org/presentationml/2006/ole">
            <mc:AlternateContent xmlns:mc="http://schemas.openxmlformats.org/markup-compatibility/2006">
              <mc:Choice xmlns:v="urn:schemas-microsoft-com:vml" Requires="v">
                <p:oleObj spid="_x0000_s8203" r:id="rId23" imgW="6146800" imgH="5270500" progId="Equation.KSEE3">
                  <p:embed/>
                </p:oleObj>
              </mc:Choice>
              <mc:Fallback>
                <p:oleObj r:id="rId23" imgW="6146800" imgH="5270500" progId="Equation.KSEE3">
                  <p:embed/>
                  <p:pic>
                    <p:nvPicPr>
                      <p:cNvPr id="24" name="Object 19">
                        <a:extLst>
                          <a:ext uri="{FF2B5EF4-FFF2-40B4-BE49-F238E27FC236}">
                            <a16:creationId xmlns:a16="http://schemas.microsoft.com/office/drawing/2014/main" id="{9BF1E30A-2EA4-294B-B0A8-0CEAF5106796}"/>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52875" y="3398838"/>
                        <a:ext cx="692150" cy="593725"/>
                      </a:xfrm>
                      <a:prstGeom prst="rect">
                        <a:avLst/>
                      </a:prstGeom>
                      <a:solidFill>
                        <a:srgbClr val="00B0F0"/>
                      </a:solidFill>
                      <a:ln>
                        <a:noFill/>
                      </a:ln>
                    </p:spPr>
                  </p:pic>
                </p:oleObj>
              </mc:Fallback>
            </mc:AlternateContent>
          </a:graphicData>
        </a:graphic>
      </p:graphicFrame>
    </p:spTree>
    <p:extLst>
      <p:ext uri="{BB962C8B-B14F-4D97-AF65-F5344CB8AC3E}">
        <p14:creationId xmlns:p14="http://schemas.microsoft.com/office/powerpoint/2010/main" val="373659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ppt_x"/>
                                          </p:val>
                                        </p:tav>
                                        <p:tav tm="100000">
                                          <p:val>
                                            <p:strVal val="#ppt_x"/>
                                          </p:val>
                                        </p:tav>
                                      </p:tavLst>
                                    </p:anim>
                                    <p:anim calcmode="lin" valueType="num">
                                      <p:cBhvr additive="base">
                                        <p:cTn id="1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ppt_x"/>
                                          </p:val>
                                        </p:tav>
                                        <p:tav tm="100000">
                                          <p:val>
                                            <p:strVal val="#ppt_x"/>
                                          </p:val>
                                        </p:tav>
                                      </p:tavLst>
                                    </p:anim>
                                    <p:anim calcmode="lin" valueType="num">
                                      <p:cBhvr additive="base">
                                        <p:cTn id="2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left)">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ppt_x"/>
                                          </p:val>
                                        </p:tav>
                                        <p:tav tm="100000">
                                          <p:val>
                                            <p:strVal val="#ppt_x"/>
                                          </p:val>
                                        </p:tav>
                                      </p:tavLst>
                                    </p:anim>
                                    <p:anim calcmode="lin" valueType="num">
                                      <p:cBhvr additive="base">
                                        <p:cTn id="5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left)">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left)">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wipe(left)">
                                      <p:cBhvr>
                                        <p:cTn id="66" dur="500"/>
                                        <p:tgtEl>
                                          <p:spTgt spid="1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left)">
                                      <p:cBhvr>
                                        <p:cTn id="71" dur="500"/>
                                        <p:tgtEl>
                                          <p:spTgt spid="1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wipe(left)">
                                      <p:cBhvr>
                                        <p:cTn id="76" dur="500"/>
                                        <p:tgtEl>
                                          <p:spTgt spid="20"/>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0"/>
                                        </p:tgtEl>
                                        <p:attrNameLst>
                                          <p:attrName>style.visibility</p:attrName>
                                        </p:attrNameLst>
                                      </p:cBhvr>
                                      <p:to>
                                        <p:strVal val="visible"/>
                                      </p:to>
                                    </p:set>
                                    <p:animEffect transition="in" filter="wipe(left)">
                                      <p:cBhvr>
                                        <p:cTn id="8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autoUpdateAnimBg="0"/>
      <p:bldP spid="10" grpId="0" autoUpdateAnimBg="0"/>
      <p:bldP spid="12" grpId="0" autoUpdateAnimBg="0"/>
      <p:bldP spid="13" grpId="0" autoUpdateAnimBg="0"/>
      <p:bldP spid="14" grpId="0" autoUpdateAnimBg="0"/>
      <p:bldP spid="15" grpId="0" autoUpdateAnimBg="0"/>
      <p:bldP spid="16"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 粒子群算法构成要素</a:t>
            </a:r>
            <a:r>
              <a:rPr lang="en-US" altLang="zh-CN" dirty="0">
                <a:latin typeface="+mn-lt"/>
              </a:rPr>
              <a:t>-</a:t>
            </a:r>
            <a:r>
              <a:rPr lang="zh-CN" altLang="en-US" dirty="0">
                <a:latin typeface="+mn-lt"/>
              </a:rPr>
              <a:t>权重因子</a:t>
            </a:r>
          </a:p>
        </p:txBody>
      </p:sp>
      <p:grpSp>
        <p:nvGrpSpPr>
          <p:cNvPr id="5" name="Group 4">
            <a:extLst>
              <a:ext uri="{FF2B5EF4-FFF2-40B4-BE49-F238E27FC236}">
                <a16:creationId xmlns:a16="http://schemas.microsoft.com/office/drawing/2014/main" id="{9980793C-5ABF-7341-8839-F69F6A8C38EF}"/>
              </a:ext>
            </a:extLst>
          </p:cNvPr>
          <p:cNvGrpSpPr>
            <a:grpSpLocks/>
          </p:cNvGrpSpPr>
          <p:nvPr/>
        </p:nvGrpSpPr>
        <p:grpSpPr bwMode="auto">
          <a:xfrm>
            <a:off x="269875" y="1254125"/>
            <a:ext cx="7913688" cy="539750"/>
            <a:chOff x="0" y="0"/>
            <a:chExt cx="4985" cy="340"/>
          </a:xfrm>
        </p:grpSpPr>
        <p:sp>
          <p:nvSpPr>
            <p:cNvPr id="6" name="Rectangle 5">
              <a:extLst>
                <a:ext uri="{FF2B5EF4-FFF2-40B4-BE49-F238E27FC236}">
                  <a16:creationId xmlns:a16="http://schemas.microsoft.com/office/drawing/2014/main" id="{9890996B-39D2-D642-B615-A4E9B8A13D6E}"/>
                </a:ext>
              </a:extLst>
            </p:cNvPr>
            <p:cNvSpPr>
              <a:spLocks noChangeArrowheads="1"/>
            </p:cNvSpPr>
            <p:nvPr/>
          </p:nvSpPr>
          <p:spPr bwMode="auto">
            <a:xfrm>
              <a:off x="0" y="0"/>
              <a:ext cx="498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en-US" sz="2800" b="1" dirty="0">
                  <a:latin typeface="Times New Roman" panose="02020603050405020304" pitchFamily="18" charset="0"/>
                  <a:ea typeface="楷体_GB2312" pitchFamily="1" charset="-122"/>
                </a:rPr>
                <a:t>  权重因子：惯性因子    、学习因子           </a:t>
              </a:r>
              <a:r>
                <a:rPr lang="zh-CN" altLang="en-US" sz="2800" dirty="0">
                  <a:latin typeface="Times New Roman" panose="02020603050405020304" pitchFamily="18" charset="0"/>
                  <a:ea typeface="楷体_GB2312" pitchFamily="1" charset="-122"/>
                </a:rPr>
                <a:t> </a:t>
              </a:r>
              <a:r>
                <a:rPr lang="zh-CN" altLang="en-US" sz="2800" b="1" dirty="0">
                  <a:latin typeface="Times New Roman" panose="02020603050405020304" pitchFamily="18" charset="0"/>
                  <a:ea typeface="楷体_GB2312" pitchFamily="1" charset="-122"/>
                </a:rPr>
                <a:t>     </a:t>
              </a:r>
            </a:p>
          </p:txBody>
        </p:sp>
        <p:graphicFrame>
          <p:nvGraphicFramePr>
            <p:cNvPr id="7" name="Object 6">
              <a:extLst>
                <a:ext uri="{FF2B5EF4-FFF2-40B4-BE49-F238E27FC236}">
                  <a16:creationId xmlns:a16="http://schemas.microsoft.com/office/drawing/2014/main" id="{929DE421-21FF-6E4C-83A1-B8AC7A421AA5}"/>
                </a:ext>
              </a:extLst>
            </p:cNvPr>
            <p:cNvGraphicFramePr>
              <a:graphicFrameLocks noChangeAspect="1"/>
            </p:cNvGraphicFramePr>
            <p:nvPr/>
          </p:nvGraphicFramePr>
          <p:xfrm>
            <a:off x="2269" y="0"/>
            <a:ext cx="250" cy="329"/>
          </p:xfrm>
          <a:graphic>
            <a:graphicData uri="http://schemas.openxmlformats.org/presentationml/2006/ole">
              <mc:AlternateContent xmlns:mc="http://schemas.openxmlformats.org/markup-compatibility/2006">
                <mc:Choice xmlns:v="urn:schemas-microsoft-com:vml" Requires="v">
                  <p:oleObj spid="_x0000_s9218" r:id="rId4" imgW="3505200" imgH="3213100" progId="Equation.DSMT4">
                    <p:embed/>
                  </p:oleObj>
                </mc:Choice>
                <mc:Fallback>
                  <p:oleObj r:id="rId4" imgW="3505200" imgH="3213100" progId="Equation.DSMT4">
                    <p:embed/>
                    <p:pic>
                      <p:nvPicPr>
                        <p:cNvPr id="7" name="Object 6">
                          <a:extLst>
                            <a:ext uri="{FF2B5EF4-FFF2-40B4-BE49-F238E27FC236}">
                              <a16:creationId xmlns:a16="http://schemas.microsoft.com/office/drawing/2014/main" id="{929DE421-21FF-6E4C-83A1-B8AC7A421AA5}"/>
                            </a:ext>
                          </a:extLst>
                        </p:cNvPr>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2269" y="0"/>
                          <a:ext cx="250" cy="329"/>
                        </a:xfrm>
                        <a:prstGeom prst="rect">
                          <a:avLst/>
                        </a:prstGeom>
                        <a:solidFill>
                          <a:srgbClr val="00B0F0"/>
                        </a:solidFill>
                        <a:ln>
                          <a:noFill/>
                        </a:ln>
                      </p:spPr>
                    </p:pic>
                  </p:oleObj>
                </mc:Fallback>
              </mc:AlternateContent>
            </a:graphicData>
          </a:graphic>
        </p:graphicFrame>
        <p:graphicFrame>
          <p:nvGraphicFramePr>
            <p:cNvPr id="8" name="Object 7">
              <a:extLst>
                <a:ext uri="{FF2B5EF4-FFF2-40B4-BE49-F238E27FC236}">
                  <a16:creationId xmlns:a16="http://schemas.microsoft.com/office/drawing/2014/main" id="{932A94D8-89AF-374C-974B-D8F77BF109A5}"/>
                </a:ext>
              </a:extLst>
            </p:cNvPr>
            <p:cNvGraphicFramePr>
              <a:graphicFrameLocks noChangeAspect="1"/>
            </p:cNvGraphicFramePr>
            <p:nvPr/>
          </p:nvGraphicFramePr>
          <p:xfrm>
            <a:off x="3765" y="11"/>
            <a:ext cx="292" cy="329"/>
          </p:xfrm>
          <a:graphic>
            <a:graphicData uri="http://schemas.openxmlformats.org/presentationml/2006/ole">
              <mc:AlternateContent xmlns:mc="http://schemas.openxmlformats.org/markup-compatibility/2006">
                <mc:Choice xmlns:v="urn:schemas-microsoft-com:vml" Requires="v">
                  <p:oleObj spid="_x0000_s9219" r:id="rId6" imgW="4102100" imgH="5270500" progId="Equation.DSMT4">
                    <p:embed/>
                  </p:oleObj>
                </mc:Choice>
                <mc:Fallback>
                  <p:oleObj r:id="rId6" imgW="4102100" imgH="5270500" progId="Equation.DSMT4">
                    <p:embed/>
                    <p:pic>
                      <p:nvPicPr>
                        <p:cNvPr id="8" name="Object 7">
                          <a:extLst>
                            <a:ext uri="{FF2B5EF4-FFF2-40B4-BE49-F238E27FC236}">
                              <a16:creationId xmlns:a16="http://schemas.microsoft.com/office/drawing/2014/main" id="{932A94D8-89AF-374C-974B-D8F77BF109A5}"/>
                            </a:ext>
                          </a:extLst>
                        </p:cNvPr>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3765" y="11"/>
                          <a:ext cx="292" cy="329"/>
                        </a:xfrm>
                        <a:prstGeom prst="rect">
                          <a:avLst/>
                        </a:prstGeom>
                        <a:solidFill>
                          <a:srgbClr val="00B0F0"/>
                        </a:solidFill>
                        <a:ln>
                          <a:noFill/>
                        </a:ln>
                      </p:spPr>
                    </p:pic>
                  </p:oleObj>
                </mc:Fallback>
              </mc:AlternateContent>
            </a:graphicData>
          </a:graphic>
        </p:graphicFrame>
        <p:graphicFrame>
          <p:nvGraphicFramePr>
            <p:cNvPr id="9" name="Object 8">
              <a:extLst>
                <a:ext uri="{FF2B5EF4-FFF2-40B4-BE49-F238E27FC236}">
                  <a16:creationId xmlns:a16="http://schemas.microsoft.com/office/drawing/2014/main" id="{084DB4D9-39C3-EB44-A554-820E51A592BC}"/>
                </a:ext>
              </a:extLst>
            </p:cNvPr>
            <p:cNvGraphicFramePr>
              <a:graphicFrameLocks noChangeAspect="1"/>
            </p:cNvGraphicFramePr>
            <p:nvPr/>
          </p:nvGraphicFramePr>
          <p:xfrm>
            <a:off x="4271" y="11"/>
            <a:ext cx="334" cy="329"/>
          </p:xfrm>
          <a:graphic>
            <a:graphicData uri="http://schemas.openxmlformats.org/presentationml/2006/ole">
              <mc:AlternateContent xmlns:mc="http://schemas.openxmlformats.org/markup-compatibility/2006">
                <mc:Choice xmlns:v="urn:schemas-microsoft-com:vml" Requires="v">
                  <p:oleObj spid="_x0000_s9220" r:id="rId8" imgW="4686300" imgH="5270500" progId="Equation.DSMT4">
                    <p:embed/>
                  </p:oleObj>
                </mc:Choice>
                <mc:Fallback>
                  <p:oleObj r:id="rId8" imgW="4686300" imgH="5270500" progId="Equation.DSMT4">
                    <p:embed/>
                    <p:pic>
                      <p:nvPicPr>
                        <p:cNvPr id="9" name="Object 8">
                          <a:extLst>
                            <a:ext uri="{FF2B5EF4-FFF2-40B4-BE49-F238E27FC236}">
                              <a16:creationId xmlns:a16="http://schemas.microsoft.com/office/drawing/2014/main" id="{084DB4D9-39C3-EB44-A554-820E51A592BC}"/>
                            </a:ext>
                          </a:extLst>
                        </p:cNvPr>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4271" y="11"/>
                          <a:ext cx="334" cy="329"/>
                        </a:xfrm>
                        <a:prstGeom prst="rect">
                          <a:avLst/>
                        </a:prstGeom>
                        <a:solidFill>
                          <a:srgbClr val="00B0F0"/>
                        </a:solidFill>
                        <a:ln>
                          <a:noFill/>
                        </a:ln>
                      </p:spPr>
                    </p:pic>
                  </p:oleObj>
                </mc:Fallback>
              </mc:AlternateContent>
            </a:graphicData>
          </a:graphic>
        </p:graphicFrame>
      </p:grpSp>
      <p:sp>
        <p:nvSpPr>
          <p:cNvPr id="12" name="Rectangle 11">
            <a:extLst>
              <a:ext uri="{FF2B5EF4-FFF2-40B4-BE49-F238E27FC236}">
                <a16:creationId xmlns:a16="http://schemas.microsoft.com/office/drawing/2014/main" id="{37F07C48-C269-B945-B309-EA416D431873}"/>
              </a:ext>
            </a:extLst>
          </p:cNvPr>
          <p:cNvSpPr>
            <a:spLocks noChangeArrowheads="1"/>
          </p:cNvSpPr>
          <p:nvPr/>
        </p:nvSpPr>
        <p:spPr bwMode="auto">
          <a:xfrm>
            <a:off x="269875" y="4910138"/>
            <a:ext cx="33226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a:ea typeface="楷体_GB2312" pitchFamily="1" charset="-122"/>
              </a:rPr>
              <a:t>社会经验部分</a:t>
            </a:r>
            <a:r>
              <a:rPr lang="zh-CN" altLang="zh-CN" sz="2800">
                <a:ea typeface="楷体_GB2312" pitchFamily="1" charset="-122"/>
              </a:rPr>
              <a:t> </a:t>
            </a:r>
            <a:r>
              <a:rPr lang="zh-CN" altLang="zh-CN" sz="2800" b="1">
                <a:latin typeface="楷体_GB2312" pitchFamily="1" charset="-122"/>
                <a:ea typeface="楷体_GB2312" pitchFamily="1" charset="-122"/>
              </a:rPr>
              <a:t>  </a:t>
            </a:r>
            <a:r>
              <a:rPr lang="zh-CN" altLang="zh-CN" sz="2800" b="1">
                <a:solidFill>
                  <a:schemeClr val="bg1"/>
                </a:solidFill>
                <a:latin typeface="楷体_GB2312" pitchFamily="1" charset="-122"/>
                <a:ea typeface="楷体_GB2312" pitchFamily="1" charset="-122"/>
              </a:rPr>
              <a:t>   </a:t>
            </a:r>
          </a:p>
        </p:txBody>
      </p:sp>
      <p:sp>
        <p:nvSpPr>
          <p:cNvPr id="13" name="Rectangle 12">
            <a:extLst>
              <a:ext uri="{FF2B5EF4-FFF2-40B4-BE49-F238E27FC236}">
                <a16:creationId xmlns:a16="http://schemas.microsoft.com/office/drawing/2014/main" id="{7E88FEF6-EC16-274B-9E76-3EA9C1588103}"/>
              </a:ext>
            </a:extLst>
          </p:cNvPr>
          <p:cNvSpPr>
            <a:spLocks noChangeArrowheads="1"/>
          </p:cNvSpPr>
          <p:nvPr/>
        </p:nvSpPr>
        <p:spPr bwMode="auto">
          <a:xfrm>
            <a:off x="250825" y="3473450"/>
            <a:ext cx="457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a:ea typeface="楷体_GB2312" pitchFamily="1" charset="-122"/>
              </a:rPr>
              <a:t>前次迭代中自身的速度</a:t>
            </a:r>
            <a:r>
              <a:rPr lang="zh-CN" altLang="zh-CN" sz="2800">
                <a:ea typeface="楷体_GB2312" pitchFamily="1" charset="-122"/>
              </a:rPr>
              <a:t> </a:t>
            </a:r>
            <a:r>
              <a:rPr lang="zh-CN" altLang="zh-CN" sz="2800" b="1">
                <a:latin typeface="楷体_GB2312" pitchFamily="1" charset="-122"/>
                <a:ea typeface="楷体_GB2312" pitchFamily="1" charset="-122"/>
              </a:rPr>
              <a:t>    </a:t>
            </a:r>
          </a:p>
        </p:txBody>
      </p:sp>
      <p:sp>
        <p:nvSpPr>
          <p:cNvPr id="14" name="Rectangle 13">
            <a:extLst>
              <a:ext uri="{FF2B5EF4-FFF2-40B4-BE49-F238E27FC236}">
                <a16:creationId xmlns:a16="http://schemas.microsoft.com/office/drawing/2014/main" id="{0DA19D25-6067-C847-971B-A01D96CD0784}"/>
              </a:ext>
            </a:extLst>
          </p:cNvPr>
          <p:cNvSpPr>
            <a:spLocks noChangeArrowheads="1"/>
          </p:cNvSpPr>
          <p:nvPr/>
        </p:nvSpPr>
        <p:spPr bwMode="auto">
          <a:xfrm>
            <a:off x="250825" y="4157663"/>
            <a:ext cx="31432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a:ea typeface="楷体_GB2312" pitchFamily="1" charset="-122"/>
              </a:rPr>
              <a:t>自我认知部分</a:t>
            </a:r>
            <a:r>
              <a:rPr lang="zh-CN" altLang="zh-CN" sz="2800">
                <a:ea typeface="楷体_GB2312" pitchFamily="1" charset="-122"/>
              </a:rPr>
              <a:t> </a:t>
            </a:r>
            <a:r>
              <a:rPr lang="zh-CN" altLang="zh-CN" sz="2800" b="1">
                <a:latin typeface="楷体_GB2312" pitchFamily="1" charset="-122"/>
                <a:ea typeface="楷体_GB2312" pitchFamily="1" charset="-122"/>
              </a:rPr>
              <a:t>   </a:t>
            </a:r>
            <a:r>
              <a:rPr lang="zh-CN" altLang="zh-CN" sz="2800" b="1">
                <a:solidFill>
                  <a:schemeClr val="bg1"/>
                </a:solidFill>
                <a:latin typeface="楷体_GB2312" pitchFamily="1" charset="-122"/>
                <a:ea typeface="楷体_GB2312" pitchFamily="1" charset="-122"/>
              </a:rPr>
              <a:t> </a:t>
            </a:r>
          </a:p>
        </p:txBody>
      </p:sp>
      <p:sp>
        <p:nvSpPr>
          <p:cNvPr id="16" name="Rectangle 15">
            <a:extLst>
              <a:ext uri="{FF2B5EF4-FFF2-40B4-BE49-F238E27FC236}">
                <a16:creationId xmlns:a16="http://schemas.microsoft.com/office/drawing/2014/main" id="{5EBEE26C-D618-5841-825F-EFA4DBEE8E42}"/>
              </a:ext>
            </a:extLst>
          </p:cNvPr>
          <p:cNvSpPr>
            <a:spLocks noChangeArrowheads="1"/>
          </p:cNvSpPr>
          <p:nvPr/>
        </p:nvSpPr>
        <p:spPr bwMode="auto">
          <a:xfrm>
            <a:off x="993775" y="2865438"/>
            <a:ext cx="68945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dirty="0">
                <a:ea typeface="楷体_GB2312" pitchFamily="1" charset="-122"/>
              </a:rPr>
              <a:t>粒子的速度更新主要由三部分组成：</a:t>
            </a:r>
            <a:r>
              <a:rPr lang="zh-CN" altLang="zh-CN" sz="2800" dirty="0">
                <a:ea typeface="楷体_GB2312" pitchFamily="1" charset="-122"/>
              </a:rPr>
              <a:t> </a:t>
            </a:r>
            <a:r>
              <a:rPr lang="zh-CN" altLang="zh-CN" sz="2800" b="1" dirty="0">
                <a:latin typeface="楷体_GB2312" pitchFamily="1" charset="-122"/>
                <a:ea typeface="楷体_GB2312" pitchFamily="1" charset="-122"/>
              </a:rPr>
              <a:t> </a:t>
            </a:r>
            <a:r>
              <a:rPr lang="zh-CN" altLang="zh-CN" sz="2800" b="1" dirty="0">
                <a:solidFill>
                  <a:schemeClr val="bg1"/>
                </a:solidFill>
                <a:latin typeface="楷体_GB2312" pitchFamily="1" charset="-122"/>
                <a:ea typeface="楷体_GB2312" pitchFamily="1" charset="-122"/>
              </a:rPr>
              <a:t>    </a:t>
            </a:r>
          </a:p>
        </p:txBody>
      </p:sp>
      <p:graphicFrame>
        <p:nvGraphicFramePr>
          <p:cNvPr id="21" name="Object 21">
            <a:extLst>
              <a:ext uri="{FF2B5EF4-FFF2-40B4-BE49-F238E27FC236}">
                <a16:creationId xmlns:a16="http://schemas.microsoft.com/office/drawing/2014/main" id="{081956C2-6C4C-5248-B944-05A0AFB82A6D}"/>
              </a:ext>
            </a:extLst>
          </p:cNvPr>
          <p:cNvGraphicFramePr>
            <a:graphicFrameLocks noChangeAspect="1"/>
          </p:cNvGraphicFramePr>
          <p:nvPr/>
        </p:nvGraphicFramePr>
        <p:xfrm>
          <a:off x="708025" y="2124075"/>
          <a:ext cx="7058025" cy="552450"/>
        </p:xfrm>
        <a:graphic>
          <a:graphicData uri="http://schemas.openxmlformats.org/presentationml/2006/ole">
            <mc:AlternateContent xmlns:mc="http://schemas.openxmlformats.org/markup-compatibility/2006">
              <mc:Choice xmlns:v="urn:schemas-microsoft-com:vml" Requires="v">
                <p:oleObj spid="_x0000_s9221" r:id="rId10" imgW="71094600" imgH="5562600" progId="Equation.DSMT4">
                  <p:embed/>
                </p:oleObj>
              </mc:Choice>
              <mc:Fallback>
                <p:oleObj r:id="rId10" imgW="71094600" imgH="5562600" progId="Equation.DSMT4">
                  <p:embed/>
                  <p:pic>
                    <p:nvPicPr>
                      <p:cNvPr id="21" name="Object 21">
                        <a:extLst>
                          <a:ext uri="{FF2B5EF4-FFF2-40B4-BE49-F238E27FC236}">
                            <a16:creationId xmlns:a16="http://schemas.microsoft.com/office/drawing/2014/main" id="{081956C2-6C4C-5248-B944-05A0AFB82A6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8025" y="2124075"/>
                        <a:ext cx="705802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22">
            <a:extLst>
              <a:ext uri="{FF2B5EF4-FFF2-40B4-BE49-F238E27FC236}">
                <a16:creationId xmlns:a16="http://schemas.microsoft.com/office/drawing/2014/main" id="{CA3573BC-3675-7A4A-AA8E-D0CC2D850BC9}"/>
              </a:ext>
            </a:extLst>
          </p:cNvPr>
          <p:cNvGraphicFramePr>
            <a:graphicFrameLocks noChangeAspect="1"/>
          </p:cNvGraphicFramePr>
          <p:nvPr/>
        </p:nvGraphicFramePr>
        <p:xfrm>
          <a:off x="2511425" y="4119563"/>
          <a:ext cx="2968625" cy="627062"/>
        </p:xfrm>
        <a:graphic>
          <a:graphicData uri="http://schemas.openxmlformats.org/presentationml/2006/ole">
            <mc:AlternateContent xmlns:mc="http://schemas.openxmlformats.org/markup-compatibility/2006">
              <mc:Choice xmlns:v="urn:schemas-microsoft-com:vml" Requires="v">
                <p:oleObj spid="_x0000_s9222" r:id="rId12" imgW="26327100" imgH="5562600" progId="Equation.KSEE3">
                  <p:embed/>
                </p:oleObj>
              </mc:Choice>
              <mc:Fallback>
                <p:oleObj r:id="rId12" imgW="26327100" imgH="5562600" progId="Equation.KSEE3">
                  <p:embed/>
                  <p:pic>
                    <p:nvPicPr>
                      <p:cNvPr id="22" name="Object 22">
                        <a:extLst>
                          <a:ext uri="{FF2B5EF4-FFF2-40B4-BE49-F238E27FC236}">
                            <a16:creationId xmlns:a16="http://schemas.microsoft.com/office/drawing/2014/main" id="{CA3573BC-3675-7A4A-AA8E-D0CC2D850BC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11425" y="4119563"/>
                        <a:ext cx="2968625" cy="627062"/>
                      </a:xfrm>
                      <a:prstGeom prst="rect">
                        <a:avLst/>
                      </a:prstGeom>
                      <a:solidFill>
                        <a:srgbClr val="00B0F0"/>
                      </a:solidFill>
                      <a:ln>
                        <a:noFill/>
                      </a:ln>
                      <a:effectLst/>
                    </p:spPr>
                  </p:pic>
                </p:oleObj>
              </mc:Fallback>
            </mc:AlternateContent>
          </a:graphicData>
        </a:graphic>
      </p:graphicFrame>
      <p:graphicFrame>
        <p:nvGraphicFramePr>
          <p:cNvPr id="23" name="Object 23">
            <a:extLst>
              <a:ext uri="{FF2B5EF4-FFF2-40B4-BE49-F238E27FC236}">
                <a16:creationId xmlns:a16="http://schemas.microsoft.com/office/drawing/2014/main" id="{DFE26391-9372-4A4A-8301-4675B7B6788C}"/>
              </a:ext>
            </a:extLst>
          </p:cNvPr>
          <p:cNvGraphicFramePr>
            <a:graphicFrameLocks noChangeAspect="1"/>
          </p:cNvGraphicFramePr>
          <p:nvPr/>
        </p:nvGraphicFramePr>
        <p:xfrm>
          <a:off x="2466975" y="4910138"/>
          <a:ext cx="2970213" cy="627062"/>
        </p:xfrm>
        <a:graphic>
          <a:graphicData uri="http://schemas.openxmlformats.org/presentationml/2006/ole">
            <mc:AlternateContent xmlns:mc="http://schemas.openxmlformats.org/markup-compatibility/2006">
              <mc:Choice xmlns:v="urn:schemas-microsoft-com:vml" Requires="v">
                <p:oleObj spid="_x0000_s9223" r:id="rId14" imgW="26327100" imgH="5562600" progId="Equation.KSEE3">
                  <p:embed/>
                </p:oleObj>
              </mc:Choice>
              <mc:Fallback>
                <p:oleObj r:id="rId14" imgW="26327100" imgH="5562600" progId="Equation.KSEE3">
                  <p:embed/>
                  <p:pic>
                    <p:nvPicPr>
                      <p:cNvPr id="23" name="Object 23">
                        <a:extLst>
                          <a:ext uri="{FF2B5EF4-FFF2-40B4-BE49-F238E27FC236}">
                            <a16:creationId xmlns:a16="http://schemas.microsoft.com/office/drawing/2014/main" id="{DFE26391-9372-4A4A-8301-4675B7B6788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66975" y="4910138"/>
                        <a:ext cx="2970213" cy="627062"/>
                      </a:xfrm>
                      <a:prstGeom prst="rect">
                        <a:avLst/>
                      </a:prstGeom>
                      <a:solidFill>
                        <a:srgbClr val="00B0F0"/>
                      </a:solidFill>
                      <a:ln>
                        <a:noFill/>
                      </a:ln>
                      <a:effectLst/>
                    </p:spPr>
                  </p:pic>
                </p:oleObj>
              </mc:Fallback>
            </mc:AlternateContent>
          </a:graphicData>
        </a:graphic>
      </p:graphicFrame>
      <p:graphicFrame>
        <p:nvGraphicFramePr>
          <p:cNvPr id="24" name="Object 19">
            <a:extLst>
              <a:ext uri="{FF2B5EF4-FFF2-40B4-BE49-F238E27FC236}">
                <a16:creationId xmlns:a16="http://schemas.microsoft.com/office/drawing/2014/main" id="{9BF1E30A-2EA4-294B-B0A8-0CEAF5106796}"/>
              </a:ext>
            </a:extLst>
          </p:cNvPr>
          <p:cNvGraphicFramePr>
            <a:graphicFrameLocks noChangeAspect="1"/>
          </p:cNvGraphicFramePr>
          <p:nvPr/>
        </p:nvGraphicFramePr>
        <p:xfrm>
          <a:off x="3952875" y="3398838"/>
          <a:ext cx="692150" cy="593725"/>
        </p:xfrm>
        <a:graphic>
          <a:graphicData uri="http://schemas.openxmlformats.org/presentationml/2006/ole">
            <mc:AlternateContent xmlns:mc="http://schemas.openxmlformats.org/markup-compatibility/2006">
              <mc:Choice xmlns:v="urn:schemas-microsoft-com:vml" Requires="v">
                <p:oleObj spid="_x0000_s9224" r:id="rId16" imgW="6146800" imgH="5270500" progId="Equation.KSEE3">
                  <p:embed/>
                </p:oleObj>
              </mc:Choice>
              <mc:Fallback>
                <p:oleObj r:id="rId16" imgW="6146800" imgH="5270500" progId="Equation.KSEE3">
                  <p:embed/>
                  <p:pic>
                    <p:nvPicPr>
                      <p:cNvPr id="24" name="Object 19">
                        <a:extLst>
                          <a:ext uri="{FF2B5EF4-FFF2-40B4-BE49-F238E27FC236}">
                            <a16:creationId xmlns:a16="http://schemas.microsoft.com/office/drawing/2014/main" id="{9BF1E30A-2EA4-294B-B0A8-0CEAF510679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52875" y="3398838"/>
                        <a:ext cx="692150" cy="593725"/>
                      </a:xfrm>
                      <a:prstGeom prst="rect">
                        <a:avLst/>
                      </a:prstGeom>
                      <a:solidFill>
                        <a:srgbClr val="00B0F0"/>
                      </a:solidFill>
                      <a:ln>
                        <a:noFill/>
                      </a:ln>
                    </p:spPr>
                  </p:pic>
                </p:oleObj>
              </mc:Fallback>
            </mc:AlternateContent>
          </a:graphicData>
        </a:graphic>
      </p:graphicFrame>
      <p:sp>
        <p:nvSpPr>
          <p:cNvPr id="25" name="AutoShape 3">
            <a:extLst>
              <a:ext uri="{FF2B5EF4-FFF2-40B4-BE49-F238E27FC236}">
                <a16:creationId xmlns:a16="http://schemas.microsoft.com/office/drawing/2014/main" id="{01F88EAD-3CB7-9342-8580-BF397E9C0425}"/>
              </a:ext>
            </a:extLst>
          </p:cNvPr>
          <p:cNvSpPr>
            <a:spLocks noChangeArrowheads="1"/>
          </p:cNvSpPr>
          <p:nvPr/>
        </p:nvSpPr>
        <p:spPr bwMode="auto">
          <a:xfrm>
            <a:off x="5587206" y="2982336"/>
            <a:ext cx="3418682" cy="2928936"/>
          </a:xfrm>
          <a:prstGeom prst="wedgeRoundRectCallout">
            <a:avLst>
              <a:gd name="adj1" fmla="val -101528"/>
              <a:gd name="adj2" fmla="val -8713"/>
              <a:gd name="adj3" fmla="val 16667"/>
            </a:avLst>
          </a:prstGeom>
          <a:blipFill dpi="0" rotWithShape="1">
            <a:blip r:embed="rId18"/>
            <a:srcRect/>
            <a:tile tx="0" ty="0" sx="100000" sy="100000" flip="none" algn="tl"/>
          </a:blipFill>
          <a:ln w="38100" cap="flat"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endParaRPr lang="zh-CN" altLang="zh-CN" sz="2800">
              <a:ea typeface="楷体_GB2312" pitchFamily="1" charset="-122"/>
            </a:endParaRPr>
          </a:p>
        </p:txBody>
      </p:sp>
      <p:grpSp>
        <p:nvGrpSpPr>
          <p:cNvPr id="26" name="Group 17">
            <a:extLst>
              <a:ext uri="{FF2B5EF4-FFF2-40B4-BE49-F238E27FC236}">
                <a16:creationId xmlns:a16="http://schemas.microsoft.com/office/drawing/2014/main" id="{36D10E6B-9D85-524E-8BB6-61FF42094A55}"/>
              </a:ext>
            </a:extLst>
          </p:cNvPr>
          <p:cNvGrpSpPr>
            <a:grpSpLocks/>
          </p:cNvGrpSpPr>
          <p:nvPr/>
        </p:nvGrpSpPr>
        <p:grpSpPr bwMode="auto">
          <a:xfrm>
            <a:off x="6130059" y="2951019"/>
            <a:ext cx="2428875" cy="533400"/>
            <a:chOff x="0" y="0"/>
            <a:chExt cx="1530" cy="336"/>
          </a:xfrm>
        </p:grpSpPr>
        <p:sp>
          <p:nvSpPr>
            <p:cNvPr id="27" name="Rectangle 18">
              <a:extLst>
                <a:ext uri="{FF2B5EF4-FFF2-40B4-BE49-F238E27FC236}">
                  <a16:creationId xmlns:a16="http://schemas.microsoft.com/office/drawing/2014/main" id="{0D31B3F4-1F8D-7548-BA59-DA77BC560621}"/>
                </a:ext>
              </a:extLst>
            </p:cNvPr>
            <p:cNvSpPr>
              <a:spLocks noChangeArrowheads="1"/>
            </p:cNvSpPr>
            <p:nvPr/>
          </p:nvSpPr>
          <p:spPr bwMode="auto">
            <a:xfrm>
              <a:off x="0" y="9"/>
              <a:ext cx="153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dirty="0">
                  <a:solidFill>
                    <a:srgbClr val="FFFF00"/>
                  </a:solidFill>
                  <a:ea typeface="楷体_GB2312" pitchFamily="1" charset="-122"/>
                </a:rPr>
                <a:t>学习因子</a:t>
              </a:r>
              <a:r>
                <a:rPr lang="zh-CN" altLang="zh-CN" sz="2800" dirty="0">
                  <a:solidFill>
                    <a:srgbClr val="FFFF00"/>
                  </a:solidFill>
                  <a:ea typeface="楷体_GB2312" pitchFamily="1" charset="-122"/>
                </a:rPr>
                <a:t> </a:t>
              </a:r>
              <a:r>
                <a:rPr lang="zh-CN" altLang="zh-CN" sz="2800" b="1" dirty="0">
                  <a:solidFill>
                    <a:srgbClr val="FFFF00"/>
                  </a:solidFill>
                  <a:latin typeface="楷体_GB2312" pitchFamily="1" charset="-122"/>
                  <a:ea typeface="楷体_GB2312" pitchFamily="1" charset="-122"/>
                </a:rPr>
                <a:t>    </a:t>
              </a:r>
            </a:p>
          </p:txBody>
        </p:sp>
        <p:graphicFrame>
          <p:nvGraphicFramePr>
            <p:cNvPr id="28" name="Object 19">
              <a:extLst>
                <a:ext uri="{FF2B5EF4-FFF2-40B4-BE49-F238E27FC236}">
                  <a16:creationId xmlns:a16="http://schemas.microsoft.com/office/drawing/2014/main" id="{67A48FBD-EF45-C64C-AC4A-9D090D5E81F7}"/>
                </a:ext>
              </a:extLst>
            </p:cNvPr>
            <p:cNvGraphicFramePr>
              <a:graphicFrameLocks noChangeAspect="1"/>
            </p:cNvGraphicFramePr>
            <p:nvPr/>
          </p:nvGraphicFramePr>
          <p:xfrm>
            <a:off x="964" y="0"/>
            <a:ext cx="201" cy="329"/>
          </p:xfrm>
          <a:graphic>
            <a:graphicData uri="http://schemas.openxmlformats.org/presentationml/2006/ole">
              <mc:AlternateContent xmlns:mc="http://schemas.openxmlformats.org/markup-compatibility/2006">
                <mc:Choice xmlns:v="urn:schemas-microsoft-com:vml" Requires="v">
                  <p:oleObj spid="_x0000_s9225" r:id="rId19" imgW="3213100" imgH="5270500" progId="Equation.DSMT4">
                    <p:embed/>
                  </p:oleObj>
                </mc:Choice>
                <mc:Fallback>
                  <p:oleObj r:id="rId19" imgW="3213100" imgH="5270500" progId="Equation.DSMT4">
                    <p:embed/>
                    <p:pic>
                      <p:nvPicPr>
                        <p:cNvPr id="28" name="Object 19">
                          <a:extLst>
                            <a:ext uri="{FF2B5EF4-FFF2-40B4-BE49-F238E27FC236}">
                              <a16:creationId xmlns:a16="http://schemas.microsoft.com/office/drawing/2014/main" id="{67A48FBD-EF45-C64C-AC4A-9D090D5E81F7}"/>
                            </a:ext>
                          </a:extLst>
                        </p:cNvPr>
                        <p:cNvPicPr>
                          <a:picLocks noChangeAspect="1" noChangeArrowheads="1"/>
                        </p:cNvPicPr>
                        <p:nvPr/>
                      </p:nvPicPr>
                      <p:blipFill>
                        <a:blip r:embed="rId20">
                          <a:lum bright="100000"/>
                          <a:extLst>
                            <a:ext uri="{28A0092B-C50C-407E-A947-70E740481C1C}">
                              <a14:useLocalDpi xmlns:a14="http://schemas.microsoft.com/office/drawing/2010/main" val="0"/>
                            </a:ext>
                          </a:extLst>
                        </a:blip>
                        <a:srcRect/>
                        <a:stretch>
                          <a:fillRect/>
                        </a:stretch>
                      </p:blipFill>
                      <p:spPr bwMode="auto">
                        <a:xfrm>
                          <a:off x="964" y="0"/>
                          <a:ext cx="201"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9" name="Object 20">
            <a:extLst>
              <a:ext uri="{FF2B5EF4-FFF2-40B4-BE49-F238E27FC236}">
                <a16:creationId xmlns:a16="http://schemas.microsoft.com/office/drawing/2014/main" id="{D5E77F58-A3C6-5445-8190-3CB740E03C0E}"/>
              </a:ext>
            </a:extLst>
          </p:cNvPr>
          <p:cNvGraphicFramePr>
            <a:graphicFrameLocks noChangeAspect="1"/>
          </p:cNvGraphicFramePr>
          <p:nvPr/>
        </p:nvGraphicFramePr>
        <p:xfrm>
          <a:off x="5517284" y="3484419"/>
          <a:ext cx="869950" cy="522287"/>
        </p:xfrm>
        <a:graphic>
          <a:graphicData uri="http://schemas.openxmlformats.org/presentationml/2006/ole">
            <mc:AlternateContent xmlns:mc="http://schemas.openxmlformats.org/markup-compatibility/2006">
              <mc:Choice xmlns:v="urn:schemas-microsoft-com:vml" Requires="v">
                <p:oleObj spid="_x0000_s9226" r:id="rId21" imgW="8775700" imgH="5270500" progId="Equation.DSMT4">
                  <p:embed/>
                </p:oleObj>
              </mc:Choice>
              <mc:Fallback>
                <p:oleObj r:id="rId21" imgW="8775700" imgH="5270500" progId="Equation.DSMT4">
                  <p:embed/>
                  <p:pic>
                    <p:nvPicPr>
                      <p:cNvPr id="29" name="Object 20">
                        <a:extLst>
                          <a:ext uri="{FF2B5EF4-FFF2-40B4-BE49-F238E27FC236}">
                            <a16:creationId xmlns:a16="http://schemas.microsoft.com/office/drawing/2014/main" id="{D5E77F58-A3C6-5445-8190-3CB740E03C0E}"/>
                          </a:ext>
                        </a:extLst>
                      </p:cNvPr>
                      <p:cNvPicPr>
                        <a:picLocks noChangeAspect="1" noChangeArrowheads="1"/>
                      </p:cNvPicPr>
                      <p:nvPr/>
                    </p:nvPicPr>
                    <p:blipFill>
                      <a:blip r:embed="rId22">
                        <a:lum bright="100000"/>
                        <a:extLst>
                          <a:ext uri="{28A0092B-C50C-407E-A947-70E740481C1C}">
                            <a14:useLocalDpi xmlns:a14="http://schemas.microsoft.com/office/drawing/2010/main" val="0"/>
                          </a:ext>
                        </a:extLst>
                      </a:blip>
                      <a:srcRect/>
                      <a:stretch>
                        <a:fillRect/>
                      </a:stretch>
                    </p:blipFill>
                    <p:spPr bwMode="auto">
                      <a:xfrm>
                        <a:off x="5517284" y="3484419"/>
                        <a:ext cx="869950" cy="522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Rectangle 21">
            <a:extLst>
              <a:ext uri="{FF2B5EF4-FFF2-40B4-BE49-F238E27FC236}">
                <a16:creationId xmlns:a16="http://schemas.microsoft.com/office/drawing/2014/main" id="{99A9B26E-2BDC-D64A-92C4-FDA6D8694199}"/>
              </a:ext>
            </a:extLst>
          </p:cNvPr>
          <p:cNvSpPr>
            <a:spLocks noChangeArrowheads="1"/>
          </p:cNvSpPr>
          <p:nvPr/>
        </p:nvSpPr>
        <p:spPr bwMode="auto">
          <a:xfrm>
            <a:off x="5839547" y="4006706"/>
            <a:ext cx="31400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dirty="0">
                <a:solidFill>
                  <a:srgbClr val="FFFF00"/>
                </a:solidFill>
                <a:ea typeface="楷体_GB2312" pitchFamily="1" charset="-122"/>
              </a:rPr>
              <a:t>无私型粒子群算法</a:t>
            </a:r>
            <a:r>
              <a:rPr lang="zh-CN" altLang="zh-CN" sz="2800" dirty="0">
                <a:solidFill>
                  <a:srgbClr val="FFFF00"/>
                </a:solidFill>
                <a:ea typeface="楷体_GB2312" pitchFamily="1" charset="-122"/>
              </a:rPr>
              <a:t> </a:t>
            </a:r>
          </a:p>
        </p:txBody>
      </p:sp>
      <p:sp>
        <p:nvSpPr>
          <p:cNvPr id="31" name="Rectangle 22">
            <a:extLst>
              <a:ext uri="{FF2B5EF4-FFF2-40B4-BE49-F238E27FC236}">
                <a16:creationId xmlns:a16="http://schemas.microsoft.com/office/drawing/2014/main" id="{3464311F-BE83-4241-906E-243FBBE664DD}"/>
              </a:ext>
            </a:extLst>
          </p:cNvPr>
          <p:cNvSpPr>
            <a:spLocks noChangeArrowheads="1"/>
          </p:cNvSpPr>
          <p:nvPr/>
        </p:nvSpPr>
        <p:spPr bwMode="auto">
          <a:xfrm>
            <a:off x="5726834" y="4635356"/>
            <a:ext cx="3230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b="1" dirty="0">
                <a:solidFill>
                  <a:srgbClr val="00FFFF"/>
                </a:solidFill>
                <a:ea typeface="楷体_GB2312" pitchFamily="1" charset="-122"/>
              </a:rPr>
              <a:t>“只有社会，没有自我”</a:t>
            </a:r>
            <a:endParaRPr lang="zh-CN" altLang="zh-CN" sz="2400" b="1" dirty="0">
              <a:solidFill>
                <a:srgbClr val="00FFFF"/>
              </a:solidFill>
              <a:latin typeface="楷体_GB2312" pitchFamily="1" charset="-122"/>
              <a:ea typeface="楷体_GB2312" pitchFamily="1" charset="-122"/>
            </a:endParaRPr>
          </a:p>
        </p:txBody>
      </p:sp>
      <p:sp>
        <p:nvSpPr>
          <p:cNvPr id="32" name="Rectangle 23">
            <a:extLst>
              <a:ext uri="{FF2B5EF4-FFF2-40B4-BE49-F238E27FC236}">
                <a16:creationId xmlns:a16="http://schemas.microsoft.com/office/drawing/2014/main" id="{5DE91852-B8BA-AD40-9F9C-509CC1A79D5A}"/>
              </a:ext>
            </a:extLst>
          </p:cNvPr>
          <p:cNvSpPr>
            <a:spLocks noChangeArrowheads="1"/>
          </p:cNvSpPr>
          <p:nvPr/>
        </p:nvSpPr>
        <p:spPr bwMode="auto">
          <a:xfrm>
            <a:off x="5710959" y="5092556"/>
            <a:ext cx="35544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b="1" dirty="0">
                <a:solidFill>
                  <a:srgbClr val="FFFF00"/>
                </a:solidFill>
                <a:ea typeface="楷体_GB2312" pitchFamily="1" charset="-122"/>
              </a:rPr>
              <a:t>迅速丧失群体多样性，</a:t>
            </a:r>
          </a:p>
          <a:p>
            <a:pPr eaLnBrk="0" hangingPunct="0"/>
            <a:r>
              <a:rPr lang="zh-CN" altLang="zh-CN" sz="2400" b="1" dirty="0">
                <a:solidFill>
                  <a:srgbClr val="FFFF00"/>
                </a:solidFill>
                <a:ea typeface="楷体_GB2312" pitchFamily="1" charset="-122"/>
              </a:rPr>
              <a:t>易陷入局优而无法跳出．</a:t>
            </a:r>
          </a:p>
        </p:txBody>
      </p:sp>
    </p:spTree>
    <p:extLst>
      <p:ext uri="{BB962C8B-B14F-4D97-AF65-F5344CB8AC3E}">
        <p14:creationId xmlns:p14="http://schemas.microsoft.com/office/powerpoint/2010/main" val="195224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utoUpdateAnimBg="0"/>
      <p:bldP spid="31" grpId="0" autoUpdateAnimBg="0"/>
      <p:bldP spid="32"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 粒子群算法构成要素</a:t>
            </a:r>
            <a:r>
              <a:rPr lang="en-US" altLang="zh-CN" dirty="0">
                <a:latin typeface="+mn-lt"/>
              </a:rPr>
              <a:t>-</a:t>
            </a:r>
            <a:r>
              <a:rPr lang="zh-CN" altLang="en-US" dirty="0">
                <a:latin typeface="+mn-lt"/>
              </a:rPr>
              <a:t>权重因子</a:t>
            </a:r>
          </a:p>
        </p:txBody>
      </p:sp>
      <p:grpSp>
        <p:nvGrpSpPr>
          <p:cNvPr id="5" name="Group 4">
            <a:extLst>
              <a:ext uri="{FF2B5EF4-FFF2-40B4-BE49-F238E27FC236}">
                <a16:creationId xmlns:a16="http://schemas.microsoft.com/office/drawing/2014/main" id="{9980793C-5ABF-7341-8839-F69F6A8C38EF}"/>
              </a:ext>
            </a:extLst>
          </p:cNvPr>
          <p:cNvGrpSpPr>
            <a:grpSpLocks/>
          </p:cNvGrpSpPr>
          <p:nvPr/>
        </p:nvGrpSpPr>
        <p:grpSpPr bwMode="auto">
          <a:xfrm>
            <a:off x="269875" y="1254125"/>
            <a:ext cx="7913688" cy="539750"/>
            <a:chOff x="0" y="0"/>
            <a:chExt cx="4985" cy="340"/>
          </a:xfrm>
        </p:grpSpPr>
        <p:sp>
          <p:nvSpPr>
            <p:cNvPr id="6" name="Rectangle 5">
              <a:extLst>
                <a:ext uri="{FF2B5EF4-FFF2-40B4-BE49-F238E27FC236}">
                  <a16:creationId xmlns:a16="http://schemas.microsoft.com/office/drawing/2014/main" id="{9890996B-39D2-D642-B615-A4E9B8A13D6E}"/>
                </a:ext>
              </a:extLst>
            </p:cNvPr>
            <p:cNvSpPr>
              <a:spLocks noChangeArrowheads="1"/>
            </p:cNvSpPr>
            <p:nvPr/>
          </p:nvSpPr>
          <p:spPr bwMode="auto">
            <a:xfrm>
              <a:off x="0" y="0"/>
              <a:ext cx="498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en-US" sz="2800" b="1" dirty="0">
                  <a:latin typeface="Times New Roman" panose="02020603050405020304" pitchFamily="18" charset="0"/>
                  <a:ea typeface="楷体_GB2312" pitchFamily="1" charset="-122"/>
                </a:rPr>
                <a:t>  权重因子：惯性因子    、学习因子           </a:t>
              </a:r>
              <a:r>
                <a:rPr lang="zh-CN" altLang="en-US" sz="2800" dirty="0">
                  <a:latin typeface="Times New Roman" panose="02020603050405020304" pitchFamily="18" charset="0"/>
                  <a:ea typeface="楷体_GB2312" pitchFamily="1" charset="-122"/>
                </a:rPr>
                <a:t> </a:t>
              </a:r>
              <a:r>
                <a:rPr lang="zh-CN" altLang="en-US" sz="2800" b="1" dirty="0">
                  <a:latin typeface="Times New Roman" panose="02020603050405020304" pitchFamily="18" charset="0"/>
                  <a:ea typeface="楷体_GB2312" pitchFamily="1" charset="-122"/>
                </a:rPr>
                <a:t>     </a:t>
              </a:r>
            </a:p>
          </p:txBody>
        </p:sp>
        <p:graphicFrame>
          <p:nvGraphicFramePr>
            <p:cNvPr id="7" name="Object 6">
              <a:extLst>
                <a:ext uri="{FF2B5EF4-FFF2-40B4-BE49-F238E27FC236}">
                  <a16:creationId xmlns:a16="http://schemas.microsoft.com/office/drawing/2014/main" id="{929DE421-21FF-6E4C-83A1-B8AC7A421AA5}"/>
                </a:ext>
              </a:extLst>
            </p:cNvPr>
            <p:cNvGraphicFramePr>
              <a:graphicFrameLocks noChangeAspect="1"/>
            </p:cNvGraphicFramePr>
            <p:nvPr/>
          </p:nvGraphicFramePr>
          <p:xfrm>
            <a:off x="2269" y="0"/>
            <a:ext cx="250" cy="329"/>
          </p:xfrm>
          <a:graphic>
            <a:graphicData uri="http://schemas.openxmlformats.org/presentationml/2006/ole">
              <mc:AlternateContent xmlns:mc="http://schemas.openxmlformats.org/markup-compatibility/2006">
                <mc:Choice xmlns:v="urn:schemas-microsoft-com:vml" Requires="v">
                  <p:oleObj spid="_x0000_s10242" r:id="rId4" imgW="3505200" imgH="3213100" progId="Equation.DSMT4">
                    <p:embed/>
                  </p:oleObj>
                </mc:Choice>
                <mc:Fallback>
                  <p:oleObj r:id="rId4" imgW="3505200" imgH="3213100" progId="Equation.DSMT4">
                    <p:embed/>
                    <p:pic>
                      <p:nvPicPr>
                        <p:cNvPr id="7" name="Object 6">
                          <a:extLst>
                            <a:ext uri="{FF2B5EF4-FFF2-40B4-BE49-F238E27FC236}">
                              <a16:creationId xmlns:a16="http://schemas.microsoft.com/office/drawing/2014/main" id="{929DE421-21FF-6E4C-83A1-B8AC7A421AA5}"/>
                            </a:ext>
                          </a:extLst>
                        </p:cNvPr>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2269" y="0"/>
                          <a:ext cx="250" cy="329"/>
                        </a:xfrm>
                        <a:prstGeom prst="rect">
                          <a:avLst/>
                        </a:prstGeom>
                        <a:solidFill>
                          <a:srgbClr val="00B0F0"/>
                        </a:solidFill>
                        <a:ln>
                          <a:noFill/>
                        </a:ln>
                      </p:spPr>
                    </p:pic>
                  </p:oleObj>
                </mc:Fallback>
              </mc:AlternateContent>
            </a:graphicData>
          </a:graphic>
        </p:graphicFrame>
        <p:graphicFrame>
          <p:nvGraphicFramePr>
            <p:cNvPr id="8" name="Object 7">
              <a:extLst>
                <a:ext uri="{FF2B5EF4-FFF2-40B4-BE49-F238E27FC236}">
                  <a16:creationId xmlns:a16="http://schemas.microsoft.com/office/drawing/2014/main" id="{932A94D8-89AF-374C-974B-D8F77BF109A5}"/>
                </a:ext>
              </a:extLst>
            </p:cNvPr>
            <p:cNvGraphicFramePr>
              <a:graphicFrameLocks noChangeAspect="1"/>
            </p:cNvGraphicFramePr>
            <p:nvPr/>
          </p:nvGraphicFramePr>
          <p:xfrm>
            <a:off x="3765" y="11"/>
            <a:ext cx="292" cy="329"/>
          </p:xfrm>
          <a:graphic>
            <a:graphicData uri="http://schemas.openxmlformats.org/presentationml/2006/ole">
              <mc:AlternateContent xmlns:mc="http://schemas.openxmlformats.org/markup-compatibility/2006">
                <mc:Choice xmlns:v="urn:schemas-microsoft-com:vml" Requires="v">
                  <p:oleObj spid="_x0000_s10243" r:id="rId6" imgW="4102100" imgH="5270500" progId="Equation.DSMT4">
                    <p:embed/>
                  </p:oleObj>
                </mc:Choice>
                <mc:Fallback>
                  <p:oleObj r:id="rId6" imgW="4102100" imgH="5270500" progId="Equation.DSMT4">
                    <p:embed/>
                    <p:pic>
                      <p:nvPicPr>
                        <p:cNvPr id="8" name="Object 7">
                          <a:extLst>
                            <a:ext uri="{FF2B5EF4-FFF2-40B4-BE49-F238E27FC236}">
                              <a16:creationId xmlns:a16="http://schemas.microsoft.com/office/drawing/2014/main" id="{932A94D8-89AF-374C-974B-D8F77BF109A5}"/>
                            </a:ext>
                          </a:extLst>
                        </p:cNvPr>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3765" y="11"/>
                          <a:ext cx="292" cy="329"/>
                        </a:xfrm>
                        <a:prstGeom prst="rect">
                          <a:avLst/>
                        </a:prstGeom>
                        <a:solidFill>
                          <a:srgbClr val="00B0F0"/>
                        </a:solidFill>
                        <a:ln>
                          <a:noFill/>
                        </a:ln>
                      </p:spPr>
                    </p:pic>
                  </p:oleObj>
                </mc:Fallback>
              </mc:AlternateContent>
            </a:graphicData>
          </a:graphic>
        </p:graphicFrame>
        <p:graphicFrame>
          <p:nvGraphicFramePr>
            <p:cNvPr id="9" name="Object 8">
              <a:extLst>
                <a:ext uri="{FF2B5EF4-FFF2-40B4-BE49-F238E27FC236}">
                  <a16:creationId xmlns:a16="http://schemas.microsoft.com/office/drawing/2014/main" id="{084DB4D9-39C3-EB44-A554-820E51A592BC}"/>
                </a:ext>
              </a:extLst>
            </p:cNvPr>
            <p:cNvGraphicFramePr>
              <a:graphicFrameLocks noChangeAspect="1"/>
            </p:cNvGraphicFramePr>
            <p:nvPr/>
          </p:nvGraphicFramePr>
          <p:xfrm>
            <a:off x="4271" y="11"/>
            <a:ext cx="334" cy="329"/>
          </p:xfrm>
          <a:graphic>
            <a:graphicData uri="http://schemas.openxmlformats.org/presentationml/2006/ole">
              <mc:AlternateContent xmlns:mc="http://schemas.openxmlformats.org/markup-compatibility/2006">
                <mc:Choice xmlns:v="urn:schemas-microsoft-com:vml" Requires="v">
                  <p:oleObj spid="_x0000_s10244" r:id="rId8" imgW="4686300" imgH="5270500" progId="Equation.DSMT4">
                    <p:embed/>
                  </p:oleObj>
                </mc:Choice>
                <mc:Fallback>
                  <p:oleObj r:id="rId8" imgW="4686300" imgH="5270500" progId="Equation.DSMT4">
                    <p:embed/>
                    <p:pic>
                      <p:nvPicPr>
                        <p:cNvPr id="9" name="Object 8">
                          <a:extLst>
                            <a:ext uri="{FF2B5EF4-FFF2-40B4-BE49-F238E27FC236}">
                              <a16:creationId xmlns:a16="http://schemas.microsoft.com/office/drawing/2014/main" id="{084DB4D9-39C3-EB44-A554-820E51A592BC}"/>
                            </a:ext>
                          </a:extLst>
                        </p:cNvPr>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4271" y="11"/>
                          <a:ext cx="334" cy="329"/>
                        </a:xfrm>
                        <a:prstGeom prst="rect">
                          <a:avLst/>
                        </a:prstGeom>
                        <a:solidFill>
                          <a:srgbClr val="00B0F0"/>
                        </a:solidFill>
                        <a:ln>
                          <a:noFill/>
                        </a:ln>
                      </p:spPr>
                    </p:pic>
                  </p:oleObj>
                </mc:Fallback>
              </mc:AlternateContent>
            </a:graphicData>
          </a:graphic>
        </p:graphicFrame>
      </p:grpSp>
      <p:sp>
        <p:nvSpPr>
          <p:cNvPr id="12" name="Rectangle 11">
            <a:extLst>
              <a:ext uri="{FF2B5EF4-FFF2-40B4-BE49-F238E27FC236}">
                <a16:creationId xmlns:a16="http://schemas.microsoft.com/office/drawing/2014/main" id="{37F07C48-C269-B945-B309-EA416D431873}"/>
              </a:ext>
            </a:extLst>
          </p:cNvPr>
          <p:cNvSpPr>
            <a:spLocks noChangeArrowheads="1"/>
          </p:cNvSpPr>
          <p:nvPr/>
        </p:nvSpPr>
        <p:spPr bwMode="auto">
          <a:xfrm>
            <a:off x="269875" y="4910138"/>
            <a:ext cx="33226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a:ea typeface="楷体_GB2312" pitchFamily="1" charset="-122"/>
              </a:rPr>
              <a:t>社会经验部分</a:t>
            </a:r>
            <a:r>
              <a:rPr lang="zh-CN" altLang="zh-CN" sz="2800">
                <a:ea typeface="楷体_GB2312" pitchFamily="1" charset="-122"/>
              </a:rPr>
              <a:t> </a:t>
            </a:r>
            <a:r>
              <a:rPr lang="zh-CN" altLang="zh-CN" sz="2800" b="1">
                <a:latin typeface="楷体_GB2312" pitchFamily="1" charset="-122"/>
                <a:ea typeface="楷体_GB2312" pitchFamily="1" charset="-122"/>
              </a:rPr>
              <a:t>  </a:t>
            </a:r>
            <a:r>
              <a:rPr lang="zh-CN" altLang="zh-CN" sz="2800" b="1">
                <a:solidFill>
                  <a:schemeClr val="bg1"/>
                </a:solidFill>
                <a:latin typeface="楷体_GB2312" pitchFamily="1" charset="-122"/>
                <a:ea typeface="楷体_GB2312" pitchFamily="1" charset="-122"/>
              </a:rPr>
              <a:t>   </a:t>
            </a:r>
          </a:p>
        </p:txBody>
      </p:sp>
      <p:sp>
        <p:nvSpPr>
          <p:cNvPr id="13" name="Rectangle 12">
            <a:extLst>
              <a:ext uri="{FF2B5EF4-FFF2-40B4-BE49-F238E27FC236}">
                <a16:creationId xmlns:a16="http://schemas.microsoft.com/office/drawing/2014/main" id="{7E88FEF6-EC16-274B-9E76-3EA9C1588103}"/>
              </a:ext>
            </a:extLst>
          </p:cNvPr>
          <p:cNvSpPr>
            <a:spLocks noChangeArrowheads="1"/>
          </p:cNvSpPr>
          <p:nvPr/>
        </p:nvSpPr>
        <p:spPr bwMode="auto">
          <a:xfrm>
            <a:off x="250825" y="3473450"/>
            <a:ext cx="457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a:ea typeface="楷体_GB2312" pitchFamily="1" charset="-122"/>
              </a:rPr>
              <a:t>前次迭代中自身的速度</a:t>
            </a:r>
            <a:r>
              <a:rPr lang="zh-CN" altLang="zh-CN" sz="2800">
                <a:ea typeface="楷体_GB2312" pitchFamily="1" charset="-122"/>
              </a:rPr>
              <a:t> </a:t>
            </a:r>
            <a:r>
              <a:rPr lang="zh-CN" altLang="zh-CN" sz="2800" b="1">
                <a:latin typeface="楷体_GB2312" pitchFamily="1" charset="-122"/>
                <a:ea typeface="楷体_GB2312" pitchFamily="1" charset="-122"/>
              </a:rPr>
              <a:t>    </a:t>
            </a:r>
          </a:p>
        </p:txBody>
      </p:sp>
      <p:sp>
        <p:nvSpPr>
          <p:cNvPr id="14" name="Rectangle 13">
            <a:extLst>
              <a:ext uri="{FF2B5EF4-FFF2-40B4-BE49-F238E27FC236}">
                <a16:creationId xmlns:a16="http://schemas.microsoft.com/office/drawing/2014/main" id="{0DA19D25-6067-C847-971B-A01D96CD0784}"/>
              </a:ext>
            </a:extLst>
          </p:cNvPr>
          <p:cNvSpPr>
            <a:spLocks noChangeArrowheads="1"/>
          </p:cNvSpPr>
          <p:nvPr/>
        </p:nvSpPr>
        <p:spPr bwMode="auto">
          <a:xfrm>
            <a:off x="250825" y="4157663"/>
            <a:ext cx="31432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a:ea typeface="楷体_GB2312" pitchFamily="1" charset="-122"/>
              </a:rPr>
              <a:t>自我认知部分</a:t>
            </a:r>
            <a:r>
              <a:rPr lang="zh-CN" altLang="zh-CN" sz="2800">
                <a:ea typeface="楷体_GB2312" pitchFamily="1" charset="-122"/>
              </a:rPr>
              <a:t> </a:t>
            </a:r>
            <a:r>
              <a:rPr lang="zh-CN" altLang="zh-CN" sz="2800" b="1">
                <a:latin typeface="楷体_GB2312" pitchFamily="1" charset="-122"/>
                <a:ea typeface="楷体_GB2312" pitchFamily="1" charset="-122"/>
              </a:rPr>
              <a:t>   </a:t>
            </a:r>
            <a:r>
              <a:rPr lang="zh-CN" altLang="zh-CN" sz="2800" b="1">
                <a:solidFill>
                  <a:schemeClr val="bg1"/>
                </a:solidFill>
                <a:latin typeface="楷体_GB2312" pitchFamily="1" charset="-122"/>
                <a:ea typeface="楷体_GB2312" pitchFamily="1" charset="-122"/>
              </a:rPr>
              <a:t> </a:t>
            </a:r>
          </a:p>
        </p:txBody>
      </p:sp>
      <p:sp>
        <p:nvSpPr>
          <p:cNvPr id="16" name="Rectangle 15">
            <a:extLst>
              <a:ext uri="{FF2B5EF4-FFF2-40B4-BE49-F238E27FC236}">
                <a16:creationId xmlns:a16="http://schemas.microsoft.com/office/drawing/2014/main" id="{5EBEE26C-D618-5841-825F-EFA4DBEE8E42}"/>
              </a:ext>
            </a:extLst>
          </p:cNvPr>
          <p:cNvSpPr>
            <a:spLocks noChangeArrowheads="1"/>
          </p:cNvSpPr>
          <p:nvPr/>
        </p:nvSpPr>
        <p:spPr bwMode="auto">
          <a:xfrm>
            <a:off x="993775" y="2865438"/>
            <a:ext cx="68945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dirty="0">
                <a:ea typeface="楷体_GB2312" pitchFamily="1" charset="-122"/>
              </a:rPr>
              <a:t>粒子的速度更新主要由三部分组成：</a:t>
            </a:r>
            <a:r>
              <a:rPr lang="zh-CN" altLang="zh-CN" sz="2800" dirty="0">
                <a:ea typeface="楷体_GB2312" pitchFamily="1" charset="-122"/>
              </a:rPr>
              <a:t> </a:t>
            </a:r>
            <a:r>
              <a:rPr lang="zh-CN" altLang="zh-CN" sz="2800" b="1" dirty="0">
                <a:latin typeface="楷体_GB2312" pitchFamily="1" charset="-122"/>
                <a:ea typeface="楷体_GB2312" pitchFamily="1" charset="-122"/>
              </a:rPr>
              <a:t> </a:t>
            </a:r>
            <a:r>
              <a:rPr lang="zh-CN" altLang="zh-CN" sz="2800" b="1" dirty="0">
                <a:solidFill>
                  <a:schemeClr val="bg1"/>
                </a:solidFill>
                <a:latin typeface="楷体_GB2312" pitchFamily="1" charset="-122"/>
                <a:ea typeface="楷体_GB2312" pitchFamily="1" charset="-122"/>
              </a:rPr>
              <a:t>    </a:t>
            </a:r>
          </a:p>
        </p:txBody>
      </p:sp>
      <p:graphicFrame>
        <p:nvGraphicFramePr>
          <p:cNvPr id="21" name="Object 21">
            <a:extLst>
              <a:ext uri="{FF2B5EF4-FFF2-40B4-BE49-F238E27FC236}">
                <a16:creationId xmlns:a16="http://schemas.microsoft.com/office/drawing/2014/main" id="{081956C2-6C4C-5248-B944-05A0AFB82A6D}"/>
              </a:ext>
            </a:extLst>
          </p:cNvPr>
          <p:cNvGraphicFramePr>
            <a:graphicFrameLocks noChangeAspect="1"/>
          </p:cNvGraphicFramePr>
          <p:nvPr/>
        </p:nvGraphicFramePr>
        <p:xfrm>
          <a:off x="708025" y="2124075"/>
          <a:ext cx="7058025" cy="552450"/>
        </p:xfrm>
        <a:graphic>
          <a:graphicData uri="http://schemas.openxmlformats.org/presentationml/2006/ole">
            <mc:AlternateContent xmlns:mc="http://schemas.openxmlformats.org/markup-compatibility/2006">
              <mc:Choice xmlns:v="urn:schemas-microsoft-com:vml" Requires="v">
                <p:oleObj spid="_x0000_s10245" r:id="rId10" imgW="71094600" imgH="5562600" progId="Equation.DSMT4">
                  <p:embed/>
                </p:oleObj>
              </mc:Choice>
              <mc:Fallback>
                <p:oleObj r:id="rId10" imgW="71094600" imgH="5562600" progId="Equation.DSMT4">
                  <p:embed/>
                  <p:pic>
                    <p:nvPicPr>
                      <p:cNvPr id="21" name="Object 21">
                        <a:extLst>
                          <a:ext uri="{FF2B5EF4-FFF2-40B4-BE49-F238E27FC236}">
                            <a16:creationId xmlns:a16="http://schemas.microsoft.com/office/drawing/2014/main" id="{081956C2-6C4C-5248-B944-05A0AFB82A6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8025" y="2124075"/>
                        <a:ext cx="705802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22">
            <a:extLst>
              <a:ext uri="{FF2B5EF4-FFF2-40B4-BE49-F238E27FC236}">
                <a16:creationId xmlns:a16="http://schemas.microsoft.com/office/drawing/2014/main" id="{CA3573BC-3675-7A4A-AA8E-D0CC2D850BC9}"/>
              </a:ext>
            </a:extLst>
          </p:cNvPr>
          <p:cNvGraphicFramePr>
            <a:graphicFrameLocks noChangeAspect="1"/>
          </p:cNvGraphicFramePr>
          <p:nvPr/>
        </p:nvGraphicFramePr>
        <p:xfrm>
          <a:off x="2511425" y="4119563"/>
          <a:ext cx="2968625" cy="627062"/>
        </p:xfrm>
        <a:graphic>
          <a:graphicData uri="http://schemas.openxmlformats.org/presentationml/2006/ole">
            <mc:AlternateContent xmlns:mc="http://schemas.openxmlformats.org/markup-compatibility/2006">
              <mc:Choice xmlns:v="urn:schemas-microsoft-com:vml" Requires="v">
                <p:oleObj spid="_x0000_s10246" r:id="rId12" imgW="26327100" imgH="5562600" progId="Equation.KSEE3">
                  <p:embed/>
                </p:oleObj>
              </mc:Choice>
              <mc:Fallback>
                <p:oleObj r:id="rId12" imgW="26327100" imgH="5562600" progId="Equation.KSEE3">
                  <p:embed/>
                  <p:pic>
                    <p:nvPicPr>
                      <p:cNvPr id="22" name="Object 22">
                        <a:extLst>
                          <a:ext uri="{FF2B5EF4-FFF2-40B4-BE49-F238E27FC236}">
                            <a16:creationId xmlns:a16="http://schemas.microsoft.com/office/drawing/2014/main" id="{CA3573BC-3675-7A4A-AA8E-D0CC2D850BC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11425" y="4119563"/>
                        <a:ext cx="2968625" cy="627062"/>
                      </a:xfrm>
                      <a:prstGeom prst="rect">
                        <a:avLst/>
                      </a:prstGeom>
                      <a:solidFill>
                        <a:srgbClr val="00B0F0"/>
                      </a:solidFill>
                      <a:ln>
                        <a:noFill/>
                      </a:ln>
                      <a:effectLst/>
                    </p:spPr>
                  </p:pic>
                </p:oleObj>
              </mc:Fallback>
            </mc:AlternateContent>
          </a:graphicData>
        </a:graphic>
      </p:graphicFrame>
      <p:graphicFrame>
        <p:nvGraphicFramePr>
          <p:cNvPr id="23" name="Object 23">
            <a:extLst>
              <a:ext uri="{FF2B5EF4-FFF2-40B4-BE49-F238E27FC236}">
                <a16:creationId xmlns:a16="http://schemas.microsoft.com/office/drawing/2014/main" id="{DFE26391-9372-4A4A-8301-4675B7B6788C}"/>
              </a:ext>
            </a:extLst>
          </p:cNvPr>
          <p:cNvGraphicFramePr>
            <a:graphicFrameLocks noChangeAspect="1"/>
          </p:cNvGraphicFramePr>
          <p:nvPr/>
        </p:nvGraphicFramePr>
        <p:xfrm>
          <a:off x="2466975" y="4910138"/>
          <a:ext cx="2970213" cy="627062"/>
        </p:xfrm>
        <a:graphic>
          <a:graphicData uri="http://schemas.openxmlformats.org/presentationml/2006/ole">
            <mc:AlternateContent xmlns:mc="http://schemas.openxmlformats.org/markup-compatibility/2006">
              <mc:Choice xmlns:v="urn:schemas-microsoft-com:vml" Requires="v">
                <p:oleObj spid="_x0000_s10247" r:id="rId14" imgW="26327100" imgH="5562600" progId="Equation.KSEE3">
                  <p:embed/>
                </p:oleObj>
              </mc:Choice>
              <mc:Fallback>
                <p:oleObj r:id="rId14" imgW="26327100" imgH="5562600" progId="Equation.KSEE3">
                  <p:embed/>
                  <p:pic>
                    <p:nvPicPr>
                      <p:cNvPr id="23" name="Object 23">
                        <a:extLst>
                          <a:ext uri="{FF2B5EF4-FFF2-40B4-BE49-F238E27FC236}">
                            <a16:creationId xmlns:a16="http://schemas.microsoft.com/office/drawing/2014/main" id="{DFE26391-9372-4A4A-8301-4675B7B6788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66975" y="4910138"/>
                        <a:ext cx="2970213" cy="627062"/>
                      </a:xfrm>
                      <a:prstGeom prst="rect">
                        <a:avLst/>
                      </a:prstGeom>
                      <a:solidFill>
                        <a:srgbClr val="00B0F0"/>
                      </a:solidFill>
                      <a:ln>
                        <a:noFill/>
                      </a:ln>
                      <a:effectLst/>
                    </p:spPr>
                  </p:pic>
                </p:oleObj>
              </mc:Fallback>
            </mc:AlternateContent>
          </a:graphicData>
        </a:graphic>
      </p:graphicFrame>
      <p:graphicFrame>
        <p:nvGraphicFramePr>
          <p:cNvPr id="24" name="Object 19">
            <a:extLst>
              <a:ext uri="{FF2B5EF4-FFF2-40B4-BE49-F238E27FC236}">
                <a16:creationId xmlns:a16="http://schemas.microsoft.com/office/drawing/2014/main" id="{9BF1E30A-2EA4-294B-B0A8-0CEAF5106796}"/>
              </a:ext>
            </a:extLst>
          </p:cNvPr>
          <p:cNvGraphicFramePr>
            <a:graphicFrameLocks noChangeAspect="1"/>
          </p:cNvGraphicFramePr>
          <p:nvPr/>
        </p:nvGraphicFramePr>
        <p:xfrm>
          <a:off x="3952875" y="3398838"/>
          <a:ext cx="692150" cy="593725"/>
        </p:xfrm>
        <a:graphic>
          <a:graphicData uri="http://schemas.openxmlformats.org/presentationml/2006/ole">
            <mc:AlternateContent xmlns:mc="http://schemas.openxmlformats.org/markup-compatibility/2006">
              <mc:Choice xmlns:v="urn:schemas-microsoft-com:vml" Requires="v">
                <p:oleObj spid="_x0000_s10248" r:id="rId16" imgW="6146800" imgH="5270500" progId="Equation.KSEE3">
                  <p:embed/>
                </p:oleObj>
              </mc:Choice>
              <mc:Fallback>
                <p:oleObj r:id="rId16" imgW="6146800" imgH="5270500" progId="Equation.KSEE3">
                  <p:embed/>
                  <p:pic>
                    <p:nvPicPr>
                      <p:cNvPr id="24" name="Object 19">
                        <a:extLst>
                          <a:ext uri="{FF2B5EF4-FFF2-40B4-BE49-F238E27FC236}">
                            <a16:creationId xmlns:a16="http://schemas.microsoft.com/office/drawing/2014/main" id="{9BF1E30A-2EA4-294B-B0A8-0CEAF510679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52875" y="3398838"/>
                        <a:ext cx="692150" cy="593725"/>
                      </a:xfrm>
                      <a:prstGeom prst="rect">
                        <a:avLst/>
                      </a:prstGeom>
                      <a:solidFill>
                        <a:srgbClr val="00B0F0"/>
                      </a:solidFill>
                      <a:ln>
                        <a:noFill/>
                      </a:ln>
                    </p:spPr>
                  </p:pic>
                </p:oleObj>
              </mc:Fallback>
            </mc:AlternateContent>
          </a:graphicData>
        </a:graphic>
      </p:graphicFrame>
      <p:graphicFrame>
        <p:nvGraphicFramePr>
          <p:cNvPr id="29" name="Object 20">
            <a:extLst>
              <a:ext uri="{FF2B5EF4-FFF2-40B4-BE49-F238E27FC236}">
                <a16:creationId xmlns:a16="http://schemas.microsoft.com/office/drawing/2014/main" id="{D5E77F58-A3C6-5445-8190-3CB740E03C0E}"/>
              </a:ext>
            </a:extLst>
          </p:cNvPr>
          <p:cNvGraphicFramePr>
            <a:graphicFrameLocks noChangeAspect="1"/>
          </p:cNvGraphicFramePr>
          <p:nvPr/>
        </p:nvGraphicFramePr>
        <p:xfrm>
          <a:off x="5517284" y="3484419"/>
          <a:ext cx="869950" cy="522287"/>
        </p:xfrm>
        <a:graphic>
          <a:graphicData uri="http://schemas.openxmlformats.org/presentationml/2006/ole">
            <mc:AlternateContent xmlns:mc="http://schemas.openxmlformats.org/markup-compatibility/2006">
              <mc:Choice xmlns:v="urn:schemas-microsoft-com:vml" Requires="v">
                <p:oleObj spid="_x0000_s10249" r:id="rId18" imgW="8775700" imgH="5270500" progId="Equation.DSMT4">
                  <p:embed/>
                </p:oleObj>
              </mc:Choice>
              <mc:Fallback>
                <p:oleObj r:id="rId18" imgW="8775700" imgH="5270500" progId="Equation.DSMT4">
                  <p:embed/>
                  <p:pic>
                    <p:nvPicPr>
                      <p:cNvPr id="29" name="Object 20">
                        <a:extLst>
                          <a:ext uri="{FF2B5EF4-FFF2-40B4-BE49-F238E27FC236}">
                            <a16:creationId xmlns:a16="http://schemas.microsoft.com/office/drawing/2014/main" id="{D5E77F58-A3C6-5445-8190-3CB740E03C0E}"/>
                          </a:ext>
                        </a:extLst>
                      </p:cNvPr>
                      <p:cNvPicPr>
                        <a:picLocks noChangeAspect="1" noChangeArrowheads="1"/>
                      </p:cNvPicPr>
                      <p:nvPr/>
                    </p:nvPicPr>
                    <p:blipFill>
                      <a:blip r:embed="rId19">
                        <a:lum bright="100000"/>
                        <a:extLst>
                          <a:ext uri="{28A0092B-C50C-407E-A947-70E740481C1C}">
                            <a14:useLocalDpi xmlns:a14="http://schemas.microsoft.com/office/drawing/2010/main" val="0"/>
                          </a:ext>
                        </a:extLst>
                      </a:blip>
                      <a:srcRect/>
                      <a:stretch>
                        <a:fillRect/>
                      </a:stretch>
                    </p:blipFill>
                    <p:spPr bwMode="auto">
                      <a:xfrm>
                        <a:off x="5517284" y="3484419"/>
                        <a:ext cx="869950" cy="522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AutoShape 2">
            <a:extLst>
              <a:ext uri="{FF2B5EF4-FFF2-40B4-BE49-F238E27FC236}">
                <a16:creationId xmlns:a16="http://schemas.microsoft.com/office/drawing/2014/main" id="{DE8139D5-F44E-D04F-AE5F-317A622973A2}"/>
              </a:ext>
            </a:extLst>
          </p:cNvPr>
          <p:cNvSpPr>
            <a:spLocks noChangeArrowheads="1"/>
          </p:cNvSpPr>
          <p:nvPr/>
        </p:nvSpPr>
        <p:spPr bwMode="auto">
          <a:xfrm>
            <a:off x="5330825" y="3596847"/>
            <a:ext cx="4051300" cy="3105150"/>
          </a:xfrm>
          <a:prstGeom prst="wedgeRoundRectCallout">
            <a:avLst>
              <a:gd name="adj1" fmla="val -92083"/>
              <a:gd name="adj2" fmla="val 10069"/>
              <a:gd name="adj3" fmla="val 16667"/>
            </a:avLst>
          </a:prstGeom>
          <a:blipFill dpi="0" rotWithShape="1">
            <a:blip r:embed="rId20"/>
            <a:srcRect/>
            <a:tile tx="0" ty="0" sx="100000" sy="100000" flip="none" algn="tl"/>
          </a:blipFill>
          <a:ln w="38100" cap="flat"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endParaRPr lang="zh-CN" altLang="zh-CN" sz="2800">
              <a:ea typeface="楷体_GB2312" pitchFamily="1" charset="-122"/>
            </a:endParaRPr>
          </a:p>
        </p:txBody>
      </p:sp>
      <p:sp>
        <p:nvSpPr>
          <p:cNvPr id="34" name="Rectangle 17">
            <a:extLst>
              <a:ext uri="{FF2B5EF4-FFF2-40B4-BE49-F238E27FC236}">
                <a16:creationId xmlns:a16="http://schemas.microsoft.com/office/drawing/2014/main" id="{2CEB8BA6-CE81-2A42-8EB1-4157F375D195}"/>
              </a:ext>
            </a:extLst>
          </p:cNvPr>
          <p:cNvSpPr>
            <a:spLocks noChangeArrowheads="1"/>
          </p:cNvSpPr>
          <p:nvPr/>
        </p:nvSpPr>
        <p:spPr bwMode="auto">
          <a:xfrm>
            <a:off x="5330825" y="4630309"/>
            <a:ext cx="3838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dirty="0">
                <a:solidFill>
                  <a:srgbClr val="FFFF00"/>
                </a:solidFill>
                <a:ea typeface="楷体_GB2312" pitchFamily="1" charset="-122"/>
              </a:rPr>
              <a:t>自我认知型粒子群算法</a:t>
            </a:r>
            <a:r>
              <a:rPr lang="zh-CN" altLang="zh-CN" sz="2800" dirty="0">
                <a:solidFill>
                  <a:srgbClr val="FFFF00"/>
                </a:solidFill>
                <a:ea typeface="楷体_GB2312" pitchFamily="1" charset="-122"/>
              </a:rPr>
              <a:t> </a:t>
            </a:r>
          </a:p>
        </p:txBody>
      </p:sp>
      <p:sp>
        <p:nvSpPr>
          <p:cNvPr id="35" name="Rectangle 18">
            <a:extLst>
              <a:ext uri="{FF2B5EF4-FFF2-40B4-BE49-F238E27FC236}">
                <a16:creationId xmlns:a16="http://schemas.microsoft.com/office/drawing/2014/main" id="{8B7F7C46-5B63-6643-8C3F-B18426320433}"/>
              </a:ext>
            </a:extLst>
          </p:cNvPr>
          <p:cNvSpPr>
            <a:spLocks noChangeArrowheads="1"/>
          </p:cNvSpPr>
          <p:nvPr/>
        </p:nvSpPr>
        <p:spPr bwMode="auto">
          <a:xfrm>
            <a:off x="5603875" y="5258959"/>
            <a:ext cx="3230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b="1" dirty="0">
                <a:solidFill>
                  <a:srgbClr val="00FFFF"/>
                </a:solidFill>
                <a:ea typeface="楷体_GB2312" pitchFamily="1" charset="-122"/>
              </a:rPr>
              <a:t>“只有自我，没有社会”</a:t>
            </a:r>
            <a:endParaRPr lang="zh-CN" altLang="zh-CN" sz="2400" b="1" dirty="0">
              <a:solidFill>
                <a:srgbClr val="00FFFF"/>
              </a:solidFill>
              <a:latin typeface="楷体_GB2312" pitchFamily="1" charset="-122"/>
              <a:ea typeface="楷体_GB2312" pitchFamily="1" charset="-122"/>
            </a:endParaRPr>
          </a:p>
        </p:txBody>
      </p:sp>
      <p:sp>
        <p:nvSpPr>
          <p:cNvPr id="36" name="Rectangle 19">
            <a:extLst>
              <a:ext uri="{FF2B5EF4-FFF2-40B4-BE49-F238E27FC236}">
                <a16:creationId xmlns:a16="http://schemas.microsoft.com/office/drawing/2014/main" id="{4FD9478A-A071-D945-B42E-11D1B3C422AE}"/>
              </a:ext>
            </a:extLst>
          </p:cNvPr>
          <p:cNvSpPr>
            <a:spLocks noChangeArrowheads="1"/>
          </p:cNvSpPr>
          <p:nvPr/>
        </p:nvSpPr>
        <p:spPr bwMode="auto">
          <a:xfrm>
            <a:off x="5588000" y="5716159"/>
            <a:ext cx="38401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b="1" dirty="0">
                <a:solidFill>
                  <a:srgbClr val="00FFFF"/>
                </a:solidFill>
                <a:ea typeface="楷体_GB2312" pitchFamily="1" charset="-122"/>
              </a:rPr>
              <a:t>完全没有信息的社会共享，</a:t>
            </a:r>
          </a:p>
          <a:p>
            <a:pPr eaLnBrk="0" hangingPunct="0"/>
            <a:r>
              <a:rPr lang="zh-CN" altLang="zh-CN" sz="2400" b="1" dirty="0">
                <a:solidFill>
                  <a:srgbClr val="00FFFF"/>
                </a:solidFill>
                <a:ea typeface="楷体_GB2312" pitchFamily="1" charset="-122"/>
              </a:rPr>
              <a:t>导致算法收敛速度缓慢</a:t>
            </a:r>
            <a:r>
              <a:rPr lang="zh-CN" altLang="zh-CN" sz="2400" dirty="0">
                <a:solidFill>
                  <a:srgbClr val="00FFFF"/>
                </a:solidFill>
                <a:ea typeface="楷体_GB2312" pitchFamily="1" charset="-122"/>
              </a:rPr>
              <a:t> </a:t>
            </a:r>
          </a:p>
        </p:txBody>
      </p:sp>
      <p:grpSp>
        <p:nvGrpSpPr>
          <p:cNvPr id="37" name="Group 20">
            <a:extLst>
              <a:ext uri="{FF2B5EF4-FFF2-40B4-BE49-F238E27FC236}">
                <a16:creationId xmlns:a16="http://schemas.microsoft.com/office/drawing/2014/main" id="{A37EE3E8-5DC0-9C48-A207-0278A9597299}"/>
              </a:ext>
            </a:extLst>
          </p:cNvPr>
          <p:cNvGrpSpPr>
            <a:grpSpLocks/>
          </p:cNvGrpSpPr>
          <p:nvPr/>
        </p:nvGrpSpPr>
        <p:grpSpPr bwMode="auto">
          <a:xfrm>
            <a:off x="6080125" y="3734959"/>
            <a:ext cx="2428875" cy="533400"/>
            <a:chOff x="0" y="0"/>
            <a:chExt cx="1530" cy="336"/>
          </a:xfrm>
        </p:grpSpPr>
        <p:sp>
          <p:nvSpPr>
            <p:cNvPr id="38" name="Rectangle 21">
              <a:extLst>
                <a:ext uri="{FF2B5EF4-FFF2-40B4-BE49-F238E27FC236}">
                  <a16:creationId xmlns:a16="http://schemas.microsoft.com/office/drawing/2014/main" id="{47D1C2D3-682A-4646-A7BA-EE77D970631A}"/>
                </a:ext>
              </a:extLst>
            </p:cNvPr>
            <p:cNvSpPr>
              <a:spLocks noChangeArrowheads="1"/>
            </p:cNvSpPr>
            <p:nvPr/>
          </p:nvSpPr>
          <p:spPr bwMode="auto">
            <a:xfrm>
              <a:off x="0" y="9"/>
              <a:ext cx="153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a:solidFill>
                    <a:srgbClr val="FFFF00"/>
                  </a:solidFill>
                  <a:ea typeface="楷体_GB2312" pitchFamily="1" charset="-122"/>
                </a:rPr>
                <a:t>学习因子</a:t>
              </a:r>
              <a:r>
                <a:rPr lang="zh-CN" altLang="zh-CN" sz="2800">
                  <a:solidFill>
                    <a:srgbClr val="FFFF00"/>
                  </a:solidFill>
                  <a:ea typeface="楷体_GB2312" pitchFamily="1" charset="-122"/>
                </a:rPr>
                <a:t> </a:t>
              </a:r>
              <a:r>
                <a:rPr lang="zh-CN" altLang="zh-CN" sz="2800" b="1">
                  <a:solidFill>
                    <a:srgbClr val="FFFF00"/>
                  </a:solidFill>
                  <a:latin typeface="楷体_GB2312" pitchFamily="1" charset="-122"/>
                  <a:ea typeface="楷体_GB2312" pitchFamily="1" charset="-122"/>
                </a:rPr>
                <a:t>    </a:t>
              </a:r>
            </a:p>
          </p:txBody>
        </p:sp>
        <p:graphicFrame>
          <p:nvGraphicFramePr>
            <p:cNvPr id="39" name="Object 22">
              <a:extLst>
                <a:ext uri="{FF2B5EF4-FFF2-40B4-BE49-F238E27FC236}">
                  <a16:creationId xmlns:a16="http://schemas.microsoft.com/office/drawing/2014/main" id="{D64AC097-34E2-E94E-A45A-4D77D008A893}"/>
                </a:ext>
              </a:extLst>
            </p:cNvPr>
            <p:cNvGraphicFramePr>
              <a:graphicFrameLocks noChangeAspect="1"/>
            </p:cNvGraphicFramePr>
            <p:nvPr/>
          </p:nvGraphicFramePr>
          <p:xfrm>
            <a:off x="955" y="0"/>
            <a:ext cx="219" cy="329"/>
          </p:xfrm>
          <a:graphic>
            <a:graphicData uri="http://schemas.openxmlformats.org/presentationml/2006/ole">
              <mc:AlternateContent xmlns:mc="http://schemas.openxmlformats.org/markup-compatibility/2006">
                <mc:Choice xmlns:v="urn:schemas-microsoft-com:vml" Requires="v">
                  <p:oleObj spid="_x0000_s10250" r:id="rId21" imgW="3505200" imgH="5270500" progId="Equation.DSMT4">
                    <p:embed/>
                  </p:oleObj>
                </mc:Choice>
                <mc:Fallback>
                  <p:oleObj r:id="rId21" imgW="3505200" imgH="5270500" progId="Equation.DSMT4">
                    <p:embed/>
                    <p:pic>
                      <p:nvPicPr>
                        <p:cNvPr id="39" name="Object 22">
                          <a:extLst>
                            <a:ext uri="{FF2B5EF4-FFF2-40B4-BE49-F238E27FC236}">
                              <a16:creationId xmlns:a16="http://schemas.microsoft.com/office/drawing/2014/main" id="{D64AC097-34E2-E94E-A45A-4D77D008A893}"/>
                            </a:ext>
                          </a:extLst>
                        </p:cNvPr>
                        <p:cNvPicPr>
                          <a:picLocks noChangeAspect="1" noChangeArrowheads="1"/>
                        </p:cNvPicPr>
                        <p:nvPr/>
                      </p:nvPicPr>
                      <p:blipFill>
                        <a:blip r:embed="rId22">
                          <a:lum bright="100000"/>
                          <a:extLst>
                            <a:ext uri="{28A0092B-C50C-407E-A947-70E740481C1C}">
                              <a14:useLocalDpi xmlns:a14="http://schemas.microsoft.com/office/drawing/2010/main" val="0"/>
                            </a:ext>
                          </a:extLst>
                        </a:blip>
                        <a:srcRect/>
                        <a:stretch>
                          <a:fillRect/>
                        </a:stretch>
                      </p:blipFill>
                      <p:spPr bwMode="auto">
                        <a:xfrm>
                          <a:off x="955" y="0"/>
                          <a:ext cx="219"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0" name="Object 23">
            <a:extLst>
              <a:ext uri="{FF2B5EF4-FFF2-40B4-BE49-F238E27FC236}">
                <a16:creationId xmlns:a16="http://schemas.microsoft.com/office/drawing/2014/main" id="{52C5C970-CDF8-4245-9C33-CCEC0291ADA1}"/>
              </a:ext>
            </a:extLst>
          </p:cNvPr>
          <p:cNvGraphicFramePr>
            <a:graphicFrameLocks noChangeAspect="1"/>
          </p:cNvGraphicFramePr>
          <p:nvPr/>
        </p:nvGraphicFramePr>
        <p:xfrm>
          <a:off x="5588000" y="4108022"/>
          <a:ext cx="898525" cy="522287"/>
        </p:xfrm>
        <a:graphic>
          <a:graphicData uri="http://schemas.openxmlformats.org/presentationml/2006/ole">
            <mc:AlternateContent xmlns:mc="http://schemas.openxmlformats.org/markup-compatibility/2006">
              <mc:Choice xmlns:v="urn:schemas-microsoft-com:vml" Requires="v">
                <p:oleObj spid="_x0000_s10251" r:id="rId23" imgW="9067800" imgH="5270500" progId="Equation.DSMT4">
                  <p:embed/>
                </p:oleObj>
              </mc:Choice>
              <mc:Fallback>
                <p:oleObj r:id="rId23" imgW="9067800" imgH="5270500" progId="Equation.DSMT4">
                  <p:embed/>
                  <p:pic>
                    <p:nvPicPr>
                      <p:cNvPr id="40" name="Object 23">
                        <a:extLst>
                          <a:ext uri="{FF2B5EF4-FFF2-40B4-BE49-F238E27FC236}">
                            <a16:creationId xmlns:a16="http://schemas.microsoft.com/office/drawing/2014/main" id="{52C5C970-CDF8-4245-9C33-CCEC0291ADA1}"/>
                          </a:ext>
                        </a:extLst>
                      </p:cNvPr>
                      <p:cNvPicPr>
                        <a:picLocks noChangeAspect="1" noChangeArrowheads="1"/>
                      </p:cNvPicPr>
                      <p:nvPr/>
                    </p:nvPicPr>
                    <p:blipFill>
                      <a:blip r:embed="rId24">
                        <a:lum bright="100000"/>
                        <a:extLst>
                          <a:ext uri="{28A0092B-C50C-407E-A947-70E740481C1C}">
                            <a14:useLocalDpi xmlns:a14="http://schemas.microsoft.com/office/drawing/2010/main" val="0"/>
                          </a:ext>
                        </a:extLst>
                      </a:blip>
                      <a:srcRect/>
                      <a:stretch>
                        <a:fillRect/>
                      </a:stretch>
                    </p:blipFill>
                    <p:spPr bwMode="auto">
                      <a:xfrm>
                        <a:off x="5588000" y="4108022"/>
                        <a:ext cx="898525" cy="522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649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left)">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left)">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autoUpdateAnimBg="0"/>
      <p:bldP spid="34" grpId="0" autoUpdateAnimBg="0"/>
      <p:bldP spid="35" grpId="0" autoUpdateAnimBg="0"/>
      <p:bldP spid="36" grpId="0"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 粒子群算法构成要素</a:t>
            </a:r>
            <a:r>
              <a:rPr lang="en-US" altLang="zh-CN" dirty="0">
                <a:latin typeface="+mn-lt"/>
              </a:rPr>
              <a:t>-</a:t>
            </a:r>
            <a:r>
              <a:rPr lang="zh-CN" altLang="en-US" dirty="0">
                <a:latin typeface="+mn-lt"/>
              </a:rPr>
              <a:t>权重因子</a:t>
            </a:r>
          </a:p>
        </p:txBody>
      </p:sp>
      <p:grpSp>
        <p:nvGrpSpPr>
          <p:cNvPr id="5" name="Group 4">
            <a:extLst>
              <a:ext uri="{FF2B5EF4-FFF2-40B4-BE49-F238E27FC236}">
                <a16:creationId xmlns:a16="http://schemas.microsoft.com/office/drawing/2014/main" id="{9980793C-5ABF-7341-8839-F69F6A8C38EF}"/>
              </a:ext>
            </a:extLst>
          </p:cNvPr>
          <p:cNvGrpSpPr>
            <a:grpSpLocks/>
          </p:cNvGrpSpPr>
          <p:nvPr/>
        </p:nvGrpSpPr>
        <p:grpSpPr bwMode="auto">
          <a:xfrm>
            <a:off x="269875" y="1254125"/>
            <a:ext cx="7913688" cy="539750"/>
            <a:chOff x="0" y="0"/>
            <a:chExt cx="4985" cy="340"/>
          </a:xfrm>
        </p:grpSpPr>
        <p:sp>
          <p:nvSpPr>
            <p:cNvPr id="6" name="Rectangle 5">
              <a:extLst>
                <a:ext uri="{FF2B5EF4-FFF2-40B4-BE49-F238E27FC236}">
                  <a16:creationId xmlns:a16="http://schemas.microsoft.com/office/drawing/2014/main" id="{9890996B-39D2-D642-B615-A4E9B8A13D6E}"/>
                </a:ext>
              </a:extLst>
            </p:cNvPr>
            <p:cNvSpPr>
              <a:spLocks noChangeArrowheads="1"/>
            </p:cNvSpPr>
            <p:nvPr/>
          </p:nvSpPr>
          <p:spPr bwMode="auto">
            <a:xfrm>
              <a:off x="0" y="0"/>
              <a:ext cx="498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en-US" sz="2800" b="1" dirty="0">
                  <a:latin typeface="Times New Roman" panose="02020603050405020304" pitchFamily="18" charset="0"/>
                  <a:ea typeface="楷体_GB2312" pitchFamily="1" charset="-122"/>
                </a:rPr>
                <a:t>  权重因子：惯性因子    、学习因子           </a:t>
              </a:r>
              <a:r>
                <a:rPr lang="zh-CN" altLang="en-US" sz="2800" dirty="0">
                  <a:latin typeface="Times New Roman" panose="02020603050405020304" pitchFamily="18" charset="0"/>
                  <a:ea typeface="楷体_GB2312" pitchFamily="1" charset="-122"/>
                </a:rPr>
                <a:t> </a:t>
              </a:r>
              <a:r>
                <a:rPr lang="zh-CN" altLang="en-US" sz="2800" b="1" dirty="0">
                  <a:latin typeface="Times New Roman" panose="02020603050405020304" pitchFamily="18" charset="0"/>
                  <a:ea typeface="楷体_GB2312" pitchFamily="1" charset="-122"/>
                </a:rPr>
                <a:t>     </a:t>
              </a:r>
            </a:p>
          </p:txBody>
        </p:sp>
        <p:graphicFrame>
          <p:nvGraphicFramePr>
            <p:cNvPr id="7" name="Object 6">
              <a:extLst>
                <a:ext uri="{FF2B5EF4-FFF2-40B4-BE49-F238E27FC236}">
                  <a16:creationId xmlns:a16="http://schemas.microsoft.com/office/drawing/2014/main" id="{929DE421-21FF-6E4C-83A1-B8AC7A421AA5}"/>
                </a:ext>
              </a:extLst>
            </p:cNvPr>
            <p:cNvGraphicFramePr>
              <a:graphicFrameLocks noChangeAspect="1"/>
            </p:cNvGraphicFramePr>
            <p:nvPr/>
          </p:nvGraphicFramePr>
          <p:xfrm>
            <a:off x="2269" y="0"/>
            <a:ext cx="250" cy="329"/>
          </p:xfrm>
          <a:graphic>
            <a:graphicData uri="http://schemas.openxmlformats.org/presentationml/2006/ole">
              <mc:AlternateContent xmlns:mc="http://schemas.openxmlformats.org/markup-compatibility/2006">
                <mc:Choice xmlns:v="urn:schemas-microsoft-com:vml" Requires="v">
                  <p:oleObj spid="_x0000_s11266" r:id="rId4" imgW="3505200" imgH="3213100" progId="Equation.DSMT4">
                    <p:embed/>
                  </p:oleObj>
                </mc:Choice>
                <mc:Fallback>
                  <p:oleObj r:id="rId4" imgW="3505200" imgH="3213100" progId="Equation.DSMT4">
                    <p:embed/>
                    <p:pic>
                      <p:nvPicPr>
                        <p:cNvPr id="7" name="Object 6">
                          <a:extLst>
                            <a:ext uri="{FF2B5EF4-FFF2-40B4-BE49-F238E27FC236}">
                              <a16:creationId xmlns:a16="http://schemas.microsoft.com/office/drawing/2014/main" id="{929DE421-21FF-6E4C-83A1-B8AC7A421AA5}"/>
                            </a:ext>
                          </a:extLst>
                        </p:cNvPr>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2269" y="0"/>
                          <a:ext cx="250" cy="329"/>
                        </a:xfrm>
                        <a:prstGeom prst="rect">
                          <a:avLst/>
                        </a:prstGeom>
                        <a:solidFill>
                          <a:srgbClr val="00B0F0"/>
                        </a:solidFill>
                        <a:ln>
                          <a:noFill/>
                        </a:ln>
                      </p:spPr>
                    </p:pic>
                  </p:oleObj>
                </mc:Fallback>
              </mc:AlternateContent>
            </a:graphicData>
          </a:graphic>
        </p:graphicFrame>
        <p:graphicFrame>
          <p:nvGraphicFramePr>
            <p:cNvPr id="8" name="Object 7">
              <a:extLst>
                <a:ext uri="{FF2B5EF4-FFF2-40B4-BE49-F238E27FC236}">
                  <a16:creationId xmlns:a16="http://schemas.microsoft.com/office/drawing/2014/main" id="{932A94D8-89AF-374C-974B-D8F77BF109A5}"/>
                </a:ext>
              </a:extLst>
            </p:cNvPr>
            <p:cNvGraphicFramePr>
              <a:graphicFrameLocks noChangeAspect="1"/>
            </p:cNvGraphicFramePr>
            <p:nvPr/>
          </p:nvGraphicFramePr>
          <p:xfrm>
            <a:off x="3765" y="11"/>
            <a:ext cx="292" cy="329"/>
          </p:xfrm>
          <a:graphic>
            <a:graphicData uri="http://schemas.openxmlformats.org/presentationml/2006/ole">
              <mc:AlternateContent xmlns:mc="http://schemas.openxmlformats.org/markup-compatibility/2006">
                <mc:Choice xmlns:v="urn:schemas-microsoft-com:vml" Requires="v">
                  <p:oleObj spid="_x0000_s11267" r:id="rId6" imgW="4102100" imgH="5270500" progId="Equation.DSMT4">
                    <p:embed/>
                  </p:oleObj>
                </mc:Choice>
                <mc:Fallback>
                  <p:oleObj r:id="rId6" imgW="4102100" imgH="5270500" progId="Equation.DSMT4">
                    <p:embed/>
                    <p:pic>
                      <p:nvPicPr>
                        <p:cNvPr id="8" name="Object 7">
                          <a:extLst>
                            <a:ext uri="{FF2B5EF4-FFF2-40B4-BE49-F238E27FC236}">
                              <a16:creationId xmlns:a16="http://schemas.microsoft.com/office/drawing/2014/main" id="{932A94D8-89AF-374C-974B-D8F77BF109A5}"/>
                            </a:ext>
                          </a:extLst>
                        </p:cNvPr>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3765" y="11"/>
                          <a:ext cx="292" cy="329"/>
                        </a:xfrm>
                        <a:prstGeom prst="rect">
                          <a:avLst/>
                        </a:prstGeom>
                        <a:solidFill>
                          <a:srgbClr val="00B0F0"/>
                        </a:solidFill>
                        <a:ln>
                          <a:noFill/>
                        </a:ln>
                      </p:spPr>
                    </p:pic>
                  </p:oleObj>
                </mc:Fallback>
              </mc:AlternateContent>
            </a:graphicData>
          </a:graphic>
        </p:graphicFrame>
        <p:graphicFrame>
          <p:nvGraphicFramePr>
            <p:cNvPr id="9" name="Object 8">
              <a:extLst>
                <a:ext uri="{FF2B5EF4-FFF2-40B4-BE49-F238E27FC236}">
                  <a16:creationId xmlns:a16="http://schemas.microsoft.com/office/drawing/2014/main" id="{084DB4D9-39C3-EB44-A554-820E51A592BC}"/>
                </a:ext>
              </a:extLst>
            </p:cNvPr>
            <p:cNvGraphicFramePr>
              <a:graphicFrameLocks noChangeAspect="1"/>
            </p:cNvGraphicFramePr>
            <p:nvPr/>
          </p:nvGraphicFramePr>
          <p:xfrm>
            <a:off x="4271" y="11"/>
            <a:ext cx="334" cy="329"/>
          </p:xfrm>
          <a:graphic>
            <a:graphicData uri="http://schemas.openxmlformats.org/presentationml/2006/ole">
              <mc:AlternateContent xmlns:mc="http://schemas.openxmlformats.org/markup-compatibility/2006">
                <mc:Choice xmlns:v="urn:schemas-microsoft-com:vml" Requires="v">
                  <p:oleObj spid="_x0000_s11268" r:id="rId8" imgW="4686300" imgH="5270500" progId="Equation.DSMT4">
                    <p:embed/>
                  </p:oleObj>
                </mc:Choice>
                <mc:Fallback>
                  <p:oleObj r:id="rId8" imgW="4686300" imgH="5270500" progId="Equation.DSMT4">
                    <p:embed/>
                    <p:pic>
                      <p:nvPicPr>
                        <p:cNvPr id="9" name="Object 8">
                          <a:extLst>
                            <a:ext uri="{FF2B5EF4-FFF2-40B4-BE49-F238E27FC236}">
                              <a16:creationId xmlns:a16="http://schemas.microsoft.com/office/drawing/2014/main" id="{084DB4D9-39C3-EB44-A554-820E51A592BC}"/>
                            </a:ext>
                          </a:extLst>
                        </p:cNvPr>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4271" y="11"/>
                          <a:ext cx="334" cy="329"/>
                        </a:xfrm>
                        <a:prstGeom prst="rect">
                          <a:avLst/>
                        </a:prstGeom>
                        <a:solidFill>
                          <a:srgbClr val="00B0F0"/>
                        </a:solidFill>
                        <a:ln>
                          <a:noFill/>
                        </a:ln>
                      </p:spPr>
                    </p:pic>
                  </p:oleObj>
                </mc:Fallback>
              </mc:AlternateContent>
            </a:graphicData>
          </a:graphic>
        </p:graphicFrame>
      </p:grpSp>
      <p:sp>
        <p:nvSpPr>
          <p:cNvPr id="12" name="Rectangle 11">
            <a:extLst>
              <a:ext uri="{FF2B5EF4-FFF2-40B4-BE49-F238E27FC236}">
                <a16:creationId xmlns:a16="http://schemas.microsoft.com/office/drawing/2014/main" id="{37F07C48-C269-B945-B309-EA416D431873}"/>
              </a:ext>
            </a:extLst>
          </p:cNvPr>
          <p:cNvSpPr>
            <a:spLocks noChangeArrowheads="1"/>
          </p:cNvSpPr>
          <p:nvPr/>
        </p:nvSpPr>
        <p:spPr bwMode="auto">
          <a:xfrm>
            <a:off x="269875" y="4910138"/>
            <a:ext cx="33226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a:ea typeface="楷体_GB2312" pitchFamily="1" charset="-122"/>
              </a:rPr>
              <a:t>社会经验部分</a:t>
            </a:r>
            <a:r>
              <a:rPr lang="zh-CN" altLang="zh-CN" sz="2800">
                <a:ea typeface="楷体_GB2312" pitchFamily="1" charset="-122"/>
              </a:rPr>
              <a:t> </a:t>
            </a:r>
            <a:r>
              <a:rPr lang="zh-CN" altLang="zh-CN" sz="2800" b="1">
                <a:latin typeface="楷体_GB2312" pitchFamily="1" charset="-122"/>
                <a:ea typeface="楷体_GB2312" pitchFamily="1" charset="-122"/>
              </a:rPr>
              <a:t>  </a:t>
            </a:r>
            <a:r>
              <a:rPr lang="zh-CN" altLang="zh-CN" sz="2800" b="1">
                <a:solidFill>
                  <a:schemeClr val="bg1"/>
                </a:solidFill>
                <a:latin typeface="楷体_GB2312" pitchFamily="1" charset="-122"/>
                <a:ea typeface="楷体_GB2312" pitchFamily="1" charset="-122"/>
              </a:rPr>
              <a:t>   </a:t>
            </a:r>
          </a:p>
        </p:txBody>
      </p:sp>
      <p:sp>
        <p:nvSpPr>
          <p:cNvPr id="13" name="Rectangle 12">
            <a:extLst>
              <a:ext uri="{FF2B5EF4-FFF2-40B4-BE49-F238E27FC236}">
                <a16:creationId xmlns:a16="http://schemas.microsoft.com/office/drawing/2014/main" id="{7E88FEF6-EC16-274B-9E76-3EA9C1588103}"/>
              </a:ext>
            </a:extLst>
          </p:cNvPr>
          <p:cNvSpPr>
            <a:spLocks noChangeArrowheads="1"/>
          </p:cNvSpPr>
          <p:nvPr/>
        </p:nvSpPr>
        <p:spPr bwMode="auto">
          <a:xfrm>
            <a:off x="250825" y="3473450"/>
            <a:ext cx="457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a:ea typeface="楷体_GB2312" pitchFamily="1" charset="-122"/>
              </a:rPr>
              <a:t>前次迭代中自身的速度</a:t>
            </a:r>
            <a:r>
              <a:rPr lang="zh-CN" altLang="zh-CN" sz="2800">
                <a:ea typeface="楷体_GB2312" pitchFamily="1" charset="-122"/>
              </a:rPr>
              <a:t> </a:t>
            </a:r>
            <a:r>
              <a:rPr lang="zh-CN" altLang="zh-CN" sz="2800" b="1">
                <a:latin typeface="楷体_GB2312" pitchFamily="1" charset="-122"/>
                <a:ea typeface="楷体_GB2312" pitchFamily="1" charset="-122"/>
              </a:rPr>
              <a:t>    </a:t>
            </a:r>
          </a:p>
        </p:txBody>
      </p:sp>
      <p:sp>
        <p:nvSpPr>
          <p:cNvPr id="14" name="Rectangle 13">
            <a:extLst>
              <a:ext uri="{FF2B5EF4-FFF2-40B4-BE49-F238E27FC236}">
                <a16:creationId xmlns:a16="http://schemas.microsoft.com/office/drawing/2014/main" id="{0DA19D25-6067-C847-971B-A01D96CD0784}"/>
              </a:ext>
            </a:extLst>
          </p:cNvPr>
          <p:cNvSpPr>
            <a:spLocks noChangeArrowheads="1"/>
          </p:cNvSpPr>
          <p:nvPr/>
        </p:nvSpPr>
        <p:spPr bwMode="auto">
          <a:xfrm>
            <a:off x="250825" y="4157663"/>
            <a:ext cx="31432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a:ea typeface="楷体_GB2312" pitchFamily="1" charset="-122"/>
              </a:rPr>
              <a:t>自我认知部分</a:t>
            </a:r>
            <a:r>
              <a:rPr lang="zh-CN" altLang="zh-CN" sz="2800">
                <a:ea typeface="楷体_GB2312" pitchFamily="1" charset="-122"/>
              </a:rPr>
              <a:t> </a:t>
            </a:r>
            <a:r>
              <a:rPr lang="zh-CN" altLang="zh-CN" sz="2800" b="1">
                <a:latin typeface="楷体_GB2312" pitchFamily="1" charset="-122"/>
                <a:ea typeface="楷体_GB2312" pitchFamily="1" charset="-122"/>
              </a:rPr>
              <a:t>   </a:t>
            </a:r>
            <a:r>
              <a:rPr lang="zh-CN" altLang="zh-CN" sz="2800" b="1">
                <a:solidFill>
                  <a:schemeClr val="bg1"/>
                </a:solidFill>
                <a:latin typeface="楷体_GB2312" pitchFamily="1" charset="-122"/>
                <a:ea typeface="楷体_GB2312" pitchFamily="1" charset="-122"/>
              </a:rPr>
              <a:t> </a:t>
            </a:r>
          </a:p>
        </p:txBody>
      </p:sp>
      <p:sp>
        <p:nvSpPr>
          <p:cNvPr id="16" name="Rectangle 15">
            <a:extLst>
              <a:ext uri="{FF2B5EF4-FFF2-40B4-BE49-F238E27FC236}">
                <a16:creationId xmlns:a16="http://schemas.microsoft.com/office/drawing/2014/main" id="{5EBEE26C-D618-5841-825F-EFA4DBEE8E42}"/>
              </a:ext>
            </a:extLst>
          </p:cNvPr>
          <p:cNvSpPr>
            <a:spLocks noChangeArrowheads="1"/>
          </p:cNvSpPr>
          <p:nvPr/>
        </p:nvSpPr>
        <p:spPr bwMode="auto">
          <a:xfrm>
            <a:off x="993775" y="2865438"/>
            <a:ext cx="68945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dirty="0">
                <a:ea typeface="楷体_GB2312" pitchFamily="1" charset="-122"/>
              </a:rPr>
              <a:t>粒子的速度更新主要由三部分组成：</a:t>
            </a:r>
            <a:r>
              <a:rPr lang="zh-CN" altLang="zh-CN" sz="2800" dirty="0">
                <a:ea typeface="楷体_GB2312" pitchFamily="1" charset="-122"/>
              </a:rPr>
              <a:t> </a:t>
            </a:r>
            <a:r>
              <a:rPr lang="zh-CN" altLang="zh-CN" sz="2800" b="1" dirty="0">
                <a:latin typeface="楷体_GB2312" pitchFamily="1" charset="-122"/>
                <a:ea typeface="楷体_GB2312" pitchFamily="1" charset="-122"/>
              </a:rPr>
              <a:t> </a:t>
            </a:r>
            <a:r>
              <a:rPr lang="zh-CN" altLang="zh-CN" sz="2800" b="1" dirty="0">
                <a:solidFill>
                  <a:schemeClr val="bg1"/>
                </a:solidFill>
                <a:latin typeface="楷体_GB2312" pitchFamily="1" charset="-122"/>
                <a:ea typeface="楷体_GB2312" pitchFamily="1" charset="-122"/>
              </a:rPr>
              <a:t>    </a:t>
            </a:r>
          </a:p>
        </p:txBody>
      </p:sp>
      <p:graphicFrame>
        <p:nvGraphicFramePr>
          <p:cNvPr id="21" name="Object 21">
            <a:extLst>
              <a:ext uri="{FF2B5EF4-FFF2-40B4-BE49-F238E27FC236}">
                <a16:creationId xmlns:a16="http://schemas.microsoft.com/office/drawing/2014/main" id="{081956C2-6C4C-5248-B944-05A0AFB82A6D}"/>
              </a:ext>
            </a:extLst>
          </p:cNvPr>
          <p:cNvGraphicFramePr>
            <a:graphicFrameLocks noChangeAspect="1"/>
          </p:cNvGraphicFramePr>
          <p:nvPr/>
        </p:nvGraphicFramePr>
        <p:xfrm>
          <a:off x="708025" y="2124075"/>
          <a:ext cx="7058025" cy="552450"/>
        </p:xfrm>
        <a:graphic>
          <a:graphicData uri="http://schemas.openxmlformats.org/presentationml/2006/ole">
            <mc:AlternateContent xmlns:mc="http://schemas.openxmlformats.org/markup-compatibility/2006">
              <mc:Choice xmlns:v="urn:schemas-microsoft-com:vml" Requires="v">
                <p:oleObj spid="_x0000_s11269" r:id="rId10" imgW="71094600" imgH="5562600" progId="Equation.DSMT4">
                  <p:embed/>
                </p:oleObj>
              </mc:Choice>
              <mc:Fallback>
                <p:oleObj r:id="rId10" imgW="71094600" imgH="5562600" progId="Equation.DSMT4">
                  <p:embed/>
                  <p:pic>
                    <p:nvPicPr>
                      <p:cNvPr id="21" name="Object 21">
                        <a:extLst>
                          <a:ext uri="{FF2B5EF4-FFF2-40B4-BE49-F238E27FC236}">
                            <a16:creationId xmlns:a16="http://schemas.microsoft.com/office/drawing/2014/main" id="{081956C2-6C4C-5248-B944-05A0AFB82A6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8025" y="2124075"/>
                        <a:ext cx="705802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22">
            <a:extLst>
              <a:ext uri="{FF2B5EF4-FFF2-40B4-BE49-F238E27FC236}">
                <a16:creationId xmlns:a16="http://schemas.microsoft.com/office/drawing/2014/main" id="{CA3573BC-3675-7A4A-AA8E-D0CC2D850BC9}"/>
              </a:ext>
            </a:extLst>
          </p:cNvPr>
          <p:cNvGraphicFramePr>
            <a:graphicFrameLocks noChangeAspect="1"/>
          </p:cNvGraphicFramePr>
          <p:nvPr/>
        </p:nvGraphicFramePr>
        <p:xfrm>
          <a:off x="2511425" y="4119563"/>
          <a:ext cx="2968625" cy="627062"/>
        </p:xfrm>
        <a:graphic>
          <a:graphicData uri="http://schemas.openxmlformats.org/presentationml/2006/ole">
            <mc:AlternateContent xmlns:mc="http://schemas.openxmlformats.org/markup-compatibility/2006">
              <mc:Choice xmlns:v="urn:schemas-microsoft-com:vml" Requires="v">
                <p:oleObj spid="_x0000_s11270" r:id="rId12" imgW="26327100" imgH="5562600" progId="Equation.KSEE3">
                  <p:embed/>
                </p:oleObj>
              </mc:Choice>
              <mc:Fallback>
                <p:oleObj r:id="rId12" imgW="26327100" imgH="5562600" progId="Equation.KSEE3">
                  <p:embed/>
                  <p:pic>
                    <p:nvPicPr>
                      <p:cNvPr id="22" name="Object 22">
                        <a:extLst>
                          <a:ext uri="{FF2B5EF4-FFF2-40B4-BE49-F238E27FC236}">
                            <a16:creationId xmlns:a16="http://schemas.microsoft.com/office/drawing/2014/main" id="{CA3573BC-3675-7A4A-AA8E-D0CC2D850BC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11425" y="4119563"/>
                        <a:ext cx="2968625" cy="627062"/>
                      </a:xfrm>
                      <a:prstGeom prst="rect">
                        <a:avLst/>
                      </a:prstGeom>
                      <a:solidFill>
                        <a:srgbClr val="00B0F0"/>
                      </a:solidFill>
                      <a:ln>
                        <a:noFill/>
                      </a:ln>
                      <a:effectLst/>
                    </p:spPr>
                  </p:pic>
                </p:oleObj>
              </mc:Fallback>
            </mc:AlternateContent>
          </a:graphicData>
        </a:graphic>
      </p:graphicFrame>
      <p:graphicFrame>
        <p:nvGraphicFramePr>
          <p:cNvPr id="23" name="Object 23">
            <a:extLst>
              <a:ext uri="{FF2B5EF4-FFF2-40B4-BE49-F238E27FC236}">
                <a16:creationId xmlns:a16="http://schemas.microsoft.com/office/drawing/2014/main" id="{DFE26391-9372-4A4A-8301-4675B7B6788C}"/>
              </a:ext>
            </a:extLst>
          </p:cNvPr>
          <p:cNvGraphicFramePr>
            <a:graphicFrameLocks noChangeAspect="1"/>
          </p:cNvGraphicFramePr>
          <p:nvPr/>
        </p:nvGraphicFramePr>
        <p:xfrm>
          <a:off x="2466975" y="4910138"/>
          <a:ext cx="2970213" cy="627062"/>
        </p:xfrm>
        <a:graphic>
          <a:graphicData uri="http://schemas.openxmlformats.org/presentationml/2006/ole">
            <mc:AlternateContent xmlns:mc="http://schemas.openxmlformats.org/markup-compatibility/2006">
              <mc:Choice xmlns:v="urn:schemas-microsoft-com:vml" Requires="v">
                <p:oleObj spid="_x0000_s11271" r:id="rId14" imgW="26327100" imgH="5562600" progId="Equation.KSEE3">
                  <p:embed/>
                </p:oleObj>
              </mc:Choice>
              <mc:Fallback>
                <p:oleObj r:id="rId14" imgW="26327100" imgH="5562600" progId="Equation.KSEE3">
                  <p:embed/>
                  <p:pic>
                    <p:nvPicPr>
                      <p:cNvPr id="23" name="Object 23">
                        <a:extLst>
                          <a:ext uri="{FF2B5EF4-FFF2-40B4-BE49-F238E27FC236}">
                            <a16:creationId xmlns:a16="http://schemas.microsoft.com/office/drawing/2014/main" id="{DFE26391-9372-4A4A-8301-4675B7B6788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66975" y="4910138"/>
                        <a:ext cx="2970213" cy="627062"/>
                      </a:xfrm>
                      <a:prstGeom prst="rect">
                        <a:avLst/>
                      </a:prstGeom>
                      <a:solidFill>
                        <a:srgbClr val="00B0F0"/>
                      </a:solidFill>
                      <a:ln>
                        <a:noFill/>
                      </a:ln>
                      <a:effectLst/>
                    </p:spPr>
                  </p:pic>
                </p:oleObj>
              </mc:Fallback>
            </mc:AlternateContent>
          </a:graphicData>
        </a:graphic>
      </p:graphicFrame>
      <p:graphicFrame>
        <p:nvGraphicFramePr>
          <p:cNvPr id="24" name="Object 19">
            <a:extLst>
              <a:ext uri="{FF2B5EF4-FFF2-40B4-BE49-F238E27FC236}">
                <a16:creationId xmlns:a16="http://schemas.microsoft.com/office/drawing/2014/main" id="{9BF1E30A-2EA4-294B-B0A8-0CEAF5106796}"/>
              </a:ext>
            </a:extLst>
          </p:cNvPr>
          <p:cNvGraphicFramePr>
            <a:graphicFrameLocks noChangeAspect="1"/>
          </p:cNvGraphicFramePr>
          <p:nvPr/>
        </p:nvGraphicFramePr>
        <p:xfrm>
          <a:off x="3952875" y="3398838"/>
          <a:ext cx="692150" cy="593725"/>
        </p:xfrm>
        <a:graphic>
          <a:graphicData uri="http://schemas.openxmlformats.org/presentationml/2006/ole">
            <mc:AlternateContent xmlns:mc="http://schemas.openxmlformats.org/markup-compatibility/2006">
              <mc:Choice xmlns:v="urn:schemas-microsoft-com:vml" Requires="v">
                <p:oleObj spid="_x0000_s11272" r:id="rId16" imgW="6146800" imgH="5270500" progId="Equation.KSEE3">
                  <p:embed/>
                </p:oleObj>
              </mc:Choice>
              <mc:Fallback>
                <p:oleObj r:id="rId16" imgW="6146800" imgH="5270500" progId="Equation.KSEE3">
                  <p:embed/>
                  <p:pic>
                    <p:nvPicPr>
                      <p:cNvPr id="24" name="Object 19">
                        <a:extLst>
                          <a:ext uri="{FF2B5EF4-FFF2-40B4-BE49-F238E27FC236}">
                            <a16:creationId xmlns:a16="http://schemas.microsoft.com/office/drawing/2014/main" id="{9BF1E30A-2EA4-294B-B0A8-0CEAF510679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52875" y="3398838"/>
                        <a:ext cx="692150" cy="593725"/>
                      </a:xfrm>
                      <a:prstGeom prst="rect">
                        <a:avLst/>
                      </a:prstGeom>
                      <a:solidFill>
                        <a:srgbClr val="00B0F0"/>
                      </a:solidFill>
                      <a:ln>
                        <a:noFill/>
                      </a:ln>
                    </p:spPr>
                  </p:pic>
                </p:oleObj>
              </mc:Fallback>
            </mc:AlternateContent>
          </a:graphicData>
        </a:graphic>
      </p:graphicFrame>
      <p:sp>
        <p:nvSpPr>
          <p:cNvPr id="25" name="AutoShape 16">
            <a:extLst>
              <a:ext uri="{FF2B5EF4-FFF2-40B4-BE49-F238E27FC236}">
                <a16:creationId xmlns:a16="http://schemas.microsoft.com/office/drawing/2014/main" id="{6CECDF1F-36D8-B549-8533-8E6C130E3261}"/>
              </a:ext>
            </a:extLst>
          </p:cNvPr>
          <p:cNvSpPr>
            <a:spLocks/>
          </p:cNvSpPr>
          <p:nvPr/>
        </p:nvSpPr>
        <p:spPr bwMode="auto">
          <a:xfrm>
            <a:off x="5651500" y="4460875"/>
            <a:ext cx="179388" cy="900113"/>
          </a:xfrm>
          <a:prstGeom prst="rightBrace">
            <a:avLst>
              <a:gd name="adj1" fmla="val 41814"/>
              <a:gd name="adj2" fmla="val 50000"/>
            </a:avLst>
          </a:prstGeom>
          <a:noFill/>
          <a:ln w="28575" cap="flat"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Rectangle 17">
            <a:extLst>
              <a:ext uri="{FF2B5EF4-FFF2-40B4-BE49-F238E27FC236}">
                <a16:creationId xmlns:a16="http://schemas.microsoft.com/office/drawing/2014/main" id="{E9E6C8EA-600F-854F-8084-8569BEFA2211}"/>
              </a:ext>
            </a:extLst>
          </p:cNvPr>
          <p:cNvSpPr>
            <a:spLocks noChangeArrowheads="1"/>
          </p:cNvSpPr>
          <p:nvPr/>
        </p:nvSpPr>
        <p:spPr bwMode="auto">
          <a:xfrm>
            <a:off x="5832475" y="4421178"/>
            <a:ext cx="40894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zh-CN" altLang="en-US" sz="2800" b="1" dirty="0">
                <a:latin typeface="楷体_GB2312" pitchFamily="1" charset="-122"/>
                <a:ea typeface="楷体_GB2312" pitchFamily="1" charset="-122"/>
              </a:rPr>
              <a:t>c</a:t>
            </a:r>
            <a:r>
              <a:rPr lang="zh-CN" altLang="en-US" sz="2800" b="1" baseline="-25000" dirty="0">
                <a:latin typeface="楷体_GB2312" pitchFamily="1" charset="-122"/>
                <a:ea typeface="楷体_GB2312" pitchFamily="1" charset="-122"/>
              </a:rPr>
              <a:t>1</a:t>
            </a:r>
            <a:r>
              <a:rPr lang="zh-CN" altLang="en-US" sz="2800" b="1" dirty="0">
                <a:latin typeface="楷体_GB2312" pitchFamily="1" charset="-122"/>
                <a:ea typeface="楷体_GB2312" pitchFamily="1" charset="-122"/>
              </a:rPr>
              <a:t>,c</a:t>
            </a:r>
            <a:r>
              <a:rPr lang="zh-CN" altLang="en-US" sz="2800" b="1" baseline="-25000" dirty="0">
                <a:latin typeface="楷体_GB2312" pitchFamily="1" charset="-122"/>
                <a:ea typeface="楷体_GB2312" pitchFamily="1" charset="-122"/>
              </a:rPr>
              <a:t>2</a:t>
            </a:r>
            <a:r>
              <a:rPr lang="zh-CN" altLang="en-US" sz="2800" b="1" dirty="0">
                <a:latin typeface="楷体_GB2312" pitchFamily="1" charset="-122"/>
                <a:ea typeface="楷体_GB2312" pitchFamily="1" charset="-122"/>
              </a:rPr>
              <a:t>都不为0，称为</a:t>
            </a:r>
          </a:p>
          <a:p>
            <a:pPr eaLnBrk="0" hangingPunct="0"/>
            <a:r>
              <a:rPr lang="zh-CN" altLang="en-US" sz="2800" b="1" dirty="0">
                <a:solidFill>
                  <a:srgbClr val="0000FF"/>
                </a:solidFill>
                <a:latin typeface="楷体_GB2312" pitchFamily="1" charset="-122"/>
                <a:ea typeface="楷体_GB2312" pitchFamily="1" charset="-122"/>
              </a:rPr>
              <a:t>完全型粒子群算法     </a:t>
            </a:r>
          </a:p>
        </p:txBody>
      </p:sp>
      <p:sp>
        <p:nvSpPr>
          <p:cNvPr id="27" name="Rectangle 18">
            <a:extLst>
              <a:ext uri="{FF2B5EF4-FFF2-40B4-BE49-F238E27FC236}">
                <a16:creationId xmlns:a16="http://schemas.microsoft.com/office/drawing/2014/main" id="{42BD49BE-DCBD-C94E-9C4D-D031654EC2B5}"/>
              </a:ext>
            </a:extLst>
          </p:cNvPr>
          <p:cNvSpPr>
            <a:spLocks noChangeArrowheads="1"/>
          </p:cNvSpPr>
          <p:nvPr/>
        </p:nvSpPr>
        <p:spPr bwMode="auto">
          <a:xfrm>
            <a:off x="358775" y="5707063"/>
            <a:ext cx="8578850" cy="984250"/>
          </a:xfrm>
          <a:prstGeom prst="rect">
            <a:avLst/>
          </a:prstGeom>
          <a:blipFill dpi="0" rotWithShape="1">
            <a:blip r:embed="rId18"/>
            <a:srcRect/>
            <a:tile tx="0" ty="0" sx="100000" sy="100000" flip="none" algn="tl"/>
          </a:blipFill>
          <a:ln w="38100" cap="flat"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zh-CN" altLang="zh-CN" sz="2800" b="1">
                <a:solidFill>
                  <a:schemeClr val="bg1"/>
                </a:solidFill>
                <a:ea typeface="楷体_GB2312" pitchFamily="1" charset="-122"/>
              </a:rPr>
              <a:t>        完全型粒子群算法更容易保持收敛速度和搜索效果的均衡，是较好的选择．</a:t>
            </a:r>
            <a:r>
              <a:rPr lang="zh-CN" altLang="zh-CN" sz="2800">
                <a:solidFill>
                  <a:schemeClr val="bg1"/>
                </a:solidFill>
                <a:ea typeface="楷体_GB2312" pitchFamily="1" charset="-122"/>
              </a:rPr>
              <a:t> </a:t>
            </a:r>
            <a:r>
              <a:rPr lang="zh-CN" altLang="zh-CN" sz="2800" b="1">
                <a:solidFill>
                  <a:schemeClr val="bg1"/>
                </a:solidFill>
                <a:latin typeface="楷体_GB2312" pitchFamily="1" charset="-122"/>
                <a:ea typeface="楷体_GB2312" pitchFamily="1" charset="-122"/>
              </a:rPr>
              <a:t>    </a:t>
            </a:r>
          </a:p>
        </p:txBody>
      </p:sp>
    </p:spTree>
    <p:extLst>
      <p:ext uri="{BB962C8B-B14F-4D97-AF65-F5344CB8AC3E}">
        <p14:creationId xmlns:p14="http://schemas.microsoft.com/office/powerpoint/2010/main" val="212189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utoUpdateAnimBg="0"/>
      <p:bldP spid="27" grpId="0" animBg="1"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 粒子群算法构成要素</a:t>
            </a:r>
            <a:r>
              <a:rPr lang="en-US" altLang="zh-CN" dirty="0">
                <a:latin typeface="+mn-lt"/>
              </a:rPr>
              <a:t>-</a:t>
            </a:r>
            <a:r>
              <a:rPr lang="zh-CN" altLang="en-US" dirty="0">
                <a:latin typeface="+mn-lt"/>
              </a:rPr>
              <a:t>最大速度</a:t>
            </a:r>
            <a:r>
              <a:rPr lang="en-US" altLang="zh-CN" dirty="0" err="1">
                <a:latin typeface="+mn-lt"/>
              </a:rPr>
              <a:t>Vm</a:t>
            </a:r>
            <a:endParaRPr lang="zh-CN" altLang="en-US" dirty="0">
              <a:latin typeface="+mn-lt"/>
            </a:endParaRPr>
          </a:p>
        </p:txBody>
      </p:sp>
      <p:sp>
        <p:nvSpPr>
          <p:cNvPr id="6" name="Rectangle 6">
            <a:extLst>
              <a:ext uri="{FF2B5EF4-FFF2-40B4-BE49-F238E27FC236}">
                <a16:creationId xmlns:a16="http://schemas.microsoft.com/office/drawing/2014/main" id="{4AAE5721-BB67-CC4B-9CC7-5B04C9B9EBA3}"/>
              </a:ext>
            </a:extLst>
          </p:cNvPr>
          <p:cNvSpPr>
            <a:spLocks noChangeArrowheads="1"/>
          </p:cNvSpPr>
          <p:nvPr/>
        </p:nvSpPr>
        <p:spPr bwMode="auto">
          <a:xfrm>
            <a:off x="1130820" y="2136700"/>
            <a:ext cx="36888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en-US" b="1" i="1" dirty="0">
                <a:solidFill>
                  <a:srgbClr val="FF0000"/>
                </a:solidFill>
                <a:latin typeface="Times New Roman" panose="02020603050405020304" pitchFamily="18" charset="0"/>
                <a:ea typeface="楷体_GB2312" pitchFamily="1" charset="-122"/>
              </a:rPr>
              <a:t>V</a:t>
            </a:r>
            <a:r>
              <a:rPr lang="zh-CN" altLang="en-US" b="1" i="1" baseline="-25000" dirty="0">
                <a:solidFill>
                  <a:srgbClr val="FF0000"/>
                </a:solidFill>
                <a:latin typeface="Times New Roman" panose="02020603050405020304" pitchFamily="18" charset="0"/>
                <a:ea typeface="楷体_GB2312" pitchFamily="1" charset="-122"/>
              </a:rPr>
              <a:t>m</a:t>
            </a:r>
            <a:r>
              <a:rPr lang="zh-CN" altLang="en-US" b="1" dirty="0">
                <a:solidFill>
                  <a:srgbClr val="FF0000"/>
                </a:solidFill>
                <a:ea typeface="楷体_GB2312" pitchFamily="1" charset="-122"/>
              </a:rPr>
              <a:t>较大</a:t>
            </a:r>
            <a:r>
              <a:rPr lang="zh-CN" altLang="en-US" b="1" dirty="0">
                <a:ea typeface="楷体_GB2312" pitchFamily="1" charset="-122"/>
              </a:rPr>
              <a:t>时，探索能力增强，</a:t>
            </a:r>
            <a:r>
              <a:rPr lang="zh-CN" altLang="en-US" dirty="0">
                <a:ea typeface="楷体_GB2312" pitchFamily="1" charset="-122"/>
              </a:rPr>
              <a:t> </a:t>
            </a:r>
            <a:r>
              <a:rPr lang="zh-CN" altLang="en-US" b="1" dirty="0">
                <a:latin typeface="楷体_GB2312" pitchFamily="1" charset="-122"/>
                <a:ea typeface="楷体_GB2312" pitchFamily="1" charset="-122"/>
              </a:rPr>
              <a:t> </a:t>
            </a:r>
            <a:r>
              <a:rPr lang="zh-CN" altLang="en-US" b="1" dirty="0">
                <a:solidFill>
                  <a:schemeClr val="bg1"/>
                </a:solidFill>
                <a:latin typeface="楷体_GB2312" pitchFamily="1" charset="-122"/>
                <a:ea typeface="楷体_GB2312" pitchFamily="1" charset="-122"/>
              </a:rPr>
              <a:t>   </a:t>
            </a:r>
          </a:p>
        </p:txBody>
      </p:sp>
      <p:sp>
        <p:nvSpPr>
          <p:cNvPr id="8" name="Rectangle 8">
            <a:extLst>
              <a:ext uri="{FF2B5EF4-FFF2-40B4-BE49-F238E27FC236}">
                <a16:creationId xmlns:a16="http://schemas.microsoft.com/office/drawing/2014/main" id="{9C4AB666-59C6-0944-8D4A-B0E02C25FAA6}"/>
              </a:ext>
            </a:extLst>
          </p:cNvPr>
          <p:cNvSpPr>
            <a:spLocks noChangeArrowheads="1"/>
          </p:cNvSpPr>
          <p:nvPr/>
        </p:nvSpPr>
        <p:spPr bwMode="auto">
          <a:xfrm>
            <a:off x="661243" y="1691304"/>
            <a:ext cx="11352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b="1" dirty="0">
                <a:ea typeface="楷体_GB2312" pitchFamily="1" charset="-122"/>
              </a:rPr>
              <a:t>作用:   </a:t>
            </a:r>
            <a:r>
              <a:rPr lang="zh-CN" altLang="zh-CN" b="1" dirty="0">
                <a:solidFill>
                  <a:schemeClr val="bg1"/>
                </a:solidFill>
                <a:ea typeface="楷体_GB2312" pitchFamily="1" charset="-122"/>
              </a:rPr>
              <a:t>  </a:t>
            </a:r>
          </a:p>
        </p:txBody>
      </p:sp>
      <p:sp>
        <p:nvSpPr>
          <p:cNvPr id="10" name="Rectangle 10">
            <a:extLst>
              <a:ext uri="{FF2B5EF4-FFF2-40B4-BE49-F238E27FC236}">
                <a16:creationId xmlns:a16="http://schemas.microsoft.com/office/drawing/2014/main" id="{AC42905B-6342-A340-904C-DA21C099427D}"/>
              </a:ext>
            </a:extLst>
          </p:cNvPr>
          <p:cNvSpPr>
            <a:spLocks noChangeArrowheads="1"/>
          </p:cNvSpPr>
          <p:nvPr/>
        </p:nvSpPr>
        <p:spPr bwMode="auto">
          <a:xfrm>
            <a:off x="1130820" y="2740654"/>
            <a:ext cx="35221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en-US" b="1" i="1" dirty="0">
                <a:solidFill>
                  <a:srgbClr val="FF0000"/>
                </a:solidFill>
                <a:latin typeface="Times New Roman" panose="02020603050405020304" pitchFamily="18" charset="0"/>
                <a:ea typeface="楷体_GB2312" pitchFamily="1" charset="-122"/>
              </a:rPr>
              <a:t>V</a:t>
            </a:r>
            <a:r>
              <a:rPr lang="zh-CN" altLang="en-US" b="1" i="1" baseline="-25000" dirty="0">
                <a:solidFill>
                  <a:srgbClr val="FF0000"/>
                </a:solidFill>
                <a:latin typeface="Times New Roman" panose="02020603050405020304" pitchFamily="18" charset="0"/>
                <a:ea typeface="楷体_GB2312" pitchFamily="1" charset="-122"/>
              </a:rPr>
              <a:t>m</a:t>
            </a:r>
            <a:r>
              <a:rPr lang="zh-CN" altLang="en-US" b="1" dirty="0">
                <a:solidFill>
                  <a:srgbClr val="FF0000"/>
                </a:solidFill>
                <a:ea typeface="楷体_GB2312" pitchFamily="1" charset="-122"/>
              </a:rPr>
              <a:t>较小</a:t>
            </a:r>
            <a:r>
              <a:rPr lang="zh-CN" altLang="en-US" b="1" dirty="0">
                <a:ea typeface="楷体_GB2312" pitchFamily="1" charset="-122"/>
              </a:rPr>
              <a:t>时，开发能力增强，</a:t>
            </a:r>
            <a:r>
              <a:rPr lang="zh-CN" altLang="en-US" b="1" dirty="0">
                <a:solidFill>
                  <a:schemeClr val="bg1"/>
                </a:solidFill>
                <a:ea typeface="楷体_GB2312" pitchFamily="1" charset="-122"/>
              </a:rPr>
              <a:t>   </a:t>
            </a:r>
            <a:endParaRPr lang="zh-CN" altLang="en-US" b="1" dirty="0">
              <a:solidFill>
                <a:schemeClr val="bg1"/>
              </a:solidFill>
              <a:latin typeface="楷体_GB2312" pitchFamily="1" charset="-122"/>
              <a:ea typeface="楷体_GB2312" pitchFamily="1" charset="-122"/>
            </a:endParaRPr>
          </a:p>
        </p:txBody>
      </p:sp>
      <p:sp>
        <p:nvSpPr>
          <p:cNvPr id="14" name="Rectangle 14">
            <a:extLst>
              <a:ext uri="{FF2B5EF4-FFF2-40B4-BE49-F238E27FC236}">
                <a16:creationId xmlns:a16="http://schemas.microsoft.com/office/drawing/2014/main" id="{3E8DA555-24D1-504A-BD95-C44F249276CB}"/>
              </a:ext>
            </a:extLst>
          </p:cNvPr>
          <p:cNvSpPr>
            <a:spLocks noChangeArrowheads="1"/>
          </p:cNvSpPr>
          <p:nvPr/>
        </p:nvSpPr>
        <p:spPr bwMode="auto">
          <a:xfrm>
            <a:off x="1130820" y="3317127"/>
            <a:ext cx="53671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en-US" b="1" i="1">
                <a:latin typeface="Times New Roman" panose="02020603050405020304" pitchFamily="18" charset="0"/>
                <a:ea typeface="楷体_GB2312" pitchFamily="1" charset="-122"/>
              </a:rPr>
              <a:t>V</a:t>
            </a:r>
            <a:r>
              <a:rPr lang="zh-CN" altLang="en-US" b="1" i="1" baseline="-25000">
                <a:latin typeface="Times New Roman" panose="02020603050405020304" pitchFamily="18" charset="0"/>
                <a:ea typeface="楷体_GB2312" pitchFamily="1" charset="-122"/>
              </a:rPr>
              <a:t>m</a:t>
            </a:r>
            <a:r>
              <a:rPr lang="zh-CN" altLang="en-US" b="1">
                <a:latin typeface="Times New Roman" panose="02020603050405020304" pitchFamily="18" charset="0"/>
                <a:ea typeface="楷体_GB2312" pitchFamily="1" charset="-122"/>
              </a:rPr>
              <a:t>一般设为每维变量变化范围的10％~20％.    </a:t>
            </a:r>
            <a:r>
              <a:rPr lang="zh-CN" altLang="en-US" b="1">
                <a:solidFill>
                  <a:schemeClr val="bg1"/>
                </a:solidFill>
                <a:latin typeface="Times New Roman" panose="02020603050405020304" pitchFamily="18" charset="0"/>
                <a:ea typeface="楷体_GB2312" pitchFamily="1" charset="-122"/>
              </a:rPr>
              <a:t> </a:t>
            </a:r>
          </a:p>
        </p:txBody>
      </p:sp>
      <p:sp>
        <p:nvSpPr>
          <p:cNvPr id="16" name="Rectangle 16">
            <a:extLst>
              <a:ext uri="{FF2B5EF4-FFF2-40B4-BE49-F238E27FC236}">
                <a16:creationId xmlns:a16="http://schemas.microsoft.com/office/drawing/2014/main" id="{B49AEDA8-2278-294F-AE4E-943F11365B72}"/>
              </a:ext>
            </a:extLst>
          </p:cNvPr>
          <p:cNvSpPr>
            <a:spLocks noChangeArrowheads="1"/>
          </p:cNvSpPr>
          <p:nvPr/>
        </p:nvSpPr>
        <p:spPr bwMode="auto">
          <a:xfrm>
            <a:off x="4306936" y="2136700"/>
            <a:ext cx="31470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b="1" dirty="0">
                <a:ea typeface="楷体_GB2312" pitchFamily="1" charset="-122"/>
              </a:rPr>
              <a:t>但</a:t>
            </a:r>
            <a:r>
              <a:rPr lang="zh-CN" altLang="zh-CN" b="1" dirty="0">
                <a:ea typeface="楷体_GB2312" pitchFamily="1" charset="-122"/>
              </a:rPr>
              <a:t>粒子容易飞过最优解．</a:t>
            </a:r>
            <a:r>
              <a:rPr lang="zh-CN" altLang="zh-CN" b="1" dirty="0">
                <a:solidFill>
                  <a:schemeClr val="bg1"/>
                </a:solidFill>
                <a:ea typeface="楷体_GB2312" pitchFamily="1" charset="-122"/>
              </a:rPr>
              <a:t>  </a:t>
            </a:r>
          </a:p>
        </p:txBody>
      </p:sp>
      <p:sp>
        <p:nvSpPr>
          <p:cNvPr id="17" name="Rectangle 17">
            <a:extLst>
              <a:ext uri="{FF2B5EF4-FFF2-40B4-BE49-F238E27FC236}">
                <a16:creationId xmlns:a16="http://schemas.microsoft.com/office/drawing/2014/main" id="{25FFB8D7-1283-FE42-9D99-B2B5CE9ACD20}"/>
              </a:ext>
            </a:extLst>
          </p:cNvPr>
          <p:cNvSpPr>
            <a:spLocks noChangeArrowheads="1"/>
          </p:cNvSpPr>
          <p:nvPr/>
        </p:nvSpPr>
        <p:spPr bwMode="auto">
          <a:xfrm>
            <a:off x="4327499" y="2740654"/>
            <a:ext cx="29610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b="1" dirty="0">
                <a:ea typeface="楷体_GB2312" pitchFamily="1" charset="-122"/>
              </a:rPr>
              <a:t>但</a:t>
            </a:r>
            <a:r>
              <a:rPr lang="zh-CN" altLang="zh-CN" b="1" dirty="0">
                <a:ea typeface="楷体_GB2312" pitchFamily="1" charset="-122"/>
              </a:rPr>
              <a:t>容易陷入局部最优．</a:t>
            </a:r>
            <a:r>
              <a:rPr lang="zh-CN" altLang="zh-CN" b="1" dirty="0">
                <a:solidFill>
                  <a:schemeClr val="bg1"/>
                </a:solidFill>
                <a:ea typeface="楷体_GB2312" pitchFamily="1" charset="-122"/>
              </a:rPr>
              <a:t>   </a:t>
            </a:r>
          </a:p>
        </p:txBody>
      </p:sp>
    </p:spTree>
    <p:extLst>
      <p:ext uri="{BB962C8B-B14F-4D97-AF65-F5344CB8AC3E}">
        <p14:creationId xmlns:p14="http://schemas.microsoft.com/office/powerpoint/2010/main" val="203485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16" grpId="0" autoUpdateAnimBg="0"/>
      <p:bldP spid="17"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 粒子群算法构成要素</a:t>
            </a:r>
            <a:r>
              <a:rPr lang="en-US" altLang="zh-CN" dirty="0">
                <a:latin typeface="+mn-lt"/>
              </a:rPr>
              <a:t>-</a:t>
            </a:r>
            <a:r>
              <a:rPr lang="zh-CN" altLang="en-US" dirty="0">
                <a:latin typeface="+mn-lt"/>
              </a:rPr>
              <a:t>邻域的拓扑结构</a:t>
            </a:r>
          </a:p>
        </p:txBody>
      </p:sp>
      <p:sp>
        <p:nvSpPr>
          <p:cNvPr id="12" name="Rectangle 3">
            <a:extLst>
              <a:ext uri="{FF2B5EF4-FFF2-40B4-BE49-F238E27FC236}">
                <a16:creationId xmlns:a16="http://schemas.microsoft.com/office/drawing/2014/main" id="{5481048B-89DE-3546-83A6-C35140D3A984}"/>
              </a:ext>
            </a:extLst>
          </p:cNvPr>
          <p:cNvSpPr>
            <a:spLocks noChangeArrowheads="1"/>
          </p:cNvSpPr>
          <p:nvPr/>
        </p:nvSpPr>
        <p:spPr bwMode="auto">
          <a:xfrm>
            <a:off x="1619672" y="4855338"/>
            <a:ext cx="45704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b="1" dirty="0">
                <a:solidFill>
                  <a:srgbClr val="FF0000"/>
                </a:solidFill>
                <a:ea typeface="楷体_GB2312" pitchFamily="1" charset="-122"/>
              </a:rPr>
              <a:t>全局粒子群算法</a:t>
            </a:r>
            <a:r>
              <a:rPr lang="zh-CN" altLang="zh-CN" b="1" dirty="0">
                <a:solidFill>
                  <a:srgbClr val="0000FF"/>
                </a:solidFill>
                <a:ea typeface="楷体_GB2312" pitchFamily="1" charset="-122"/>
              </a:rPr>
              <a:t>和</a:t>
            </a:r>
            <a:r>
              <a:rPr lang="zh-CN" altLang="zh-CN" b="1" dirty="0">
                <a:solidFill>
                  <a:srgbClr val="FF0000"/>
                </a:solidFill>
                <a:ea typeface="楷体_GB2312" pitchFamily="1" charset="-122"/>
              </a:rPr>
              <a:t>局部粒子群算法</a:t>
            </a:r>
            <a:r>
              <a:rPr lang="zh-CN" altLang="en-US" b="1" dirty="0">
                <a:solidFill>
                  <a:srgbClr val="FF0000"/>
                </a:solidFill>
                <a:ea typeface="楷体_GB2312" pitchFamily="1" charset="-122"/>
              </a:rPr>
              <a:t>。</a:t>
            </a:r>
            <a:r>
              <a:rPr lang="zh-CN" altLang="zh-CN" b="1" dirty="0">
                <a:solidFill>
                  <a:srgbClr val="FF0000"/>
                </a:solidFill>
                <a:ea typeface="楷体_GB2312" pitchFamily="1" charset="-122"/>
              </a:rPr>
              <a:t>    </a:t>
            </a:r>
          </a:p>
        </p:txBody>
      </p:sp>
      <p:sp>
        <p:nvSpPr>
          <p:cNvPr id="18" name="Rectangle 5">
            <a:extLst>
              <a:ext uri="{FF2B5EF4-FFF2-40B4-BE49-F238E27FC236}">
                <a16:creationId xmlns:a16="http://schemas.microsoft.com/office/drawing/2014/main" id="{4CBD676D-027A-BB43-A5F4-AB75EAECE182}"/>
              </a:ext>
            </a:extLst>
          </p:cNvPr>
          <p:cNvSpPr>
            <a:spLocks noChangeArrowheads="1"/>
          </p:cNvSpPr>
          <p:nvPr/>
        </p:nvSpPr>
        <p:spPr bwMode="auto">
          <a:xfrm>
            <a:off x="611560" y="1412776"/>
            <a:ext cx="45448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b="1" dirty="0">
                <a:ea typeface="楷体_GB2312" pitchFamily="1" charset="-122"/>
              </a:rPr>
              <a:t>粒子群算法的邻域拓扑结构包括两种，</a:t>
            </a:r>
          </a:p>
        </p:txBody>
      </p:sp>
      <p:sp>
        <p:nvSpPr>
          <p:cNvPr id="19" name="Rectangle 6">
            <a:extLst>
              <a:ext uri="{FF2B5EF4-FFF2-40B4-BE49-F238E27FC236}">
                <a16:creationId xmlns:a16="http://schemas.microsoft.com/office/drawing/2014/main" id="{863E8E61-1C55-864A-A9FE-CC2C5F85A860}"/>
              </a:ext>
            </a:extLst>
          </p:cNvPr>
          <p:cNvSpPr>
            <a:spLocks noChangeArrowheads="1"/>
          </p:cNvSpPr>
          <p:nvPr/>
        </p:nvSpPr>
        <p:spPr bwMode="auto">
          <a:xfrm>
            <a:off x="1241797" y="2043014"/>
            <a:ext cx="53142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b="1" dirty="0">
                <a:ea typeface="楷体_GB2312" pitchFamily="1" charset="-122"/>
              </a:rPr>
              <a:t>一种是将群体内</a:t>
            </a:r>
            <a:r>
              <a:rPr lang="zh-CN" altLang="zh-CN" b="1" dirty="0">
                <a:solidFill>
                  <a:srgbClr val="0000FF"/>
                </a:solidFill>
                <a:ea typeface="楷体_GB2312" pitchFamily="1" charset="-122"/>
              </a:rPr>
              <a:t>所有个体</a:t>
            </a:r>
            <a:r>
              <a:rPr lang="zh-CN" altLang="zh-CN" b="1" dirty="0">
                <a:ea typeface="楷体_GB2312" pitchFamily="1" charset="-122"/>
              </a:rPr>
              <a:t>都作为粒子的邻域，</a:t>
            </a:r>
          </a:p>
        </p:txBody>
      </p:sp>
      <p:sp>
        <p:nvSpPr>
          <p:cNvPr id="20" name="Rectangle 7">
            <a:extLst>
              <a:ext uri="{FF2B5EF4-FFF2-40B4-BE49-F238E27FC236}">
                <a16:creationId xmlns:a16="http://schemas.microsoft.com/office/drawing/2014/main" id="{60076162-0212-2A45-AF2C-449A0EA25E33}"/>
              </a:ext>
            </a:extLst>
          </p:cNvPr>
          <p:cNvSpPr>
            <a:spLocks noChangeArrowheads="1"/>
          </p:cNvSpPr>
          <p:nvPr/>
        </p:nvSpPr>
        <p:spPr bwMode="auto">
          <a:xfrm>
            <a:off x="1178297" y="2693889"/>
            <a:ext cx="58272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b="1" dirty="0">
                <a:ea typeface="楷体_GB2312" pitchFamily="1" charset="-122"/>
              </a:rPr>
              <a:t>另一种是只将群体中的</a:t>
            </a:r>
            <a:r>
              <a:rPr lang="zh-CN" altLang="zh-CN" b="1" dirty="0">
                <a:solidFill>
                  <a:srgbClr val="0000FF"/>
                </a:solidFill>
                <a:ea typeface="楷体_GB2312" pitchFamily="1" charset="-122"/>
              </a:rPr>
              <a:t>部分个体</a:t>
            </a:r>
            <a:r>
              <a:rPr lang="zh-CN" altLang="zh-CN" b="1" dirty="0">
                <a:ea typeface="楷体_GB2312" pitchFamily="1" charset="-122"/>
              </a:rPr>
              <a:t>作为粒子的邻域．</a:t>
            </a:r>
          </a:p>
        </p:txBody>
      </p:sp>
      <p:sp>
        <p:nvSpPr>
          <p:cNvPr id="21" name="Rectangle 8">
            <a:extLst>
              <a:ext uri="{FF2B5EF4-FFF2-40B4-BE49-F238E27FC236}">
                <a16:creationId xmlns:a16="http://schemas.microsoft.com/office/drawing/2014/main" id="{D2F4C98D-D4C5-6C4B-905F-BDB5128A2C40}"/>
              </a:ext>
            </a:extLst>
          </p:cNvPr>
          <p:cNvSpPr>
            <a:spLocks noChangeArrowheads="1"/>
          </p:cNvSpPr>
          <p:nvPr/>
        </p:nvSpPr>
        <p:spPr bwMode="auto">
          <a:xfrm>
            <a:off x="4572000" y="3344764"/>
            <a:ext cx="279435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b="1" dirty="0">
                <a:ea typeface="楷体_GB2312" pitchFamily="1" charset="-122"/>
              </a:rPr>
              <a:t> 群体历史最优位置 </a:t>
            </a:r>
            <a:r>
              <a:rPr lang="en-US" altLang="zh-CN" b="1" dirty="0" err="1">
                <a:solidFill>
                  <a:srgbClr val="0000FF"/>
                </a:solidFill>
                <a:ea typeface="楷体_GB2312" pitchFamily="1" charset="-122"/>
              </a:rPr>
              <a:t>P</a:t>
            </a:r>
            <a:r>
              <a:rPr lang="en-US" altLang="zh-CN" b="1" baseline="-25000" dirty="0" err="1">
                <a:solidFill>
                  <a:srgbClr val="0000FF"/>
                </a:solidFill>
                <a:ea typeface="楷体_GB2312" pitchFamily="1" charset="-122"/>
              </a:rPr>
              <a:t>g</a:t>
            </a:r>
            <a:r>
              <a:rPr lang="zh-CN" altLang="zh-CN" b="1" dirty="0">
                <a:solidFill>
                  <a:srgbClr val="0000FF"/>
                </a:solidFill>
                <a:ea typeface="楷体_GB2312" pitchFamily="1" charset="-122"/>
              </a:rPr>
              <a:t>  </a:t>
            </a:r>
          </a:p>
        </p:txBody>
      </p:sp>
      <p:sp>
        <p:nvSpPr>
          <p:cNvPr id="22" name="Rectangle 9">
            <a:extLst>
              <a:ext uri="{FF2B5EF4-FFF2-40B4-BE49-F238E27FC236}">
                <a16:creationId xmlns:a16="http://schemas.microsoft.com/office/drawing/2014/main" id="{5304CFB0-ED69-884A-9633-67AEAA874413}"/>
              </a:ext>
            </a:extLst>
          </p:cNvPr>
          <p:cNvSpPr>
            <a:spLocks noChangeArrowheads="1"/>
          </p:cNvSpPr>
          <p:nvPr/>
        </p:nvSpPr>
        <p:spPr bwMode="auto">
          <a:xfrm>
            <a:off x="1220787" y="3354276"/>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b="1">
                <a:ea typeface="楷体_GB2312" pitchFamily="1" charset="-122"/>
              </a:rPr>
              <a:t>邻域拓扑结构</a:t>
            </a:r>
          </a:p>
        </p:txBody>
      </p:sp>
      <p:sp>
        <p:nvSpPr>
          <p:cNvPr id="23" name="Line 10">
            <a:extLst>
              <a:ext uri="{FF2B5EF4-FFF2-40B4-BE49-F238E27FC236}">
                <a16:creationId xmlns:a16="http://schemas.microsoft.com/office/drawing/2014/main" id="{FE4C8AED-B33D-7548-B70D-30C2614392AD}"/>
              </a:ext>
            </a:extLst>
          </p:cNvPr>
          <p:cNvSpPr>
            <a:spLocks noChangeShapeType="1"/>
          </p:cNvSpPr>
          <p:nvPr/>
        </p:nvSpPr>
        <p:spPr bwMode="auto">
          <a:xfrm>
            <a:off x="3359184" y="3672134"/>
            <a:ext cx="1079500" cy="0"/>
          </a:xfrm>
          <a:prstGeom prst="line">
            <a:avLst/>
          </a:prstGeom>
          <a:noFill/>
          <a:ln w="28575" cap="flat" cmpd="sng">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24" name="Rectangle 11">
            <a:extLst>
              <a:ext uri="{FF2B5EF4-FFF2-40B4-BE49-F238E27FC236}">
                <a16:creationId xmlns:a16="http://schemas.microsoft.com/office/drawing/2014/main" id="{A2EF9B63-095E-0344-BA54-0BC1B62B8A74}"/>
              </a:ext>
            </a:extLst>
          </p:cNvPr>
          <p:cNvSpPr>
            <a:spLocks noChangeArrowheads="1"/>
          </p:cNvSpPr>
          <p:nvPr/>
        </p:nvSpPr>
        <p:spPr bwMode="auto">
          <a:xfrm>
            <a:off x="3523471" y="3272024"/>
            <a:ext cx="97975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b="1" dirty="0">
                <a:solidFill>
                  <a:srgbClr val="0000FF"/>
                </a:solidFill>
                <a:ea typeface="楷体_GB2312" pitchFamily="1" charset="-122"/>
              </a:rPr>
              <a:t>决定</a:t>
            </a:r>
            <a:r>
              <a:rPr lang="zh-CN" altLang="zh-CN" sz="1800" b="1" dirty="0">
                <a:solidFill>
                  <a:schemeClr val="accent2"/>
                </a:solidFill>
                <a:ea typeface="楷体_GB2312" pitchFamily="1" charset="-122"/>
              </a:rPr>
              <a:t> </a:t>
            </a:r>
            <a:r>
              <a:rPr lang="zh-CN" altLang="zh-CN" sz="1800" b="1" dirty="0">
                <a:solidFill>
                  <a:srgbClr val="FFFF00"/>
                </a:solidFill>
                <a:ea typeface="楷体_GB2312" pitchFamily="1" charset="-122"/>
              </a:rPr>
              <a:t>   </a:t>
            </a:r>
          </a:p>
        </p:txBody>
      </p:sp>
      <p:sp>
        <p:nvSpPr>
          <p:cNvPr id="25" name="Rectangle 12">
            <a:extLst>
              <a:ext uri="{FF2B5EF4-FFF2-40B4-BE49-F238E27FC236}">
                <a16:creationId xmlns:a16="http://schemas.microsoft.com/office/drawing/2014/main" id="{896F7C12-15CD-9540-BFF6-FB3C36EA52F4}"/>
              </a:ext>
            </a:extLst>
          </p:cNvPr>
          <p:cNvSpPr>
            <a:spLocks noChangeArrowheads="1"/>
          </p:cNvSpPr>
          <p:nvPr/>
        </p:nvSpPr>
        <p:spPr bwMode="auto">
          <a:xfrm>
            <a:off x="500564" y="4235660"/>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b="1" dirty="0">
                <a:ea typeface="楷体_GB2312" pitchFamily="1" charset="-122"/>
              </a:rPr>
              <a:t>由此，将粒子群算法分为</a:t>
            </a:r>
          </a:p>
        </p:txBody>
      </p:sp>
    </p:spTree>
    <p:extLst>
      <p:ext uri="{BB962C8B-B14F-4D97-AF65-F5344CB8AC3E}">
        <p14:creationId xmlns:p14="http://schemas.microsoft.com/office/powerpoint/2010/main" val="1516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left)">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18" grpId="0" autoUpdateAnimBg="0"/>
      <p:bldP spid="19" grpId="0" autoUpdateAnimBg="0"/>
      <p:bldP spid="20" grpId="0" autoUpdateAnimBg="0"/>
      <p:bldP spid="21" grpId="0" autoUpdateAnimBg="0"/>
      <p:bldP spid="22" grpId="0" autoUpdateAnimBg="0"/>
      <p:bldP spid="24" grpId="0" autoUpdateAnimBg="0"/>
      <p:bldP spid="25"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 </a:t>
            </a:r>
            <a:r>
              <a:rPr lang="zh-CN" altLang="en-US" dirty="0">
                <a:latin typeface="+mn-lt"/>
              </a:rPr>
              <a:t>遗传算法的基本介绍</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5" y="1159858"/>
            <a:ext cx="7905750" cy="5077454"/>
          </a:xfrm>
        </p:spPr>
        <p:txBody>
          <a:bodyPr/>
          <a:lstStyle/>
          <a:p>
            <a:pPr eaLnBrk="1" hangingPunct="1">
              <a:buClr>
                <a:srgbClr val="FF0000"/>
              </a:buClr>
              <a:buSzPct val="55000"/>
            </a:pPr>
            <a:r>
              <a:rPr lang="zh-CN" altLang="en-US" sz="2400" b="1">
                <a:ea typeface="微软雅黑" panose="020B0503020204020204" pitchFamily="34" charset="-122"/>
              </a:rPr>
              <a:t>生物遗传概念在遗传算法中的对应关系</a:t>
            </a:r>
          </a:p>
          <a:p>
            <a:pPr eaLnBrk="1" hangingPunct="1">
              <a:buClr>
                <a:srgbClr val="FF0000"/>
              </a:buClr>
              <a:buSzPct val="55000"/>
            </a:pPr>
            <a:endParaRPr lang="en-US" altLang="zh-CN" sz="24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1800">
              <a:solidFill>
                <a:srgbClr val="0000FF"/>
              </a:solidFill>
              <a:ea typeface="微软雅黑" panose="020B0503020204020204" pitchFamily="34" charset="-122"/>
            </a:endParaRPr>
          </a:p>
        </p:txBody>
      </p:sp>
      <p:graphicFrame>
        <p:nvGraphicFramePr>
          <p:cNvPr id="3" name="表格 3">
            <a:extLst>
              <a:ext uri="{FF2B5EF4-FFF2-40B4-BE49-F238E27FC236}">
                <a16:creationId xmlns:a16="http://schemas.microsoft.com/office/drawing/2014/main" id="{42D0D6BA-4422-4448-B28A-524023E82868}"/>
              </a:ext>
            </a:extLst>
          </p:cNvPr>
          <p:cNvGraphicFramePr>
            <a:graphicFrameLocks noGrp="1"/>
          </p:cNvGraphicFramePr>
          <p:nvPr>
            <p:extLst>
              <p:ext uri="{D42A27DB-BD31-4B8C-83A1-F6EECF244321}">
                <p14:modId xmlns:p14="http://schemas.microsoft.com/office/powerpoint/2010/main" val="325152489"/>
              </p:ext>
            </p:extLst>
          </p:nvPr>
        </p:nvGraphicFramePr>
        <p:xfrm>
          <a:off x="776101" y="1628800"/>
          <a:ext cx="7684331" cy="4540050"/>
        </p:xfrm>
        <a:graphic>
          <a:graphicData uri="http://schemas.openxmlformats.org/drawingml/2006/table">
            <a:tbl>
              <a:tblPr firstRow="1" bandRow="1">
                <a:tableStyleId>{5C22544A-7EE6-4342-B048-85BDC9FD1C3A}</a:tableStyleId>
              </a:tblPr>
              <a:tblGrid>
                <a:gridCol w="3291842">
                  <a:extLst>
                    <a:ext uri="{9D8B030D-6E8A-4147-A177-3AD203B41FA5}">
                      <a16:colId xmlns:a16="http://schemas.microsoft.com/office/drawing/2014/main" val="3265658292"/>
                    </a:ext>
                  </a:extLst>
                </a:gridCol>
                <a:gridCol w="4392489">
                  <a:extLst>
                    <a:ext uri="{9D8B030D-6E8A-4147-A177-3AD203B41FA5}">
                      <a16:colId xmlns:a16="http://schemas.microsoft.com/office/drawing/2014/main" val="3950572968"/>
                    </a:ext>
                  </a:extLst>
                </a:gridCol>
              </a:tblGrid>
              <a:tr h="453650">
                <a:tc>
                  <a:txBody>
                    <a:bodyPr/>
                    <a:lstStyle/>
                    <a:p>
                      <a:pPr algn="ctr"/>
                      <a:r>
                        <a:rPr lang="zh-CN" altLang="en-US" sz="2400" b="1" kern="1200">
                          <a:solidFill>
                            <a:srgbClr val="FFFF00"/>
                          </a:solidFill>
                          <a:latin typeface="+mn-lt"/>
                          <a:ea typeface="微软雅黑" panose="020B0503020204020204" pitchFamily="34" charset="-122"/>
                          <a:cs typeface="+mn-cs"/>
                        </a:rPr>
                        <a:t>生物遗传概念</a:t>
                      </a:r>
                    </a:p>
                  </a:txBody>
                  <a:tcPr anchor="ctr"/>
                </a:tc>
                <a:tc>
                  <a:txBody>
                    <a:bodyPr/>
                    <a:lstStyle/>
                    <a:p>
                      <a:pPr marL="0" algn="ctr" defTabSz="914400" rtl="0" eaLnBrk="1" latinLnBrk="0" hangingPunct="1"/>
                      <a:r>
                        <a:rPr lang="zh-CN" altLang="en-US" sz="2400" b="1" kern="1200">
                          <a:solidFill>
                            <a:srgbClr val="FFFF00"/>
                          </a:solidFill>
                          <a:latin typeface="+mn-lt"/>
                          <a:ea typeface="微软雅黑" panose="020B0503020204020204" pitchFamily="34" charset="-122"/>
                          <a:cs typeface="+mn-cs"/>
                        </a:rPr>
                        <a:t>遗传算法中的作用</a:t>
                      </a:r>
                    </a:p>
                  </a:txBody>
                  <a:tcPr anchor="ctr"/>
                </a:tc>
                <a:extLst>
                  <a:ext uri="{0D108BD9-81ED-4DB2-BD59-A6C34878D82A}">
                    <a16:rowId xmlns:a16="http://schemas.microsoft.com/office/drawing/2014/main" val="3908434987"/>
                  </a:ext>
                </a:extLst>
              </a:tr>
              <a:tr h="453650">
                <a:tc>
                  <a:txBody>
                    <a:bodyPr/>
                    <a:lstStyle/>
                    <a:p>
                      <a:pPr algn="ctr"/>
                      <a:r>
                        <a:rPr lang="zh-CN" altLang="en-US" sz="2000" b="1" kern="1200">
                          <a:solidFill>
                            <a:srgbClr val="0000FF"/>
                          </a:solidFill>
                          <a:latin typeface="+mn-lt"/>
                          <a:ea typeface="微软雅黑" panose="020B0503020204020204" pitchFamily="34" charset="-122"/>
                          <a:cs typeface="+mn-cs"/>
                        </a:rPr>
                        <a:t>适者生存</a:t>
                      </a:r>
                    </a:p>
                  </a:txBody>
                  <a:tcPr anchor="ctr"/>
                </a:tc>
                <a:tc>
                  <a:txBody>
                    <a:bodyPr/>
                    <a:lstStyle/>
                    <a:p>
                      <a:pPr marL="0" algn="ctr" defTabSz="914400" rtl="0" eaLnBrk="1" latinLnBrk="0" hangingPunct="1"/>
                      <a:r>
                        <a:rPr lang="zh-CN" altLang="en-US" sz="2000" b="1" kern="1200">
                          <a:solidFill>
                            <a:srgbClr val="0000FF"/>
                          </a:solidFill>
                          <a:latin typeface="+mn-lt"/>
                          <a:ea typeface="微软雅黑" panose="020B0503020204020204" pitchFamily="34" charset="-122"/>
                          <a:cs typeface="+mn-cs"/>
                        </a:rPr>
                        <a:t>最有目标值的解有最大可能保留</a:t>
                      </a:r>
                    </a:p>
                  </a:txBody>
                  <a:tcPr anchor="ctr"/>
                </a:tc>
                <a:extLst>
                  <a:ext uri="{0D108BD9-81ED-4DB2-BD59-A6C34878D82A}">
                    <a16:rowId xmlns:a16="http://schemas.microsoft.com/office/drawing/2014/main" val="2051671121"/>
                  </a:ext>
                </a:extLst>
              </a:tr>
              <a:tr h="453650">
                <a:tc>
                  <a:txBody>
                    <a:bodyPr/>
                    <a:lstStyle/>
                    <a:p>
                      <a:pPr marL="0" algn="ctr" defTabSz="914400" rtl="0" eaLnBrk="1" latinLnBrk="0" hangingPunct="1"/>
                      <a:r>
                        <a:rPr lang="zh-CN" altLang="en-US" sz="2000" b="1" kern="1200">
                          <a:solidFill>
                            <a:srgbClr val="0000FF"/>
                          </a:solidFill>
                          <a:latin typeface="+mn-lt"/>
                          <a:ea typeface="微软雅黑" panose="020B0503020204020204" pitchFamily="34" charset="-122"/>
                          <a:cs typeface="+mn-cs"/>
                        </a:rPr>
                        <a:t>个体</a:t>
                      </a:r>
                    </a:p>
                  </a:txBody>
                  <a:tcPr anchor="ctr"/>
                </a:tc>
                <a:tc>
                  <a:txBody>
                    <a:bodyPr/>
                    <a:lstStyle/>
                    <a:p>
                      <a:pPr marL="0" algn="ctr" defTabSz="914400" rtl="0" eaLnBrk="1" latinLnBrk="0" hangingPunct="1"/>
                      <a:r>
                        <a:rPr lang="zh-CN" altLang="en-US" sz="2000" b="1" kern="1200">
                          <a:solidFill>
                            <a:srgbClr val="0000FF"/>
                          </a:solidFill>
                          <a:latin typeface="+mn-lt"/>
                          <a:ea typeface="微软雅黑" panose="020B0503020204020204" pitchFamily="34" charset="-122"/>
                          <a:cs typeface="+mn-cs"/>
                        </a:rPr>
                        <a:t>解</a:t>
                      </a:r>
                    </a:p>
                  </a:txBody>
                  <a:tcPr anchor="ctr"/>
                </a:tc>
                <a:extLst>
                  <a:ext uri="{0D108BD9-81ED-4DB2-BD59-A6C34878D82A}">
                    <a16:rowId xmlns:a16="http://schemas.microsoft.com/office/drawing/2014/main" val="3037178865"/>
                  </a:ext>
                </a:extLst>
              </a:tr>
              <a:tr h="453650">
                <a:tc>
                  <a:txBody>
                    <a:bodyPr/>
                    <a:lstStyle/>
                    <a:p>
                      <a:pPr marL="0" algn="ctr" defTabSz="914400" rtl="0" eaLnBrk="1" latinLnBrk="0" hangingPunct="1"/>
                      <a:r>
                        <a:rPr lang="zh-CN" altLang="en-US" sz="2000" b="1" kern="1200">
                          <a:solidFill>
                            <a:srgbClr val="0000FF"/>
                          </a:solidFill>
                          <a:latin typeface="+mn-lt"/>
                          <a:ea typeface="微软雅黑" panose="020B0503020204020204" pitchFamily="34" charset="-122"/>
                          <a:cs typeface="+mn-cs"/>
                        </a:rPr>
                        <a:t>染色体</a:t>
                      </a:r>
                    </a:p>
                  </a:txBody>
                  <a:tcPr anchor="ctr"/>
                </a:tc>
                <a:tc>
                  <a:txBody>
                    <a:bodyPr/>
                    <a:lstStyle/>
                    <a:p>
                      <a:pPr marL="0" algn="ctr" defTabSz="914400" rtl="0" eaLnBrk="1" latinLnBrk="0" hangingPunct="1"/>
                      <a:r>
                        <a:rPr lang="zh-CN" altLang="en-US" sz="2000" b="1" kern="1200">
                          <a:solidFill>
                            <a:srgbClr val="0000FF"/>
                          </a:solidFill>
                          <a:latin typeface="+mn-lt"/>
                          <a:ea typeface="微软雅黑" panose="020B0503020204020204" pitchFamily="34" charset="-122"/>
                          <a:cs typeface="+mn-cs"/>
                        </a:rPr>
                        <a:t>解的编码（字符串、向量等）</a:t>
                      </a:r>
                    </a:p>
                  </a:txBody>
                  <a:tcPr anchor="ctr"/>
                </a:tc>
                <a:extLst>
                  <a:ext uri="{0D108BD9-81ED-4DB2-BD59-A6C34878D82A}">
                    <a16:rowId xmlns:a16="http://schemas.microsoft.com/office/drawing/2014/main" val="3458846749"/>
                  </a:ext>
                </a:extLst>
              </a:tr>
              <a:tr h="453650">
                <a:tc>
                  <a:txBody>
                    <a:bodyPr/>
                    <a:lstStyle/>
                    <a:p>
                      <a:pPr marL="0" algn="ctr" defTabSz="914400" rtl="0" eaLnBrk="1" latinLnBrk="0" hangingPunct="1"/>
                      <a:r>
                        <a:rPr lang="zh-CN" altLang="en-US" sz="2000" b="1" kern="1200">
                          <a:solidFill>
                            <a:srgbClr val="0000FF"/>
                          </a:solidFill>
                          <a:latin typeface="+mn-lt"/>
                          <a:ea typeface="微软雅黑" panose="020B0503020204020204" pitchFamily="34" charset="-122"/>
                          <a:cs typeface="+mn-cs"/>
                        </a:rPr>
                        <a:t>基因</a:t>
                      </a:r>
                    </a:p>
                  </a:txBody>
                  <a:tcPr anchor="ctr"/>
                </a:tc>
                <a:tc>
                  <a:txBody>
                    <a:bodyPr/>
                    <a:lstStyle/>
                    <a:p>
                      <a:pPr marL="0" algn="ctr" defTabSz="914400" rtl="0" eaLnBrk="1" latinLnBrk="0" hangingPunct="1"/>
                      <a:r>
                        <a:rPr lang="zh-CN" altLang="en-US" sz="2000" b="1" kern="1200">
                          <a:solidFill>
                            <a:srgbClr val="0000FF"/>
                          </a:solidFill>
                          <a:latin typeface="+mn-lt"/>
                          <a:ea typeface="微软雅黑" panose="020B0503020204020204" pitchFamily="34" charset="-122"/>
                          <a:cs typeface="+mn-cs"/>
                        </a:rPr>
                        <a:t>解中每一个分量的特征</a:t>
                      </a:r>
                    </a:p>
                  </a:txBody>
                  <a:tcPr anchor="ctr"/>
                </a:tc>
                <a:extLst>
                  <a:ext uri="{0D108BD9-81ED-4DB2-BD59-A6C34878D82A}">
                    <a16:rowId xmlns:a16="http://schemas.microsoft.com/office/drawing/2014/main" val="560773664"/>
                  </a:ext>
                </a:extLst>
              </a:tr>
              <a:tr h="453650">
                <a:tc>
                  <a:txBody>
                    <a:bodyPr/>
                    <a:lstStyle/>
                    <a:p>
                      <a:pPr marL="0" algn="ctr" defTabSz="914400" rtl="0" eaLnBrk="1" latinLnBrk="0" hangingPunct="1"/>
                      <a:r>
                        <a:rPr lang="zh-CN" altLang="en-US" sz="2000" b="1" kern="1200">
                          <a:solidFill>
                            <a:srgbClr val="0000FF"/>
                          </a:solidFill>
                          <a:latin typeface="+mn-lt"/>
                          <a:ea typeface="微软雅黑" panose="020B0503020204020204" pitchFamily="34" charset="-122"/>
                          <a:cs typeface="+mn-cs"/>
                        </a:rPr>
                        <a:t>适应性</a:t>
                      </a:r>
                    </a:p>
                  </a:txBody>
                  <a:tcPr anchor="ctr"/>
                </a:tc>
                <a:tc>
                  <a:txBody>
                    <a:bodyPr/>
                    <a:lstStyle/>
                    <a:p>
                      <a:pPr marL="0" algn="ctr" defTabSz="914400" rtl="0" eaLnBrk="1" latinLnBrk="0" hangingPunct="1"/>
                      <a:r>
                        <a:rPr lang="zh-CN" altLang="en-US" sz="2000" b="1" kern="1200">
                          <a:solidFill>
                            <a:srgbClr val="0000FF"/>
                          </a:solidFill>
                          <a:latin typeface="+mn-lt"/>
                          <a:ea typeface="微软雅黑" panose="020B0503020204020204" pitchFamily="34" charset="-122"/>
                          <a:cs typeface="+mn-cs"/>
                        </a:rPr>
                        <a:t>适应函数值</a:t>
                      </a:r>
                    </a:p>
                  </a:txBody>
                  <a:tcPr anchor="ctr"/>
                </a:tc>
                <a:extLst>
                  <a:ext uri="{0D108BD9-81ED-4DB2-BD59-A6C34878D82A}">
                    <a16:rowId xmlns:a16="http://schemas.microsoft.com/office/drawing/2014/main" val="2551865601"/>
                  </a:ext>
                </a:extLst>
              </a:tr>
              <a:tr h="453650">
                <a:tc>
                  <a:txBody>
                    <a:bodyPr/>
                    <a:lstStyle/>
                    <a:p>
                      <a:pPr marL="0" algn="ctr" defTabSz="914400" rtl="0" eaLnBrk="1" latinLnBrk="0" hangingPunct="1"/>
                      <a:r>
                        <a:rPr lang="zh-CN" altLang="en-US" sz="2000" b="1" kern="1200">
                          <a:solidFill>
                            <a:srgbClr val="0000FF"/>
                          </a:solidFill>
                          <a:latin typeface="+mn-lt"/>
                          <a:ea typeface="微软雅黑" panose="020B0503020204020204" pitchFamily="34" charset="-122"/>
                          <a:cs typeface="+mn-cs"/>
                        </a:rPr>
                        <a:t>群体</a:t>
                      </a:r>
                    </a:p>
                  </a:txBody>
                  <a:tcPr anchor="ctr"/>
                </a:tc>
                <a:tc>
                  <a:txBody>
                    <a:bodyPr/>
                    <a:lstStyle/>
                    <a:p>
                      <a:pPr marL="0" algn="ctr" defTabSz="914400" rtl="0" eaLnBrk="1" latinLnBrk="0" hangingPunct="1"/>
                      <a:r>
                        <a:rPr lang="zh-CN" altLang="en-US" sz="2000" b="1" kern="1200">
                          <a:solidFill>
                            <a:srgbClr val="0000FF"/>
                          </a:solidFill>
                          <a:latin typeface="+mn-lt"/>
                          <a:ea typeface="微软雅黑" panose="020B0503020204020204" pitchFamily="34" charset="-122"/>
                          <a:cs typeface="+mn-cs"/>
                        </a:rPr>
                        <a:t>选定的一组解</a:t>
                      </a:r>
                    </a:p>
                  </a:txBody>
                  <a:tcPr anchor="ctr"/>
                </a:tc>
                <a:extLst>
                  <a:ext uri="{0D108BD9-81ED-4DB2-BD59-A6C34878D82A}">
                    <a16:rowId xmlns:a16="http://schemas.microsoft.com/office/drawing/2014/main" val="1684084699"/>
                  </a:ext>
                </a:extLst>
              </a:tr>
              <a:tr h="453650">
                <a:tc>
                  <a:txBody>
                    <a:bodyPr/>
                    <a:lstStyle/>
                    <a:p>
                      <a:pPr marL="0" algn="ctr" defTabSz="914400" rtl="0" eaLnBrk="1" latinLnBrk="0" hangingPunct="1"/>
                      <a:r>
                        <a:rPr lang="zh-CN" altLang="en-US" sz="2000" b="1" kern="1200">
                          <a:solidFill>
                            <a:srgbClr val="0000FF"/>
                          </a:solidFill>
                          <a:latin typeface="+mn-lt"/>
                          <a:ea typeface="微软雅黑" panose="020B0503020204020204" pitchFamily="34" charset="-122"/>
                          <a:cs typeface="+mn-cs"/>
                        </a:rPr>
                        <a:t>种群</a:t>
                      </a:r>
                    </a:p>
                  </a:txBody>
                  <a:tcPr anchor="ctr"/>
                </a:tc>
                <a:tc>
                  <a:txBody>
                    <a:bodyPr/>
                    <a:lstStyle/>
                    <a:p>
                      <a:pPr marL="0" algn="ctr" defTabSz="914400" rtl="0" eaLnBrk="1" latinLnBrk="0" hangingPunct="1"/>
                      <a:r>
                        <a:rPr lang="zh-CN" altLang="en-US" sz="2000" b="1" kern="1200">
                          <a:solidFill>
                            <a:srgbClr val="0000FF"/>
                          </a:solidFill>
                          <a:latin typeface="+mn-lt"/>
                          <a:ea typeface="微软雅黑" panose="020B0503020204020204" pitchFamily="34" charset="-122"/>
                          <a:cs typeface="+mn-cs"/>
                        </a:rPr>
                        <a:t>根据适应函数值选取的一组解</a:t>
                      </a:r>
                    </a:p>
                  </a:txBody>
                  <a:tcPr anchor="ctr"/>
                </a:tc>
                <a:extLst>
                  <a:ext uri="{0D108BD9-81ED-4DB2-BD59-A6C34878D82A}">
                    <a16:rowId xmlns:a16="http://schemas.microsoft.com/office/drawing/2014/main" val="1953710520"/>
                  </a:ext>
                </a:extLst>
              </a:tr>
              <a:tr h="453650">
                <a:tc>
                  <a:txBody>
                    <a:bodyPr/>
                    <a:lstStyle/>
                    <a:p>
                      <a:pPr marL="0" algn="ctr" defTabSz="914400" rtl="0" eaLnBrk="1" latinLnBrk="0" hangingPunct="1"/>
                      <a:r>
                        <a:rPr lang="zh-CN" altLang="en-US" sz="2000" b="1" kern="1200">
                          <a:solidFill>
                            <a:srgbClr val="0000FF"/>
                          </a:solidFill>
                          <a:latin typeface="+mn-lt"/>
                          <a:ea typeface="微软雅黑" panose="020B0503020204020204" pitchFamily="34" charset="-122"/>
                          <a:cs typeface="+mn-cs"/>
                        </a:rPr>
                        <a:t>交叉（基因重组）</a:t>
                      </a:r>
                    </a:p>
                  </a:txBody>
                  <a:tcPr anchor="ctr"/>
                </a:tc>
                <a:tc>
                  <a:txBody>
                    <a:bodyPr/>
                    <a:lstStyle/>
                    <a:p>
                      <a:pPr marL="0" algn="ctr" defTabSz="914400" rtl="0" eaLnBrk="1" latinLnBrk="0" hangingPunct="1"/>
                      <a:r>
                        <a:rPr lang="zh-CN" altLang="en-US" sz="2000" b="1" kern="1200">
                          <a:solidFill>
                            <a:srgbClr val="0000FF"/>
                          </a:solidFill>
                          <a:latin typeface="+mn-lt"/>
                          <a:ea typeface="微软雅黑" panose="020B0503020204020204" pitchFamily="34" charset="-122"/>
                          <a:cs typeface="+mn-cs"/>
                        </a:rPr>
                        <a:t>通过交叉原则产生一组新解的过程</a:t>
                      </a:r>
                    </a:p>
                  </a:txBody>
                  <a:tcPr anchor="ctr"/>
                </a:tc>
                <a:extLst>
                  <a:ext uri="{0D108BD9-81ED-4DB2-BD59-A6C34878D82A}">
                    <a16:rowId xmlns:a16="http://schemas.microsoft.com/office/drawing/2014/main" val="3333350372"/>
                  </a:ext>
                </a:extLst>
              </a:tr>
              <a:tr h="453650">
                <a:tc>
                  <a:txBody>
                    <a:bodyPr/>
                    <a:lstStyle/>
                    <a:p>
                      <a:pPr marL="0" algn="ctr" defTabSz="914400" rtl="0" eaLnBrk="1" latinLnBrk="0" hangingPunct="1"/>
                      <a:r>
                        <a:rPr lang="zh-CN" altLang="en-US" sz="2000" b="1" kern="1200">
                          <a:solidFill>
                            <a:srgbClr val="0000FF"/>
                          </a:solidFill>
                          <a:latin typeface="+mn-lt"/>
                          <a:ea typeface="微软雅黑" panose="020B0503020204020204" pitchFamily="34" charset="-122"/>
                          <a:cs typeface="+mn-cs"/>
                        </a:rPr>
                        <a:t>变异</a:t>
                      </a:r>
                    </a:p>
                  </a:txBody>
                  <a:tcPr anchor="ctr"/>
                </a:tc>
                <a:tc>
                  <a:txBody>
                    <a:bodyPr/>
                    <a:lstStyle/>
                    <a:p>
                      <a:pPr marL="0" algn="ctr" defTabSz="914400" rtl="0" eaLnBrk="1" latinLnBrk="0" hangingPunct="1"/>
                      <a:r>
                        <a:rPr lang="zh-CN" altLang="en-US" sz="2000" b="1" kern="1200">
                          <a:solidFill>
                            <a:srgbClr val="0000FF"/>
                          </a:solidFill>
                          <a:latin typeface="+mn-lt"/>
                          <a:ea typeface="微软雅黑" panose="020B0503020204020204" pitchFamily="34" charset="-122"/>
                          <a:cs typeface="+mn-cs"/>
                        </a:rPr>
                        <a:t>编码的某一分量发生变化的过程</a:t>
                      </a:r>
                    </a:p>
                  </a:txBody>
                  <a:tcPr anchor="ctr"/>
                </a:tc>
                <a:extLst>
                  <a:ext uri="{0D108BD9-81ED-4DB2-BD59-A6C34878D82A}">
                    <a16:rowId xmlns:a16="http://schemas.microsoft.com/office/drawing/2014/main" val="546872061"/>
                  </a:ext>
                </a:extLst>
              </a:tr>
            </a:tbl>
          </a:graphicData>
        </a:graphic>
      </p:graphicFrame>
    </p:spTree>
    <p:extLst>
      <p:ext uri="{BB962C8B-B14F-4D97-AF65-F5344CB8AC3E}">
        <p14:creationId xmlns:p14="http://schemas.microsoft.com/office/powerpoint/2010/main" val="163186779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 粒子群算法构成要素</a:t>
            </a:r>
            <a:r>
              <a:rPr lang="en-US" altLang="zh-CN" dirty="0">
                <a:latin typeface="+mn-lt"/>
              </a:rPr>
              <a:t>-</a:t>
            </a:r>
            <a:r>
              <a:rPr lang="zh-CN" altLang="en-US" dirty="0">
                <a:latin typeface="+mn-lt"/>
              </a:rPr>
              <a:t>邻域的拓扑结构</a:t>
            </a:r>
          </a:p>
        </p:txBody>
      </p:sp>
      <p:sp>
        <p:nvSpPr>
          <p:cNvPr id="13" name="Rectangle 3">
            <a:extLst>
              <a:ext uri="{FF2B5EF4-FFF2-40B4-BE49-F238E27FC236}">
                <a16:creationId xmlns:a16="http://schemas.microsoft.com/office/drawing/2014/main" id="{8B17CBE1-4E85-7444-9CB7-F027CDF30DEA}"/>
              </a:ext>
            </a:extLst>
          </p:cNvPr>
          <p:cNvSpPr txBox="1">
            <a:spLocks noChangeArrowheads="1"/>
          </p:cNvSpPr>
          <p:nvPr/>
        </p:nvSpPr>
        <p:spPr bwMode="auto">
          <a:xfrm>
            <a:off x="457200" y="1447800"/>
            <a:ext cx="8435280" cy="4933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0000"/>
              <a:buFont typeface="Wingdings" panose="05000000000000000000" pitchFamily="2" charset="2"/>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Wingdings" panose="05000000000000000000" pitchFamily="2" charset="2"/>
              <a:buNone/>
            </a:pPr>
            <a:r>
              <a:rPr lang="zh-CN" altLang="en-US" sz="2800" b="1" dirty="0">
                <a:solidFill>
                  <a:srgbClr val="0000FF"/>
                </a:solidFill>
                <a:latin typeface="Arial" panose="020B0604020202020204" pitchFamily="34" charset="0"/>
                <a:ea typeface="楷体_GB2312" pitchFamily="1" charset="-122"/>
              </a:rPr>
              <a:t>全局粒子群算法</a:t>
            </a:r>
          </a:p>
          <a:p>
            <a:pPr>
              <a:lnSpc>
                <a:spcPct val="90000"/>
              </a:lnSpc>
              <a:buFont typeface="Wingdings" panose="05000000000000000000" pitchFamily="2" charset="2"/>
              <a:buNone/>
            </a:pPr>
            <a:r>
              <a:rPr lang="zh-CN" altLang="en-US" sz="2000" b="1" dirty="0">
                <a:latin typeface="宋体" panose="02010600030101010101" pitchFamily="2" charset="-122"/>
                <a:ea typeface="宋体" panose="02010600030101010101" pitchFamily="2" charset="-122"/>
              </a:rPr>
              <a:t>      </a:t>
            </a:r>
            <a:r>
              <a:rPr lang="zh-CN" altLang="en-US" sz="2000" b="1" dirty="0">
                <a:latin typeface="SimHei" panose="02010609060101010101" pitchFamily="49" charset="-122"/>
                <a:ea typeface="SimHei" panose="02010609060101010101" pitchFamily="49" charset="-122"/>
              </a:rPr>
              <a:t>1. 粒子自己历史最优值</a:t>
            </a:r>
          </a:p>
          <a:p>
            <a:pPr>
              <a:lnSpc>
                <a:spcPct val="90000"/>
              </a:lnSpc>
              <a:buFont typeface="Wingdings" panose="05000000000000000000" pitchFamily="2" charset="2"/>
              <a:buNone/>
            </a:pPr>
            <a:r>
              <a:rPr lang="zh-CN" altLang="en-US" sz="2000" b="1" dirty="0">
                <a:latin typeface="SimHei" panose="02010609060101010101" pitchFamily="49" charset="-122"/>
                <a:ea typeface="SimHei" panose="02010609060101010101" pitchFamily="49" charset="-122"/>
              </a:rPr>
              <a:t>      2. 粒子群体的全局最优值</a:t>
            </a:r>
          </a:p>
          <a:p>
            <a:pPr>
              <a:lnSpc>
                <a:spcPct val="90000"/>
              </a:lnSpc>
              <a:buFont typeface="Wingdings" panose="05000000000000000000" pitchFamily="2" charset="2"/>
              <a:buNone/>
            </a:pPr>
            <a:r>
              <a:rPr lang="zh-CN" altLang="en-US" sz="2800" b="1" dirty="0">
                <a:solidFill>
                  <a:srgbClr val="0000FF"/>
                </a:solidFill>
                <a:latin typeface="Arial" panose="020B0604020202020204" pitchFamily="34" charset="0"/>
                <a:ea typeface="楷体_GB2312" pitchFamily="1" charset="-122"/>
              </a:rPr>
              <a:t>局部粒子群算法</a:t>
            </a:r>
          </a:p>
          <a:p>
            <a:pPr>
              <a:lnSpc>
                <a:spcPct val="90000"/>
              </a:lnSpc>
              <a:buNone/>
            </a:pPr>
            <a:r>
              <a:rPr lang="zh-CN" altLang="en-US" sz="2000" b="1" dirty="0">
                <a:latin typeface="宋体" panose="02010600030101010101" pitchFamily="2" charset="-122"/>
                <a:ea typeface="宋体" panose="02010600030101010101" pitchFamily="2" charset="-122"/>
              </a:rPr>
              <a:t>      </a:t>
            </a:r>
            <a:r>
              <a:rPr lang="zh-CN" altLang="en-US" sz="2000" b="1" dirty="0">
                <a:latin typeface="SimHei" panose="02010609060101010101" pitchFamily="49" charset="-122"/>
                <a:ea typeface="SimHei" panose="02010609060101010101" pitchFamily="49" charset="-122"/>
              </a:rPr>
              <a:t>1. 粒子自己历史最优值</a:t>
            </a:r>
          </a:p>
          <a:p>
            <a:pPr>
              <a:lnSpc>
                <a:spcPct val="90000"/>
              </a:lnSpc>
              <a:buNone/>
            </a:pPr>
            <a:r>
              <a:rPr lang="zh-CN" altLang="en-US" sz="2000" b="1" dirty="0">
                <a:latin typeface="SimHei" panose="02010609060101010101" pitchFamily="49" charset="-122"/>
                <a:ea typeface="SimHei" panose="02010609060101010101" pitchFamily="49" charset="-122"/>
              </a:rPr>
              <a:t>      2. 粒子邻域内粒子的最优值</a:t>
            </a:r>
          </a:p>
          <a:p>
            <a:pPr>
              <a:lnSpc>
                <a:spcPct val="90000"/>
              </a:lnSpc>
              <a:buFont typeface="Wingdings" panose="05000000000000000000" pitchFamily="2" charset="2"/>
              <a:buNone/>
            </a:pPr>
            <a:endParaRPr lang="zh-CN" altLang="en-US" sz="2000" b="1" dirty="0">
              <a:latin typeface="宋体" panose="02010600030101010101" pitchFamily="2" charset="-122"/>
              <a:ea typeface="宋体" panose="02010600030101010101" pitchFamily="2" charset="-122"/>
            </a:endParaRPr>
          </a:p>
          <a:p>
            <a:pPr>
              <a:lnSpc>
                <a:spcPct val="90000"/>
              </a:lnSpc>
              <a:buFont typeface="Wingdings" panose="05000000000000000000" pitchFamily="2" charset="2"/>
              <a:buNone/>
            </a:pPr>
            <a:r>
              <a:rPr lang="zh-CN" altLang="en-US" sz="1800" dirty="0">
                <a:ea typeface="宋体" panose="02010600030101010101" pitchFamily="2" charset="-122"/>
              </a:rPr>
              <a:t>    </a:t>
            </a:r>
            <a:r>
              <a:rPr lang="zh-CN" altLang="en-US" sz="2000" dirty="0">
                <a:ea typeface="宋体" panose="02010600030101010101" pitchFamily="2" charset="-122"/>
              </a:rPr>
              <a:t>     </a:t>
            </a:r>
            <a:r>
              <a:rPr lang="en-US" altLang="zh-CN" sz="2000" dirty="0">
                <a:ea typeface="宋体" panose="02010600030101010101" pitchFamily="2" charset="-122"/>
              </a:rPr>
              <a:t>	</a:t>
            </a:r>
            <a:r>
              <a:rPr lang="zh-CN" altLang="en-US" sz="2000" b="1" dirty="0">
                <a:latin typeface="SimHei" panose="02010609060101010101" pitchFamily="49" charset="-122"/>
                <a:ea typeface="SimHei" panose="02010609060101010101" pitchFamily="49" charset="-122"/>
              </a:rPr>
              <a:t>邻域随迭代次数的增加线性变大，最后邻域扩展到整个粒子群。</a:t>
            </a:r>
            <a:endParaRPr lang="zh-CN" altLang="en-US" sz="2000" b="1" dirty="0">
              <a:latin typeface="宋体" panose="02010600030101010101" pitchFamily="2" charset="-122"/>
              <a:ea typeface="宋体" panose="02010600030101010101" pitchFamily="2" charset="-122"/>
            </a:endParaRPr>
          </a:p>
          <a:p>
            <a:pPr>
              <a:lnSpc>
                <a:spcPct val="150000"/>
              </a:lnSpc>
              <a:buFont typeface="Wingdings" panose="05000000000000000000" pitchFamily="2" charset="2"/>
              <a:buNone/>
            </a:pPr>
            <a:r>
              <a:rPr lang="zh-CN" altLang="en-US" sz="2000" b="1" dirty="0">
                <a:latin typeface="宋体" panose="02010600030101010101" pitchFamily="2" charset="-122"/>
                <a:ea typeface="宋体" panose="02010600030101010101" pitchFamily="2" charset="-122"/>
              </a:rPr>
              <a:t>     </a:t>
            </a:r>
            <a:r>
              <a:rPr lang="en-US" altLang="zh-CN" sz="2000" b="1" dirty="0">
                <a:latin typeface="宋体" panose="02010600030101010101" pitchFamily="2" charset="-122"/>
                <a:ea typeface="宋体" panose="02010600030101010101" pitchFamily="2" charset="-122"/>
              </a:rPr>
              <a:t>	</a:t>
            </a:r>
            <a:r>
              <a:rPr lang="zh-CN" altLang="en-US" sz="2000" b="1" dirty="0">
                <a:latin typeface="SimHei" panose="02010609060101010101" pitchFamily="49" charset="-122"/>
                <a:ea typeface="SimHei" panose="02010609060101010101" pitchFamily="49" charset="-122"/>
              </a:rPr>
              <a:t>经过实践证明：</a:t>
            </a:r>
            <a:r>
              <a:rPr lang="zh-CN" altLang="en-US" sz="2000" b="1" dirty="0">
                <a:solidFill>
                  <a:srgbClr val="FF0000"/>
                </a:solidFill>
                <a:latin typeface="SimHei" panose="02010609060101010101" pitchFamily="49" charset="-122"/>
                <a:ea typeface="SimHei" panose="02010609060101010101" pitchFamily="49" charset="-122"/>
              </a:rPr>
              <a:t>全局粒子群算法收敛块，易陷入局部最优；局部粒子群算法收敛慢，很难陷入局部最优。</a:t>
            </a:r>
            <a:endParaRPr lang="en-US" altLang="zh-CN" sz="2000" b="1" dirty="0">
              <a:solidFill>
                <a:srgbClr val="FF0000"/>
              </a:solidFill>
              <a:latin typeface="SimHei" panose="02010609060101010101" pitchFamily="49" charset="-122"/>
              <a:ea typeface="SimHei" panose="02010609060101010101" pitchFamily="49" charset="-122"/>
            </a:endParaRPr>
          </a:p>
          <a:p>
            <a:pPr>
              <a:lnSpc>
                <a:spcPct val="150000"/>
              </a:lnSpc>
              <a:buFont typeface="Wingdings" panose="05000000000000000000" pitchFamily="2" charset="2"/>
              <a:buNone/>
            </a:pPr>
            <a:r>
              <a:rPr lang="en-US" altLang="zh-CN" sz="2000" b="1" dirty="0">
                <a:latin typeface="SimHei" panose="02010609060101010101" pitchFamily="49" charset="-122"/>
                <a:ea typeface="SimHei" panose="02010609060101010101" pitchFamily="49" charset="-122"/>
              </a:rPr>
              <a:t>		</a:t>
            </a:r>
            <a:r>
              <a:rPr lang="zh-CN" altLang="en-US" sz="2000" b="1" dirty="0">
                <a:latin typeface="SimHei" panose="02010609060101010101" pitchFamily="49" charset="-122"/>
                <a:ea typeface="SimHei" panose="02010609060101010101" pitchFamily="49" charset="-122"/>
              </a:rPr>
              <a:t>现在的粒子群算法大都在收敛速度与摆脱局部最优这两个方面下功夫。其实这两个方面是矛盾的。看如何更好的折中了。</a:t>
            </a:r>
          </a:p>
          <a:p>
            <a:pPr>
              <a:lnSpc>
                <a:spcPct val="90000"/>
              </a:lnSpc>
              <a:buFont typeface="Wingdings" panose="05000000000000000000" pitchFamily="2" charset="2"/>
              <a:buNone/>
            </a:pPr>
            <a:endParaRPr lang="zh-CN" altLang="en-US" sz="18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3067040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 粒子群算法构成要素</a:t>
            </a:r>
            <a:r>
              <a:rPr lang="en-US" altLang="zh-CN" dirty="0">
                <a:latin typeface="+mn-lt"/>
              </a:rPr>
              <a:t>-</a:t>
            </a:r>
            <a:r>
              <a:rPr lang="zh-CN" altLang="en-US" dirty="0">
                <a:latin typeface="+mn-lt"/>
              </a:rPr>
              <a:t>停止准则</a:t>
            </a:r>
          </a:p>
        </p:txBody>
      </p:sp>
      <p:sp>
        <p:nvSpPr>
          <p:cNvPr id="4" name="Rectangle 3">
            <a:extLst>
              <a:ext uri="{FF2B5EF4-FFF2-40B4-BE49-F238E27FC236}">
                <a16:creationId xmlns:a16="http://schemas.microsoft.com/office/drawing/2014/main" id="{140264DD-2EDF-A342-8AA2-60020FDB098B}"/>
              </a:ext>
            </a:extLst>
          </p:cNvPr>
          <p:cNvSpPr>
            <a:spLocks noChangeArrowheads="1"/>
          </p:cNvSpPr>
          <p:nvPr/>
        </p:nvSpPr>
        <p:spPr bwMode="auto">
          <a:xfrm>
            <a:off x="566738" y="2009775"/>
            <a:ext cx="53673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dirty="0">
                <a:ea typeface="楷体_GB2312" pitchFamily="1" charset="-122"/>
              </a:rPr>
              <a:t>停止准则一般有如下两种：</a:t>
            </a:r>
            <a:r>
              <a:rPr lang="zh-CN" altLang="zh-CN" sz="2800" b="1" dirty="0">
                <a:solidFill>
                  <a:schemeClr val="bg1"/>
                </a:solidFill>
                <a:latin typeface="楷体_GB2312" pitchFamily="1" charset="-122"/>
                <a:ea typeface="楷体_GB2312" pitchFamily="1" charset="-122"/>
              </a:rPr>
              <a:t>     </a:t>
            </a:r>
          </a:p>
        </p:txBody>
      </p:sp>
      <p:sp>
        <p:nvSpPr>
          <p:cNvPr id="5" name="Rectangle 4">
            <a:extLst>
              <a:ext uri="{FF2B5EF4-FFF2-40B4-BE49-F238E27FC236}">
                <a16:creationId xmlns:a16="http://schemas.microsoft.com/office/drawing/2014/main" id="{FAC8D42E-CE2D-464F-B9ED-A48AD5B3E3C5}"/>
              </a:ext>
            </a:extLst>
          </p:cNvPr>
          <p:cNvSpPr>
            <a:spLocks noChangeArrowheads="1"/>
          </p:cNvSpPr>
          <p:nvPr/>
        </p:nvSpPr>
        <p:spPr bwMode="auto">
          <a:xfrm>
            <a:off x="2239963" y="2884488"/>
            <a:ext cx="29178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800" b="1" dirty="0">
                <a:solidFill>
                  <a:srgbClr val="0000FF"/>
                </a:solidFill>
                <a:ea typeface="楷体_GB2312" pitchFamily="1" charset="-122"/>
              </a:rPr>
              <a:t>最大迭代步数      </a:t>
            </a:r>
          </a:p>
        </p:txBody>
      </p:sp>
      <p:sp>
        <p:nvSpPr>
          <p:cNvPr id="6" name="Rectangle 5">
            <a:extLst>
              <a:ext uri="{FF2B5EF4-FFF2-40B4-BE49-F238E27FC236}">
                <a16:creationId xmlns:a16="http://schemas.microsoft.com/office/drawing/2014/main" id="{43CD63FF-37AA-4641-A430-B42FCE82374B}"/>
              </a:ext>
            </a:extLst>
          </p:cNvPr>
          <p:cNvSpPr>
            <a:spLocks noChangeArrowheads="1"/>
          </p:cNvSpPr>
          <p:nvPr/>
        </p:nvSpPr>
        <p:spPr bwMode="auto">
          <a:xfrm>
            <a:off x="2276475" y="3675063"/>
            <a:ext cx="31765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800" b="1" dirty="0">
                <a:solidFill>
                  <a:srgbClr val="0000FF"/>
                </a:solidFill>
                <a:ea typeface="楷体_GB2312" pitchFamily="1" charset="-122"/>
              </a:rPr>
              <a:t>可接受的满意解     </a:t>
            </a:r>
          </a:p>
        </p:txBody>
      </p:sp>
    </p:spTree>
    <p:extLst>
      <p:ext uri="{BB962C8B-B14F-4D97-AF65-F5344CB8AC3E}">
        <p14:creationId xmlns:p14="http://schemas.microsoft.com/office/powerpoint/2010/main" val="48831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755576" y="347009"/>
            <a:ext cx="8496994" cy="719138"/>
          </a:xfrm>
        </p:spPr>
        <p:txBody>
          <a:bodyPr/>
          <a:lstStyle/>
          <a:p>
            <a:pPr eaLnBrk="1" hangingPunct="1">
              <a:defRPr/>
            </a:pPr>
            <a:r>
              <a:rPr lang="zh-CN" altLang="en-US" dirty="0">
                <a:latin typeface="+mn-lt"/>
              </a:rPr>
              <a:t> 粒子群算法构成要素</a:t>
            </a:r>
            <a:r>
              <a:rPr lang="en-US" altLang="zh-CN" dirty="0">
                <a:latin typeface="+mn-lt"/>
              </a:rPr>
              <a:t>-</a:t>
            </a:r>
            <a:r>
              <a:rPr lang="zh-CN" altLang="en-US" dirty="0">
                <a:latin typeface="+mn-lt"/>
              </a:rPr>
              <a:t>粒子空间的初始化</a:t>
            </a:r>
          </a:p>
        </p:txBody>
      </p:sp>
      <p:sp>
        <p:nvSpPr>
          <p:cNvPr id="7" name="Rectangle 3">
            <a:extLst>
              <a:ext uri="{FF2B5EF4-FFF2-40B4-BE49-F238E27FC236}">
                <a16:creationId xmlns:a16="http://schemas.microsoft.com/office/drawing/2014/main" id="{F7E25D5A-7368-CD44-9678-15701164543E}"/>
              </a:ext>
            </a:extLst>
          </p:cNvPr>
          <p:cNvSpPr>
            <a:spLocks noChangeArrowheads="1"/>
          </p:cNvSpPr>
          <p:nvPr/>
        </p:nvSpPr>
        <p:spPr bwMode="auto">
          <a:xfrm>
            <a:off x="552450" y="1787525"/>
            <a:ext cx="8115300"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lnSpc>
                <a:spcPct val="120000"/>
              </a:lnSpc>
            </a:pPr>
            <a:r>
              <a:rPr lang="zh-CN" altLang="zh-CN" sz="2800" b="1" dirty="0">
                <a:solidFill>
                  <a:schemeClr val="bg1"/>
                </a:solidFill>
                <a:ea typeface="楷体_GB2312" pitchFamily="1" charset="-122"/>
              </a:rPr>
              <a:t>        </a:t>
            </a:r>
            <a:r>
              <a:rPr lang="zh-CN" altLang="zh-CN" sz="2800" b="1" dirty="0">
                <a:ea typeface="楷体_GB2312" pitchFamily="1" charset="-122"/>
              </a:rPr>
              <a:t>较好地选择粒子的初始化空间，将大大缩短收</a:t>
            </a:r>
          </a:p>
          <a:p>
            <a:pPr eaLnBrk="0" hangingPunct="0">
              <a:lnSpc>
                <a:spcPct val="120000"/>
              </a:lnSpc>
            </a:pPr>
            <a:r>
              <a:rPr lang="zh-CN" altLang="zh-CN" sz="2800" b="1" dirty="0">
                <a:ea typeface="楷体_GB2312" pitchFamily="1" charset="-122"/>
              </a:rPr>
              <a:t>敛时间．初始化空间根据具体问题的不同而不同，</a:t>
            </a:r>
          </a:p>
          <a:p>
            <a:pPr eaLnBrk="0" hangingPunct="0">
              <a:lnSpc>
                <a:spcPct val="120000"/>
              </a:lnSpc>
            </a:pPr>
            <a:r>
              <a:rPr lang="zh-CN" altLang="zh-CN" sz="2800" b="1" dirty="0">
                <a:ea typeface="楷体_GB2312" pitchFamily="1" charset="-122"/>
              </a:rPr>
              <a:t>也就是说，这是问题依赖的．</a:t>
            </a:r>
            <a:r>
              <a:rPr lang="zh-CN" altLang="zh-CN" sz="2800" b="1" dirty="0">
                <a:solidFill>
                  <a:schemeClr val="bg1"/>
                </a:solidFill>
                <a:latin typeface="楷体_GB2312" pitchFamily="1" charset="-122"/>
                <a:ea typeface="楷体_GB2312" pitchFamily="1" charset="-122"/>
              </a:rPr>
              <a:t>     </a:t>
            </a:r>
          </a:p>
        </p:txBody>
      </p:sp>
      <p:sp>
        <p:nvSpPr>
          <p:cNvPr id="8" name="Rectangle 4">
            <a:extLst>
              <a:ext uri="{FF2B5EF4-FFF2-40B4-BE49-F238E27FC236}">
                <a16:creationId xmlns:a16="http://schemas.microsoft.com/office/drawing/2014/main" id="{FB66F856-CB8F-2345-AA28-E411DDF229DB}"/>
              </a:ext>
            </a:extLst>
          </p:cNvPr>
          <p:cNvSpPr>
            <a:spLocks noChangeArrowheads="1"/>
          </p:cNvSpPr>
          <p:nvPr/>
        </p:nvSpPr>
        <p:spPr bwMode="auto">
          <a:xfrm>
            <a:off x="206375" y="3536950"/>
            <a:ext cx="8777288" cy="2265363"/>
          </a:xfrm>
          <a:prstGeom prst="rect">
            <a:avLst/>
          </a:prstGeom>
          <a:blipFill dpi="0" rotWithShape="1">
            <a:blip r:embed="rId2"/>
            <a:srcRect/>
            <a:tile tx="0" ty="0" sx="100000" sy="100000" flip="none" algn="tl"/>
          </a:blipFill>
          <a:ln w="38100"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a:solidFill>
                  <a:schemeClr val="bg1"/>
                </a:solidFill>
                <a:ea typeface="楷体_GB2312" pitchFamily="1" charset="-122"/>
              </a:rPr>
              <a:t>        从上面的介绍可以看到，粒子群算法与其他现代</a:t>
            </a:r>
          </a:p>
          <a:p>
            <a:pPr eaLnBrk="0" hangingPunct="0"/>
            <a:r>
              <a:rPr lang="zh-CN" altLang="zh-CN" sz="2800" b="1">
                <a:solidFill>
                  <a:schemeClr val="bg1"/>
                </a:solidFill>
                <a:ea typeface="楷体_GB2312" pitchFamily="1" charset="-122"/>
              </a:rPr>
              <a:t>优化方法相比的一个明显特色就是所需调整的</a:t>
            </a:r>
            <a:r>
              <a:rPr lang="zh-CN" altLang="zh-CN" sz="2800" b="1">
                <a:solidFill>
                  <a:srgbClr val="FFFF00"/>
                </a:solidFill>
                <a:ea typeface="楷体_GB2312" pitchFamily="1" charset="-122"/>
              </a:rPr>
              <a:t>参数很</a:t>
            </a:r>
          </a:p>
          <a:p>
            <a:pPr eaLnBrk="0" hangingPunct="0"/>
            <a:r>
              <a:rPr lang="zh-CN" altLang="zh-CN" sz="2800" b="1">
                <a:solidFill>
                  <a:srgbClr val="FFFF00"/>
                </a:solidFill>
                <a:ea typeface="楷体_GB2312" pitchFamily="1" charset="-122"/>
              </a:rPr>
              <a:t>少</a:t>
            </a:r>
            <a:r>
              <a:rPr lang="zh-CN" altLang="zh-CN" sz="2800" b="1">
                <a:solidFill>
                  <a:schemeClr val="bg1"/>
                </a:solidFill>
                <a:ea typeface="楷体_GB2312" pitchFamily="1" charset="-122"/>
              </a:rPr>
              <a:t>．相对来说，</a:t>
            </a:r>
            <a:r>
              <a:rPr lang="zh-CN" altLang="zh-CN" sz="2800" b="1">
                <a:solidFill>
                  <a:srgbClr val="FFFF00"/>
                </a:solidFill>
                <a:ea typeface="楷体_GB2312" pitchFamily="1" charset="-122"/>
              </a:rPr>
              <a:t>惯性因子</a:t>
            </a:r>
            <a:r>
              <a:rPr lang="zh-CN" altLang="zh-CN" sz="2800" b="1">
                <a:solidFill>
                  <a:schemeClr val="bg1"/>
                </a:solidFill>
                <a:ea typeface="楷体_GB2312" pitchFamily="1" charset="-122"/>
              </a:rPr>
              <a:t>和</a:t>
            </a:r>
            <a:r>
              <a:rPr lang="zh-CN" altLang="zh-CN" sz="2800" b="1">
                <a:solidFill>
                  <a:srgbClr val="FFFF00"/>
                </a:solidFill>
                <a:ea typeface="楷体_GB2312" pitchFamily="1" charset="-122"/>
              </a:rPr>
              <a:t>邻域定义</a:t>
            </a:r>
            <a:r>
              <a:rPr lang="zh-CN" altLang="zh-CN" sz="2800" b="1">
                <a:solidFill>
                  <a:schemeClr val="bg1"/>
                </a:solidFill>
                <a:ea typeface="楷体_GB2312" pitchFamily="1" charset="-122"/>
              </a:rPr>
              <a:t>较为重要．这些</a:t>
            </a:r>
          </a:p>
          <a:p>
            <a:pPr eaLnBrk="0" hangingPunct="0"/>
            <a:r>
              <a:rPr lang="zh-CN" altLang="zh-CN" sz="2800" b="1">
                <a:solidFill>
                  <a:schemeClr val="bg1"/>
                </a:solidFill>
                <a:ea typeface="楷体_GB2312" pitchFamily="1" charset="-122"/>
              </a:rPr>
              <a:t>为数不多的关键参数的设置却对算法的精度和效率有</a:t>
            </a:r>
          </a:p>
          <a:p>
            <a:pPr eaLnBrk="0" hangingPunct="0"/>
            <a:r>
              <a:rPr lang="zh-CN" altLang="zh-CN" sz="2800" b="1">
                <a:solidFill>
                  <a:schemeClr val="bg1"/>
                </a:solidFill>
                <a:ea typeface="楷体_GB2312" pitchFamily="1" charset="-122"/>
              </a:rPr>
              <a:t>着显著影响．</a:t>
            </a:r>
          </a:p>
        </p:txBody>
      </p:sp>
    </p:spTree>
    <p:extLst>
      <p:ext uri="{BB962C8B-B14F-4D97-AF65-F5344CB8AC3E}">
        <p14:creationId xmlns:p14="http://schemas.microsoft.com/office/powerpoint/2010/main" val="104364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nimBg="1"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 粒子群算法优化</a:t>
            </a:r>
            <a:r>
              <a:rPr lang="en-US" altLang="zh-CN" dirty="0">
                <a:latin typeface="+mn-lt"/>
              </a:rPr>
              <a:t>-</a:t>
            </a:r>
            <a:r>
              <a:rPr lang="zh-CN" altLang="en-US" dirty="0">
                <a:latin typeface="+mn-lt"/>
              </a:rPr>
              <a:t>惯性权重</a:t>
            </a:r>
          </a:p>
        </p:txBody>
      </p:sp>
      <p:graphicFrame>
        <p:nvGraphicFramePr>
          <p:cNvPr id="7" name="Object 21">
            <a:extLst>
              <a:ext uri="{FF2B5EF4-FFF2-40B4-BE49-F238E27FC236}">
                <a16:creationId xmlns:a16="http://schemas.microsoft.com/office/drawing/2014/main" id="{F19D0D64-B1DB-294E-A0FF-8222A890597C}"/>
              </a:ext>
            </a:extLst>
          </p:cNvPr>
          <p:cNvGraphicFramePr>
            <a:graphicFrameLocks noChangeAspect="1"/>
          </p:cNvGraphicFramePr>
          <p:nvPr/>
        </p:nvGraphicFramePr>
        <p:xfrm>
          <a:off x="630713" y="2561469"/>
          <a:ext cx="7058025" cy="552450"/>
        </p:xfrm>
        <a:graphic>
          <a:graphicData uri="http://schemas.openxmlformats.org/presentationml/2006/ole">
            <mc:AlternateContent xmlns:mc="http://schemas.openxmlformats.org/markup-compatibility/2006">
              <mc:Choice xmlns:v="urn:schemas-microsoft-com:vml" Requires="v">
                <p:oleObj spid="_x0000_s12290" r:id="rId4" imgW="71094600" imgH="5562600" progId="Equation.DSMT4">
                  <p:embed/>
                </p:oleObj>
              </mc:Choice>
              <mc:Fallback>
                <p:oleObj r:id="rId4" imgW="71094600" imgH="5562600" progId="Equation.DSMT4">
                  <p:embed/>
                  <p:pic>
                    <p:nvPicPr>
                      <p:cNvPr id="7" name="Object 21">
                        <a:extLst>
                          <a:ext uri="{FF2B5EF4-FFF2-40B4-BE49-F238E27FC236}">
                            <a16:creationId xmlns:a16="http://schemas.microsoft.com/office/drawing/2014/main" id="{F19D0D64-B1DB-294E-A0FF-8222A89059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713" y="2561469"/>
                        <a:ext cx="705802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3">
            <a:extLst>
              <a:ext uri="{FF2B5EF4-FFF2-40B4-BE49-F238E27FC236}">
                <a16:creationId xmlns:a16="http://schemas.microsoft.com/office/drawing/2014/main" id="{552E6209-D87B-9648-9230-27FB98F72509}"/>
              </a:ext>
            </a:extLst>
          </p:cNvPr>
          <p:cNvSpPr txBox="1">
            <a:spLocks noChangeArrowheads="1"/>
          </p:cNvSpPr>
          <p:nvPr/>
        </p:nvSpPr>
        <p:spPr bwMode="auto">
          <a:xfrm>
            <a:off x="323528" y="3283297"/>
            <a:ext cx="8337759" cy="865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0000"/>
              <a:buFont typeface="Wingdings" panose="05000000000000000000" pitchFamily="2" charset="2"/>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50000"/>
              </a:lnSpc>
              <a:buFont typeface="Wingdings" panose="05000000000000000000" pitchFamily="2" charset="2"/>
              <a:buNone/>
            </a:pPr>
            <a:r>
              <a:rPr lang="zh-CN" altLang="en-US" sz="1600" dirty="0">
                <a:solidFill>
                  <a:srgbClr val="FF0000"/>
                </a:solidFill>
                <a:latin typeface="SimHei" panose="02010609060101010101" pitchFamily="49" charset="-122"/>
                <a:ea typeface="SimHei" panose="02010609060101010101" pitchFamily="49" charset="-122"/>
              </a:rPr>
              <a:t>惯性权重w：</a:t>
            </a:r>
            <a:r>
              <a:rPr lang="zh-CN" altLang="en-US" sz="1600" dirty="0">
                <a:latin typeface="SimHei" panose="02010609060101010101" pitchFamily="49" charset="-122"/>
                <a:ea typeface="SimHei" panose="02010609060101010101" pitchFamily="49" charset="-122"/>
              </a:rPr>
              <a:t>描述粒子上一代速度对当前代速度的影响。</a:t>
            </a:r>
            <a:endParaRPr lang="en-US" altLang="zh-CN" sz="1600" dirty="0">
              <a:latin typeface="SimHei" panose="02010609060101010101" pitchFamily="49" charset="-122"/>
              <a:ea typeface="SimHei" panose="02010609060101010101" pitchFamily="49" charset="-122"/>
            </a:endParaRPr>
          </a:p>
          <a:p>
            <a:pPr indent="0">
              <a:lnSpc>
                <a:spcPct val="150000"/>
              </a:lnSpc>
              <a:buFont typeface="Wingdings" panose="05000000000000000000" pitchFamily="2" charset="2"/>
              <a:buNone/>
            </a:pPr>
            <a:r>
              <a:rPr lang="zh-CN" altLang="en-US" sz="1600" dirty="0">
                <a:solidFill>
                  <a:srgbClr val="FF0000"/>
                </a:solidFill>
                <a:latin typeface="SimHei" panose="02010609060101010101" pitchFamily="49" charset="-122"/>
                <a:ea typeface="SimHei" panose="02010609060101010101" pitchFamily="49" charset="-122"/>
              </a:rPr>
              <a:t>w值较大，</a:t>
            </a:r>
            <a:r>
              <a:rPr lang="zh-CN" altLang="en-US" sz="1600" dirty="0">
                <a:solidFill>
                  <a:srgbClr val="0000FF"/>
                </a:solidFill>
                <a:latin typeface="SimHei" panose="02010609060101010101" pitchFamily="49" charset="-122"/>
                <a:ea typeface="SimHei" panose="02010609060101010101" pitchFamily="49" charset="-122"/>
              </a:rPr>
              <a:t>全局</a:t>
            </a:r>
            <a:r>
              <a:rPr lang="zh-CN" altLang="en-US" sz="1600" dirty="0">
                <a:latin typeface="SimHei" panose="02010609060101010101" pitchFamily="49" charset="-122"/>
                <a:ea typeface="SimHei" panose="02010609060101010101" pitchFamily="49" charset="-122"/>
              </a:rPr>
              <a:t>寻优能力</a:t>
            </a:r>
            <a:r>
              <a:rPr lang="zh-CN" altLang="en-US" sz="1600" dirty="0">
                <a:solidFill>
                  <a:srgbClr val="FF0000"/>
                </a:solidFill>
                <a:latin typeface="SimHei" panose="02010609060101010101" pitchFamily="49" charset="-122"/>
                <a:ea typeface="SimHei" panose="02010609060101010101" pitchFamily="49" charset="-122"/>
              </a:rPr>
              <a:t>强</a:t>
            </a:r>
            <a:r>
              <a:rPr lang="zh-CN" altLang="en-US" sz="1600" dirty="0">
                <a:latin typeface="SimHei" panose="02010609060101010101" pitchFamily="49" charset="-122"/>
                <a:ea typeface="SimHei" panose="02010609060101010101" pitchFamily="49" charset="-122"/>
              </a:rPr>
              <a:t>；</a:t>
            </a:r>
            <a:r>
              <a:rPr lang="en-US" altLang="zh-CN" sz="1600" dirty="0">
                <a:solidFill>
                  <a:srgbClr val="FF0000"/>
                </a:solidFill>
                <a:latin typeface="SimHei" panose="02010609060101010101" pitchFamily="49" charset="-122"/>
                <a:ea typeface="SimHei" panose="02010609060101010101" pitchFamily="49" charset="-122"/>
              </a:rPr>
              <a:t>w</a:t>
            </a:r>
            <a:r>
              <a:rPr lang="zh-CN" altLang="en-US" sz="1600" dirty="0">
                <a:solidFill>
                  <a:srgbClr val="FF0000"/>
                </a:solidFill>
                <a:latin typeface="SimHei" panose="02010609060101010101" pitchFamily="49" charset="-122"/>
                <a:ea typeface="SimHei" panose="02010609060101010101" pitchFamily="49" charset="-122"/>
              </a:rPr>
              <a:t>值较小，</a:t>
            </a:r>
            <a:r>
              <a:rPr lang="zh-CN" altLang="en-US" sz="1600" dirty="0">
                <a:latin typeface="SimHei" panose="02010609060101010101" pitchFamily="49" charset="-122"/>
                <a:ea typeface="SimHei" panose="02010609060101010101" pitchFamily="49" charset="-122"/>
              </a:rPr>
              <a:t>则</a:t>
            </a:r>
            <a:r>
              <a:rPr lang="zh-CN" altLang="en-US" sz="1600" dirty="0">
                <a:solidFill>
                  <a:srgbClr val="0000FF"/>
                </a:solidFill>
                <a:latin typeface="SimHei" panose="02010609060101010101" pitchFamily="49" charset="-122"/>
                <a:ea typeface="SimHei" panose="02010609060101010101" pitchFamily="49" charset="-122"/>
              </a:rPr>
              <a:t>局部</a:t>
            </a:r>
            <a:r>
              <a:rPr lang="zh-CN" altLang="en-US" sz="1600" dirty="0">
                <a:latin typeface="SimHei" panose="02010609060101010101" pitchFamily="49" charset="-122"/>
                <a:ea typeface="SimHei" panose="02010609060101010101" pitchFamily="49" charset="-122"/>
              </a:rPr>
              <a:t>寻优能力</a:t>
            </a:r>
            <a:r>
              <a:rPr lang="zh-CN" altLang="en-US" sz="1600" dirty="0">
                <a:solidFill>
                  <a:srgbClr val="FF0000"/>
                </a:solidFill>
                <a:latin typeface="SimHei" panose="02010609060101010101" pitchFamily="49" charset="-122"/>
                <a:ea typeface="SimHei" panose="02010609060101010101" pitchFamily="49" charset="-122"/>
              </a:rPr>
              <a:t>强</a:t>
            </a:r>
            <a:r>
              <a:rPr lang="zh-CN" altLang="en-US" sz="1600" dirty="0">
                <a:latin typeface="SimHei" panose="02010609060101010101" pitchFamily="49" charset="-122"/>
                <a:ea typeface="SimHei" panose="02010609060101010101" pitchFamily="49" charset="-122"/>
              </a:rPr>
              <a:t>。</a:t>
            </a:r>
            <a:endParaRPr lang="en-US" altLang="zh-CN" sz="1600" dirty="0">
              <a:latin typeface="SimHei" panose="02010609060101010101" pitchFamily="49" charset="-122"/>
              <a:ea typeface="SimHei" panose="02010609060101010101" pitchFamily="49" charset="-122"/>
            </a:endParaRPr>
          </a:p>
        </p:txBody>
      </p:sp>
      <p:cxnSp>
        <p:nvCxnSpPr>
          <p:cNvPr id="10" name="直线箭头连接符 9">
            <a:extLst>
              <a:ext uri="{FF2B5EF4-FFF2-40B4-BE49-F238E27FC236}">
                <a16:creationId xmlns:a16="http://schemas.microsoft.com/office/drawing/2014/main" id="{CFB84135-3206-0D4B-9EF2-837952A5622E}"/>
              </a:ext>
            </a:extLst>
          </p:cNvPr>
          <p:cNvCxnSpPr/>
          <p:nvPr/>
        </p:nvCxnSpPr>
        <p:spPr bwMode="auto">
          <a:xfrm>
            <a:off x="1352034" y="2192437"/>
            <a:ext cx="0" cy="576064"/>
          </a:xfrm>
          <a:prstGeom prst="straightConnector1">
            <a:avLst/>
          </a:prstGeom>
          <a:solidFill>
            <a:schemeClr val="accent1"/>
          </a:solidFill>
          <a:ln w="635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文本框 11">
            <a:extLst>
              <a:ext uri="{FF2B5EF4-FFF2-40B4-BE49-F238E27FC236}">
                <a16:creationId xmlns:a16="http://schemas.microsoft.com/office/drawing/2014/main" id="{836FD32E-69A4-8F47-9544-A19723CD64A2}"/>
              </a:ext>
            </a:extLst>
          </p:cNvPr>
          <p:cNvSpPr txBox="1"/>
          <p:nvPr/>
        </p:nvSpPr>
        <p:spPr>
          <a:xfrm>
            <a:off x="610319" y="1368034"/>
            <a:ext cx="8337759" cy="955903"/>
          </a:xfrm>
          <a:prstGeom prst="rect">
            <a:avLst/>
          </a:prstGeom>
          <a:noFill/>
        </p:spPr>
        <p:txBody>
          <a:bodyPr wrap="square" rtlCol="0">
            <a:spAutoFit/>
          </a:bodyPr>
          <a:lstStyle/>
          <a:p>
            <a:pPr>
              <a:lnSpc>
                <a:spcPct val="150000"/>
              </a:lnSpc>
            </a:pPr>
            <a:r>
              <a:rPr lang="zh-CN" altLang="en-US" b="1" dirty="0">
                <a:latin typeface="SimHei" panose="02010609060101010101" pitchFamily="49" charset="-122"/>
                <a:ea typeface="SimHei" panose="02010609060101010101" pitchFamily="49" charset="-122"/>
              </a:rPr>
              <a:t>1998年，</a:t>
            </a:r>
            <a:r>
              <a:rPr lang="en-US" altLang="zh-CN" b="1" dirty="0">
                <a:latin typeface="SimHei" panose="02010609060101010101" pitchFamily="49" charset="-122"/>
                <a:ea typeface="SimHei" panose="02010609060101010101" pitchFamily="49" charset="-122"/>
              </a:rPr>
              <a:t>Shi</a:t>
            </a:r>
            <a:r>
              <a:rPr lang="zh-CN" altLang="en-US" b="1" dirty="0">
                <a:latin typeface="SimHei" panose="02010609060101010101" pitchFamily="49" charset="-122"/>
                <a:ea typeface="SimHei" panose="02010609060101010101" pitchFamily="49" charset="-122"/>
              </a:rPr>
              <a:t>和</a:t>
            </a:r>
            <a:r>
              <a:rPr lang="en-US" altLang="zh-CN" b="1" dirty="0">
                <a:latin typeface="SimHei" panose="02010609060101010101" pitchFamily="49" charset="-122"/>
                <a:ea typeface="SimHei" panose="02010609060101010101" pitchFamily="49" charset="-122"/>
              </a:rPr>
              <a:t>Eberhart</a:t>
            </a:r>
            <a:r>
              <a:rPr lang="zh-CN" altLang="en-US" b="1" dirty="0">
                <a:solidFill>
                  <a:srgbClr val="FF0000"/>
                </a:solidFill>
                <a:latin typeface="SimHei" panose="02010609060101010101" pitchFamily="49" charset="-122"/>
                <a:ea typeface="SimHei" panose="02010609060101010101" pitchFamily="49" charset="-122"/>
              </a:rPr>
              <a:t>引入了惯性权重</a:t>
            </a:r>
            <a:r>
              <a:rPr lang="en-US" altLang="zh-CN" b="1" dirty="0">
                <a:solidFill>
                  <a:srgbClr val="FF0000"/>
                </a:solidFill>
                <a:latin typeface="SimHei" panose="02010609060101010101" pitchFamily="49" charset="-122"/>
                <a:ea typeface="SimHei" panose="02010609060101010101" pitchFamily="49" charset="-122"/>
              </a:rPr>
              <a:t>w</a:t>
            </a:r>
            <a:r>
              <a:rPr lang="zh-CN" altLang="en-US" b="1" dirty="0">
                <a:latin typeface="SimHei" panose="02010609060101010101" pitchFamily="49" charset="-122"/>
                <a:ea typeface="SimHei" panose="02010609060101010101" pitchFamily="49" charset="-122"/>
              </a:rPr>
              <a:t>，并提出动态调整惯性权重以平衡收敛的全局性和收敛速度，该算法被称为</a:t>
            </a:r>
            <a:r>
              <a:rPr lang="zh-CN" altLang="en-US" b="1" dirty="0">
                <a:solidFill>
                  <a:srgbClr val="FF0000"/>
                </a:solidFill>
                <a:latin typeface="SimHei" panose="02010609060101010101" pitchFamily="49" charset="-122"/>
                <a:ea typeface="SimHei" panose="02010609060101010101" pitchFamily="49" charset="-122"/>
              </a:rPr>
              <a:t>标准</a:t>
            </a:r>
            <a:r>
              <a:rPr lang="en-US" altLang="zh-CN" b="1" dirty="0">
                <a:solidFill>
                  <a:srgbClr val="FF0000"/>
                </a:solidFill>
                <a:latin typeface="SimHei" panose="02010609060101010101" pitchFamily="49" charset="-122"/>
                <a:ea typeface="SimHei" panose="02010609060101010101" pitchFamily="49" charset="-122"/>
              </a:rPr>
              <a:t>PSO</a:t>
            </a:r>
            <a:r>
              <a:rPr lang="zh-CN" altLang="en-US" b="1" dirty="0">
                <a:solidFill>
                  <a:srgbClr val="FF0000"/>
                </a:solidFill>
                <a:latin typeface="SimHei" panose="02010609060101010101" pitchFamily="49" charset="-122"/>
                <a:ea typeface="SimHei" panose="02010609060101010101" pitchFamily="49" charset="-122"/>
              </a:rPr>
              <a:t>算法</a:t>
            </a:r>
            <a:r>
              <a:rPr lang="zh-CN" altLang="en-US" b="1" dirty="0">
                <a:latin typeface="SimHei" panose="02010609060101010101" pitchFamily="49" charset="-122"/>
                <a:ea typeface="SimHei" panose="02010609060101010101" pitchFamily="49" charset="-122"/>
              </a:rPr>
              <a:t>。</a:t>
            </a:r>
            <a:endParaRPr kumimoji="1" lang="zh-CN" altLang="en-US" dirty="0">
              <a:latin typeface="SimHei" panose="02010609060101010101" pitchFamily="49" charset="-122"/>
              <a:ea typeface="SimHei" panose="02010609060101010101" pitchFamily="49" charset="-122"/>
            </a:endParaRPr>
          </a:p>
        </p:txBody>
      </p:sp>
      <p:sp>
        <p:nvSpPr>
          <p:cNvPr id="13" name="文本框 12">
            <a:extLst>
              <a:ext uri="{FF2B5EF4-FFF2-40B4-BE49-F238E27FC236}">
                <a16:creationId xmlns:a16="http://schemas.microsoft.com/office/drawing/2014/main" id="{9B9CCBC4-853E-EF47-B21D-AAD7C853DCD4}"/>
              </a:ext>
            </a:extLst>
          </p:cNvPr>
          <p:cNvSpPr txBox="1"/>
          <p:nvPr/>
        </p:nvSpPr>
        <p:spPr>
          <a:xfrm>
            <a:off x="323528" y="4289486"/>
            <a:ext cx="7830666" cy="1142620"/>
          </a:xfrm>
          <a:prstGeom prst="rect">
            <a:avLst/>
          </a:prstGeom>
          <a:noFill/>
        </p:spPr>
        <p:txBody>
          <a:bodyPr wrap="square" rtlCol="0">
            <a:spAutoFit/>
          </a:bodyPr>
          <a:lstStyle/>
          <a:p>
            <a:pPr marL="342900">
              <a:lnSpc>
                <a:spcPct val="150000"/>
              </a:lnSpc>
              <a:spcBef>
                <a:spcPct val="20000"/>
              </a:spcBef>
              <a:buClr>
                <a:schemeClr val="tx1"/>
              </a:buClr>
              <a:buSzPct val="70000"/>
            </a:pPr>
            <a:r>
              <a:rPr lang="zh-CN" altLang="en-US" sz="1600" dirty="0">
                <a:latin typeface="SimHei" panose="02010609060101010101" pitchFamily="49" charset="-122"/>
                <a:ea typeface="SimHei" panose="02010609060101010101" pitchFamily="49" charset="-122"/>
              </a:rPr>
              <a:t>    当问题空间较大时，为了在搜索速度和搜索精度之间达到平衡，通常做法是使算法在前期有较高的全局搜索能力以得到合适的种子，而在后期有较高的局部搜索能力以提高收敛精度。所以w不宜为一个固定的常数。</a:t>
            </a:r>
          </a:p>
        </p:txBody>
      </p:sp>
    </p:spTree>
    <p:extLst>
      <p:ext uri="{BB962C8B-B14F-4D97-AF65-F5344CB8AC3E}">
        <p14:creationId xmlns:p14="http://schemas.microsoft.com/office/powerpoint/2010/main" val="365102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 粒子群算法优化</a:t>
            </a:r>
            <a:r>
              <a:rPr lang="en-US" altLang="zh-CN" dirty="0">
                <a:latin typeface="+mn-lt"/>
              </a:rPr>
              <a:t>-</a:t>
            </a:r>
            <a:r>
              <a:rPr lang="zh-CN" altLang="en-US" dirty="0">
                <a:latin typeface="+mn-lt"/>
              </a:rPr>
              <a:t>线性递减权重</a:t>
            </a:r>
          </a:p>
        </p:txBody>
      </p:sp>
      <p:graphicFrame>
        <p:nvGraphicFramePr>
          <p:cNvPr id="7" name="Object 21">
            <a:extLst>
              <a:ext uri="{FF2B5EF4-FFF2-40B4-BE49-F238E27FC236}">
                <a16:creationId xmlns:a16="http://schemas.microsoft.com/office/drawing/2014/main" id="{F19D0D64-B1DB-294E-A0FF-8222A890597C}"/>
              </a:ext>
            </a:extLst>
          </p:cNvPr>
          <p:cNvGraphicFramePr>
            <a:graphicFrameLocks noChangeAspect="1"/>
          </p:cNvGraphicFramePr>
          <p:nvPr/>
        </p:nvGraphicFramePr>
        <p:xfrm>
          <a:off x="1078991" y="1436660"/>
          <a:ext cx="7058025" cy="552450"/>
        </p:xfrm>
        <a:graphic>
          <a:graphicData uri="http://schemas.openxmlformats.org/presentationml/2006/ole">
            <mc:AlternateContent xmlns:mc="http://schemas.openxmlformats.org/markup-compatibility/2006">
              <mc:Choice xmlns:v="urn:schemas-microsoft-com:vml" Requires="v">
                <p:oleObj spid="_x0000_s13314" r:id="rId3" imgW="71094600" imgH="5562600" progId="Equation.DSMT4">
                  <p:embed/>
                </p:oleObj>
              </mc:Choice>
              <mc:Fallback>
                <p:oleObj r:id="rId3" imgW="71094600" imgH="5562600" progId="Equation.DSMT4">
                  <p:embed/>
                  <p:pic>
                    <p:nvPicPr>
                      <p:cNvPr id="7" name="Object 21">
                        <a:extLst>
                          <a:ext uri="{FF2B5EF4-FFF2-40B4-BE49-F238E27FC236}">
                            <a16:creationId xmlns:a16="http://schemas.microsoft.com/office/drawing/2014/main" id="{F19D0D64-B1DB-294E-A0FF-8222A89059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991" y="1436660"/>
                        <a:ext cx="7058025" cy="552450"/>
                      </a:xfrm>
                      <a:prstGeom prst="rect">
                        <a:avLst/>
                      </a:prstGeom>
                      <a:solidFill>
                        <a:schemeClr val="accent1">
                          <a:lumMod val="75000"/>
                        </a:schemeClr>
                      </a:solidFill>
                      <a:ln>
                        <a:noFill/>
                      </a:ln>
                      <a:effectLst/>
                    </p:spPr>
                  </p:pic>
                </p:oleObj>
              </mc:Fallback>
            </mc:AlternateContent>
          </a:graphicData>
        </a:graphic>
      </p:graphicFrame>
      <p:cxnSp>
        <p:nvCxnSpPr>
          <p:cNvPr id="10" name="直线箭头连接符 9">
            <a:extLst>
              <a:ext uri="{FF2B5EF4-FFF2-40B4-BE49-F238E27FC236}">
                <a16:creationId xmlns:a16="http://schemas.microsoft.com/office/drawing/2014/main" id="{CFB84135-3206-0D4B-9EF2-837952A5622E}"/>
              </a:ext>
            </a:extLst>
          </p:cNvPr>
          <p:cNvCxnSpPr/>
          <p:nvPr/>
        </p:nvCxnSpPr>
        <p:spPr bwMode="auto">
          <a:xfrm flipV="1">
            <a:off x="1835696" y="1843437"/>
            <a:ext cx="0" cy="587498"/>
          </a:xfrm>
          <a:prstGeom prst="straightConnector1">
            <a:avLst/>
          </a:prstGeom>
          <a:solidFill>
            <a:schemeClr val="accent1"/>
          </a:solidFill>
          <a:ln w="635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6" name="Object 5">
            <a:extLst>
              <a:ext uri="{FF2B5EF4-FFF2-40B4-BE49-F238E27FC236}">
                <a16:creationId xmlns:a16="http://schemas.microsoft.com/office/drawing/2014/main" id="{FD505D32-954C-A741-9C6D-E0D0659200A5}"/>
              </a:ext>
            </a:extLst>
          </p:cNvPr>
          <p:cNvGraphicFramePr>
            <a:graphicFrameLocks noChangeAspect="1"/>
          </p:cNvGraphicFramePr>
          <p:nvPr/>
        </p:nvGraphicFramePr>
        <p:xfrm>
          <a:off x="2406621" y="2102227"/>
          <a:ext cx="4330758" cy="948763"/>
        </p:xfrm>
        <a:graphic>
          <a:graphicData uri="http://schemas.openxmlformats.org/presentationml/2006/ole">
            <mc:AlternateContent xmlns:mc="http://schemas.openxmlformats.org/markup-compatibility/2006">
              <mc:Choice xmlns:v="urn:schemas-microsoft-com:vml" Requires="v">
                <p:oleObj spid="_x0000_s13315" r:id="rId5" imgW="45643800" imgH="9944100" progId="Equation.DSMT4">
                  <p:embed/>
                </p:oleObj>
              </mc:Choice>
              <mc:Fallback>
                <p:oleObj r:id="rId5" imgW="45643800" imgH="9944100" progId="Equation.DSMT4">
                  <p:embed/>
                  <p:pic>
                    <p:nvPicPr>
                      <p:cNvPr id="6" name="Object 5">
                        <a:extLst>
                          <a:ext uri="{FF2B5EF4-FFF2-40B4-BE49-F238E27FC236}">
                            <a16:creationId xmlns:a16="http://schemas.microsoft.com/office/drawing/2014/main" id="{FD505D32-954C-A741-9C6D-E0D0659200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6621" y="2102227"/>
                        <a:ext cx="4330758" cy="948763"/>
                      </a:xfrm>
                      <a:prstGeom prst="rect">
                        <a:avLst/>
                      </a:prstGeom>
                      <a:solidFill>
                        <a:schemeClr val="accent1">
                          <a:lumMod val="75000"/>
                        </a:schemeClr>
                      </a:solidFill>
                      <a:ln>
                        <a:noFill/>
                      </a:ln>
                    </p:spPr>
                  </p:pic>
                </p:oleObj>
              </mc:Fallback>
            </mc:AlternateContent>
          </a:graphicData>
        </a:graphic>
      </p:graphicFrame>
      <p:sp>
        <p:nvSpPr>
          <p:cNvPr id="9" name="Rectangle 3">
            <a:extLst>
              <a:ext uri="{FF2B5EF4-FFF2-40B4-BE49-F238E27FC236}">
                <a16:creationId xmlns:a16="http://schemas.microsoft.com/office/drawing/2014/main" id="{40693581-197C-A74F-BF28-1BD2B62DEA6B}"/>
              </a:ext>
            </a:extLst>
          </p:cNvPr>
          <p:cNvSpPr txBox="1">
            <a:spLocks noChangeArrowheads="1"/>
          </p:cNvSpPr>
          <p:nvPr/>
        </p:nvSpPr>
        <p:spPr bwMode="auto">
          <a:xfrm>
            <a:off x="251520" y="3982753"/>
            <a:ext cx="8712968" cy="1462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0000"/>
              <a:buFont typeface="Wingdings" panose="05000000000000000000" pitchFamily="2" charset="2"/>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50000"/>
              </a:lnSpc>
              <a:buFont typeface="Wingdings" panose="05000000000000000000" pitchFamily="2" charset="2"/>
              <a:buNone/>
            </a:pPr>
            <a:r>
              <a:rPr lang="zh-CN" altLang="en-US" sz="2000" b="1" dirty="0">
                <a:solidFill>
                  <a:srgbClr val="FF0000"/>
                </a:solidFill>
                <a:latin typeface="SimHei" panose="02010609060101010101" pitchFamily="49" charset="-122"/>
                <a:ea typeface="SimHei" panose="02010609060101010101" pitchFamily="49" charset="-122"/>
              </a:rPr>
              <a:t>较大的</a:t>
            </a:r>
            <a:r>
              <a:rPr lang="en-US" altLang="zh-CN" sz="2000" b="1" dirty="0">
                <a:solidFill>
                  <a:srgbClr val="FF0000"/>
                </a:solidFill>
                <a:latin typeface="SimHei" panose="02010609060101010101" pitchFamily="49" charset="-122"/>
                <a:ea typeface="SimHei" panose="02010609060101010101" pitchFamily="49" charset="-122"/>
              </a:rPr>
              <a:t>w</a:t>
            </a:r>
            <a:r>
              <a:rPr lang="zh-CN" altLang="en-US" sz="2000" b="1" dirty="0">
                <a:latin typeface="SimHei" panose="02010609060101010101" pitchFamily="49" charset="-122"/>
                <a:ea typeface="SimHei" panose="02010609060101010101" pitchFamily="49" charset="-122"/>
              </a:rPr>
              <a:t>有较好的</a:t>
            </a:r>
            <a:r>
              <a:rPr lang="zh-CN" altLang="en-US" sz="2000" b="1" dirty="0">
                <a:solidFill>
                  <a:srgbClr val="0000FF"/>
                </a:solidFill>
                <a:latin typeface="SimHei" panose="02010609060101010101" pitchFamily="49" charset="-122"/>
                <a:ea typeface="SimHei" panose="02010609060101010101" pitchFamily="49" charset="-122"/>
              </a:rPr>
              <a:t>全局收敛</a:t>
            </a:r>
            <a:r>
              <a:rPr lang="zh-CN" altLang="en-US" sz="2000" b="1" dirty="0">
                <a:latin typeface="SimHei" panose="02010609060101010101" pitchFamily="49" charset="-122"/>
                <a:ea typeface="SimHei" panose="02010609060101010101" pitchFamily="49" charset="-122"/>
              </a:rPr>
              <a:t>能力；</a:t>
            </a:r>
            <a:r>
              <a:rPr lang="zh-CN" altLang="en-US" sz="2000" b="1" dirty="0">
                <a:solidFill>
                  <a:srgbClr val="FF0000"/>
                </a:solidFill>
                <a:latin typeface="SimHei" panose="02010609060101010101" pitchFamily="49" charset="-122"/>
                <a:ea typeface="SimHei" panose="02010609060101010101" pitchFamily="49" charset="-122"/>
              </a:rPr>
              <a:t>较小的</a:t>
            </a:r>
            <a:r>
              <a:rPr lang="en-US" altLang="zh-CN" sz="2000" b="1" dirty="0">
                <a:solidFill>
                  <a:srgbClr val="FF0000"/>
                </a:solidFill>
                <a:latin typeface="SimHei" panose="02010609060101010101" pitchFamily="49" charset="-122"/>
                <a:ea typeface="SimHei" panose="02010609060101010101" pitchFamily="49" charset="-122"/>
              </a:rPr>
              <a:t>w</a:t>
            </a:r>
            <a:r>
              <a:rPr lang="zh-CN" altLang="en-US" sz="2000" b="1" dirty="0">
                <a:latin typeface="SimHei" panose="02010609060101010101" pitchFamily="49" charset="-122"/>
                <a:ea typeface="SimHei" panose="02010609060101010101" pitchFamily="49" charset="-122"/>
              </a:rPr>
              <a:t>则有较强的</a:t>
            </a:r>
            <a:r>
              <a:rPr lang="zh-CN" altLang="en-US" sz="2000" b="1" dirty="0">
                <a:solidFill>
                  <a:srgbClr val="0000FF"/>
                </a:solidFill>
                <a:latin typeface="SimHei" panose="02010609060101010101" pitchFamily="49" charset="-122"/>
                <a:ea typeface="SimHei" panose="02010609060101010101" pitchFamily="49" charset="-122"/>
              </a:rPr>
              <a:t>局部收敛</a:t>
            </a:r>
            <a:r>
              <a:rPr lang="zh-CN" altLang="en-US" sz="2000" b="1" dirty="0">
                <a:latin typeface="SimHei" panose="02010609060101010101" pitchFamily="49" charset="-122"/>
                <a:ea typeface="SimHei" panose="02010609060101010101" pitchFamily="49" charset="-122"/>
              </a:rPr>
              <a:t>能力。</a:t>
            </a:r>
            <a:endParaRPr lang="en-US" altLang="zh-CN" sz="2000" b="1" dirty="0">
              <a:latin typeface="SimHei" panose="02010609060101010101" pitchFamily="49" charset="-122"/>
              <a:ea typeface="SimHei" panose="02010609060101010101" pitchFamily="49" charset="-122"/>
            </a:endParaRPr>
          </a:p>
          <a:p>
            <a:pPr indent="0">
              <a:lnSpc>
                <a:spcPct val="150000"/>
              </a:lnSpc>
              <a:buFont typeface="Wingdings" panose="05000000000000000000" pitchFamily="2" charset="2"/>
              <a:buNone/>
            </a:pPr>
            <a:r>
              <a:rPr lang="zh-CN" altLang="en-US" sz="2000" b="1" dirty="0">
                <a:latin typeface="SimHei" panose="02010609060101010101" pitchFamily="49" charset="-122"/>
                <a:ea typeface="SimHei" panose="02010609060101010101" pitchFamily="49" charset="-122"/>
              </a:rPr>
              <a:t>因此，随着</a:t>
            </a:r>
            <a:r>
              <a:rPr lang="zh-CN" altLang="en-US" sz="2000" b="1" dirty="0">
                <a:solidFill>
                  <a:srgbClr val="FF0000"/>
                </a:solidFill>
                <a:latin typeface="SimHei" panose="02010609060101010101" pitchFamily="49" charset="-122"/>
                <a:ea typeface="SimHei" panose="02010609060101010101" pitchFamily="49" charset="-122"/>
              </a:rPr>
              <a:t>迭代次数的增加</a:t>
            </a:r>
            <a:r>
              <a:rPr lang="zh-CN" altLang="en-US" sz="2000" b="1" dirty="0">
                <a:latin typeface="SimHei" panose="02010609060101010101" pitchFamily="49" charset="-122"/>
                <a:ea typeface="SimHei" panose="02010609060101010101" pitchFamily="49" charset="-122"/>
              </a:rPr>
              <a:t>，</a:t>
            </a:r>
            <a:r>
              <a:rPr lang="zh-CN" altLang="en-US" sz="2000" b="1" dirty="0">
                <a:solidFill>
                  <a:srgbClr val="FF0000"/>
                </a:solidFill>
                <a:latin typeface="SimHei" panose="02010609060101010101" pitchFamily="49" charset="-122"/>
                <a:ea typeface="SimHei" panose="02010609060101010101" pitchFamily="49" charset="-122"/>
              </a:rPr>
              <a:t>惯性权重</a:t>
            </a:r>
            <a:r>
              <a:rPr lang="en-US" altLang="zh-CN" sz="2000" b="1" dirty="0">
                <a:solidFill>
                  <a:srgbClr val="FF0000"/>
                </a:solidFill>
                <a:latin typeface="SimHei" panose="02010609060101010101" pitchFamily="49" charset="-122"/>
                <a:ea typeface="SimHei" panose="02010609060101010101" pitchFamily="49" charset="-122"/>
              </a:rPr>
              <a:t>w</a:t>
            </a:r>
            <a:r>
              <a:rPr lang="zh-CN" altLang="en-US" sz="2000" b="1" dirty="0">
                <a:solidFill>
                  <a:srgbClr val="FF0000"/>
                </a:solidFill>
                <a:latin typeface="SimHei" panose="02010609060101010101" pitchFamily="49" charset="-122"/>
                <a:ea typeface="SimHei" panose="02010609060101010101" pitchFamily="49" charset="-122"/>
              </a:rPr>
              <a:t>应不断减少</a:t>
            </a:r>
            <a:r>
              <a:rPr lang="zh-CN" altLang="en-US" sz="2000" b="1" dirty="0">
                <a:latin typeface="SimHei" panose="02010609060101010101" pitchFamily="49" charset="-122"/>
                <a:ea typeface="SimHei" panose="02010609060101010101" pitchFamily="49" charset="-122"/>
              </a:rPr>
              <a:t>，从而使得粒子群算法在</a:t>
            </a:r>
            <a:r>
              <a:rPr lang="zh-CN" altLang="en-US" sz="2000" b="1" dirty="0">
                <a:solidFill>
                  <a:srgbClr val="0000FF"/>
                </a:solidFill>
                <a:latin typeface="SimHei" panose="02010609060101010101" pitchFamily="49" charset="-122"/>
                <a:ea typeface="SimHei" panose="02010609060101010101" pitchFamily="49" charset="-122"/>
              </a:rPr>
              <a:t>初期</a:t>
            </a:r>
            <a:r>
              <a:rPr lang="zh-CN" altLang="en-US" sz="2000" b="1" dirty="0">
                <a:latin typeface="SimHei" panose="02010609060101010101" pitchFamily="49" charset="-122"/>
                <a:ea typeface="SimHei" panose="02010609060101010101" pitchFamily="49" charset="-122"/>
              </a:rPr>
              <a:t>具有较强的</a:t>
            </a:r>
            <a:r>
              <a:rPr lang="zh-CN" altLang="en-US" sz="2000" b="1" dirty="0">
                <a:solidFill>
                  <a:srgbClr val="FF0000"/>
                </a:solidFill>
                <a:latin typeface="SimHei" panose="02010609060101010101" pitchFamily="49" charset="-122"/>
                <a:ea typeface="SimHei" panose="02010609060101010101" pitchFamily="49" charset="-122"/>
              </a:rPr>
              <a:t>全局收敛能力</a:t>
            </a:r>
            <a:r>
              <a:rPr lang="zh-CN" altLang="en-US" sz="2000" b="1" dirty="0">
                <a:latin typeface="SimHei" panose="02010609060101010101" pitchFamily="49" charset="-122"/>
                <a:ea typeface="SimHei" panose="02010609060101010101" pitchFamily="49" charset="-122"/>
              </a:rPr>
              <a:t>，而</a:t>
            </a:r>
            <a:r>
              <a:rPr lang="zh-CN" altLang="en-US" sz="2000" b="1" dirty="0">
                <a:solidFill>
                  <a:srgbClr val="0000FF"/>
                </a:solidFill>
                <a:latin typeface="SimHei" panose="02010609060101010101" pitchFamily="49" charset="-122"/>
                <a:ea typeface="SimHei" panose="02010609060101010101" pitchFamily="49" charset="-122"/>
              </a:rPr>
              <a:t>晚期</a:t>
            </a:r>
            <a:r>
              <a:rPr lang="zh-CN" altLang="en-US" sz="2000" b="1" dirty="0">
                <a:latin typeface="SimHei" panose="02010609060101010101" pitchFamily="49" charset="-122"/>
                <a:ea typeface="SimHei" panose="02010609060101010101" pitchFamily="49" charset="-122"/>
              </a:rPr>
              <a:t>具有较强的</a:t>
            </a:r>
            <a:r>
              <a:rPr lang="zh-CN" altLang="en-US" sz="2000" b="1" dirty="0">
                <a:solidFill>
                  <a:srgbClr val="FF0000"/>
                </a:solidFill>
                <a:latin typeface="SimHei" panose="02010609060101010101" pitchFamily="49" charset="-122"/>
                <a:ea typeface="SimHei" panose="02010609060101010101" pitchFamily="49" charset="-122"/>
              </a:rPr>
              <a:t>局部收敛能力</a:t>
            </a:r>
            <a:r>
              <a:rPr lang="zh-CN" altLang="en-US" sz="2000" b="1" dirty="0">
                <a:latin typeface="SimHei" panose="02010609060101010101" pitchFamily="49" charset="-122"/>
                <a:ea typeface="SimHei" panose="02010609060101010101" pitchFamily="49" charset="-122"/>
              </a:rPr>
              <a:t>。</a:t>
            </a:r>
          </a:p>
          <a:p>
            <a:pPr>
              <a:lnSpc>
                <a:spcPct val="80000"/>
              </a:lnSpc>
              <a:buFont typeface="Wingdings" panose="05000000000000000000" pitchFamily="2" charset="2"/>
              <a:buNone/>
            </a:pPr>
            <a:endParaRPr lang="zh-CN" altLang="en-US" sz="2000" dirty="0"/>
          </a:p>
          <a:p>
            <a:pPr>
              <a:lnSpc>
                <a:spcPct val="80000"/>
              </a:lnSpc>
              <a:buFont typeface="Wingdings" panose="05000000000000000000" pitchFamily="2" charset="2"/>
              <a:buNone/>
            </a:pPr>
            <a:r>
              <a:rPr lang="zh-CN" altLang="en-US" sz="2000" dirty="0"/>
              <a:t>  </a:t>
            </a:r>
          </a:p>
        </p:txBody>
      </p:sp>
      <p:sp>
        <p:nvSpPr>
          <p:cNvPr id="2" name="文本框 1">
            <a:extLst>
              <a:ext uri="{FF2B5EF4-FFF2-40B4-BE49-F238E27FC236}">
                <a16:creationId xmlns:a16="http://schemas.microsoft.com/office/drawing/2014/main" id="{0163C9D2-C593-BA46-83F3-9E549474E8C6}"/>
              </a:ext>
            </a:extLst>
          </p:cNvPr>
          <p:cNvSpPr txBox="1"/>
          <p:nvPr/>
        </p:nvSpPr>
        <p:spPr>
          <a:xfrm>
            <a:off x="654646" y="3075558"/>
            <a:ext cx="2530623" cy="707886"/>
          </a:xfrm>
          <a:prstGeom prst="rect">
            <a:avLst/>
          </a:prstGeom>
          <a:noFill/>
        </p:spPr>
        <p:txBody>
          <a:bodyPr wrap="none" rtlCol="0">
            <a:spAutoFit/>
          </a:bodyPr>
          <a:lstStyle>
            <a:defPPr>
              <a:defRPr lang="zh-CN"/>
            </a:defPPr>
            <a:lvl1pPr>
              <a:defRPr>
                <a:latin typeface="SimHei" panose="02010609060101010101" pitchFamily="49" charset="-122"/>
                <a:ea typeface="SimHei" panose="02010609060101010101" pitchFamily="49" charset="-122"/>
              </a:defRPr>
            </a:lvl1pPr>
          </a:lstStyle>
          <a:p>
            <a:r>
              <a:rPr lang="en-US" altLang="zh-CN" dirty="0">
                <a:solidFill>
                  <a:srgbClr val="FF0000"/>
                </a:solidFill>
              </a:rPr>
              <a:t>W</a:t>
            </a:r>
            <a:r>
              <a:rPr lang="zh-CN" altLang="en-US" dirty="0">
                <a:solidFill>
                  <a:srgbClr val="FF0000"/>
                </a:solidFill>
              </a:rPr>
              <a:t>max：</a:t>
            </a:r>
            <a:r>
              <a:rPr lang="zh-CN" altLang="en-US" dirty="0"/>
              <a:t>最大惯性权重</a:t>
            </a:r>
            <a:endParaRPr lang="en-US" altLang="zh-CN" dirty="0"/>
          </a:p>
          <a:p>
            <a:r>
              <a:rPr lang="en-US" altLang="zh-CN" dirty="0">
                <a:solidFill>
                  <a:srgbClr val="FF0000"/>
                </a:solidFill>
              </a:rPr>
              <a:t>W</a:t>
            </a:r>
            <a:r>
              <a:rPr lang="zh-CN" altLang="en-US" dirty="0">
                <a:solidFill>
                  <a:srgbClr val="FF0000"/>
                </a:solidFill>
              </a:rPr>
              <a:t>min：</a:t>
            </a:r>
            <a:r>
              <a:rPr lang="zh-CN" altLang="en-US" dirty="0"/>
              <a:t>最小惯性权重</a:t>
            </a:r>
            <a:endParaRPr lang="en-US" altLang="zh-CN" dirty="0"/>
          </a:p>
        </p:txBody>
      </p:sp>
      <p:sp>
        <p:nvSpPr>
          <p:cNvPr id="3" name="文本框 2">
            <a:extLst>
              <a:ext uri="{FF2B5EF4-FFF2-40B4-BE49-F238E27FC236}">
                <a16:creationId xmlns:a16="http://schemas.microsoft.com/office/drawing/2014/main" id="{1C86D2F9-41DD-8746-AE42-09E26AE1B14F}"/>
              </a:ext>
            </a:extLst>
          </p:cNvPr>
          <p:cNvSpPr txBox="1"/>
          <p:nvPr/>
        </p:nvSpPr>
        <p:spPr>
          <a:xfrm>
            <a:off x="4024095" y="3073555"/>
            <a:ext cx="3132589" cy="707886"/>
          </a:xfrm>
          <a:prstGeom prst="rect">
            <a:avLst/>
          </a:prstGeom>
          <a:noFill/>
        </p:spPr>
        <p:txBody>
          <a:bodyPr wrap="none" rtlCol="0">
            <a:spAutoFit/>
          </a:bodyPr>
          <a:lstStyle/>
          <a:p>
            <a:r>
              <a:rPr lang="zh-CN" altLang="en-US" dirty="0">
                <a:solidFill>
                  <a:srgbClr val="FF0000"/>
                </a:solidFill>
                <a:latin typeface="SimHei" panose="02010609060101010101" pitchFamily="49" charset="-122"/>
                <a:ea typeface="SimHei" panose="02010609060101010101" pitchFamily="49" charset="-122"/>
              </a:rPr>
              <a:t>run：</a:t>
            </a:r>
            <a:r>
              <a:rPr lang="zh-CN" altLang="en-US" dirty="0">
                <a:latin typeface="SimHei" panose="02010609060101010101" pitchFamily="49" charset="-122"/>
                <a:ea typeface="SimHei" panose="02010609060101010101" pitchFamily="49" charset="-122"/>
              </a:rPr>
              <a:t>当前迭代次数</a:t>
            </a:r>
            <a:endParaRPr lang="en-US" altLang="zh-CN" dirty="0">
              <a:latin typeface="SimHei" panose="02010609060101010101" pitchFamily="49" charset="-122"/>
              <a:ea typeface="SimHei" panose="02010609060101010101" pitchFamily="49" charset="-122"/>
            </a:endParaRPr>
          </a:p>
          <a:p>
            <a:r>
              <a:rPr lang="zh-CN" altLang="en-US" dirty="0">
                <a:solidFill>
                  <a:srgbClr val="FF0000"/>
                </a:solidFill>
                <a:latin typeface="SimHei" panose="02010609060101010101" pitchFamily="49" charset="-122"/>
                <a:ea typeface="SimHei" panose="02010609060101010101" pitchFamily="49" charset="-122"/>
              </a:rPr>
              <a:t>run</a:t>
            </a:r>
            <a:r>
              <a:rPr lang="zh-CN" altLang="en-US" baseline="-25000" dirty="0">
                <a:solidFill>
                  <a:srgbClr val="FF0000"/>
                </a:solidFill>
                <a:latin typeface="SimHei" panose="02010609060101010101" pitchFamily="49" charset="-122"/>
                <a:ea typeface="SimHei" panose="02010609060101010101" pitchFamily="49" charset="-122"/>
              </a:rPr>
              <a:t>max</a:t>
            </a:r>
            <a:r>
              <a:rPr lang="zh-CN" altLang="en-US" dirty="0">
                <a:solidFill>
                  <a:srgbClr val="FF0000"/>
                </a:solidFill>
                <a:latin typeface="SimHei" panose="02010609060101010101" pitchFamily="49" charset="-122"/>
                <a:ea typeface="SimHei" panose="02010609060101010101" pitchFamily="49" charset="-122"/>
              </a:rPr>
              <a:t>：</a:t>
            </a:r>
            <a:r>
              <a:rPr lang="zh-CN" altLang="en-US" dirty="0">
                <a:latin typeface="SimHei" panose="02010609060101010101" pitchFamily="49" charset="-122"/>
                <a:ea typeface="SimHei" panose="02010609060101010101" pitchFamily="49" charset="-122"/>
              </a:rPr>
              <a:t>为算法迭代总次数</a:t>
            </a:r>
          </a:p>
        </p:txBody>
      </p:sp>
    </p:spTree>
    <p:extLst>
      <p:ext uri="{BB962C8B-B14F-4D97-AF65-F5344CB8AC3E}">
        <p14:creationId xmlns:p14="http://schemas.microsoft.com/office/powerpoint/2010/main" val="417824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 粒子群算法优化</a:t>
            </a:r>
            <a:r>
              <a:rPr lang="en-US" altLang="zh-CN" dirty="0">
                <a:latin typeface="+mn-lt"/>
              </a:rPr>
              <a:t>-</a:t>
            </a:r>
            <a:r>
              <a:rPr lang="zh-CN" altLang="en-US" dirty="0">
                <a:latin typeface="+mn-lt"/>
              </a:rPr>
              <a:t>收缩因子法</a:t>
            </a:r>
          </a:p>
        </p:txBody>
      </p:sp>
      <p:sp>
        <p:nvSpPr>
          <p:cNvPr id="8" name="Rectangle 2">
            <a:extLst>
              <a:ext uri="{FF2B5EF4-FFF2-40B4-BE49-F238E27FC236}">
                <a16:creationId xmlns:a16="http://schemas.microsoft.com/office/drawing/2014/main" id="{26F8F5E6-103E-154D-9F29-EBBD455FA1BB}"/>
              </a:ext>
            </a:extLst>
          </p:cNvPr>
          <p:cNvSpPr txBox="1">
            <a:spLocks noChangeArrowheads="1"/>
          </p:cNvSpPr>
          <p:nvPr/>
        </p:nvSpPr>
        <p:spPr bwMode="auto">
          <a:xfrm>
            <a:off x="457200" y="1268760"/>
            <a:ext cx="8229600" cy="493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0000"/>
              <a:buFont typeface="Wingdings" panose="05000000000000000000" pitchFamily="2" charset="2"/>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zh-CN" altLang="en-US" sz="2000" dirty="0">
                <a:latin typeface="SimHei" panose="02010609060101010101" pitchFamily="49" charset="-122"/>
                <a:ea typeface="SimHei" panose="02010609060101010101" pitchFamily="49" charset="-122"/>
              </a:rPr>
              <a:t>1999年，</a:t>
            </a:r>
            <a:r>
              <a:rPr lang="en-US" altLang="zh-CN" sz="2000" dirty="0">
                <a:latin typeface="SimHei" panose="02010609060101010101" pitchFamily="49" charset="-122"/>
                <a:ea typeface="SimHei" panose="02010609060101010101" pitchFamily="49" charset="-122"/>
              </a:rPr>
              <a:t>Clerc</a:t>
            </a:r>
            <a:r>
              <a:rPr lang="zh-CN" altLang="en-US" sz="2000" dirty="0">
                <a:latin typeface="SimHei" panose="02010609060101010101" pitchFamily="49" charset="-122"/>
                <a:ea typeface="SimHei" panose="02010609060101010101" pitchFamily="49" charset="-122"/>
              </a:rPr>
              <a:t>引入收缩因子以保证算法的收敛性。</a:t>
            </a:r>
          </a:p>
          <a:p>
            <a:pPr>
              <a:buFont typeface="Wingdings" panose="05000000000000000000" pitchFamily="2" charset="2"/>
              <a:buNone/>
            </a:pPr>
            <a:r>
              <a:rPr lang="zh-CN" altLang="en-US" sz="2000" dirty="0">
                <a:solidFill>
                  <a:srgbClr val="FF0000"/>
                </a:solidFill>
                <a:latin typeface="SimHei" panose="02010609060101010101" pitchFamily="49" charset="-122"/>
                <a:ea typeface="SimHei" panose="02010609060101010101" pitchFamily="49" charset="-122"/>
              </a:rPr>
              <a:t>速度更新公式</a:t>
            </a:r>
            <a:r>
              <a:rPr lang="zh-CN" altLang="en-US" sz="2000" dirty="0">
                <a:latin typeface="SimHei" panose="02010609060101010101" pitchFamily="49" charset="-122"/>
                <a:ea typeface="SimHei" panose="02010609060101010101" pitchFamily="49" charset="-122"/>
              </a:rPr>
              <a:t>为</a:t>
            </a:r>
          </a:p>
          <a:p>
            <a:pPr>
              <a:buFont typeface="Wingdings" panose="05000000000000000000" pitchFamily="2" charset="2"/>
              <a:buNone/>
            </a:pPr>
            <a:endParaRPr lang="zh-CN" altLang="en-US" sz="2000" dirty="0"/>
          </a:p>
          <a:p>
            <a:pPr>
              <a:buFont typeface="Wingdings" panose="05000000000000000000" pitchFamily="2" charset="2"/>
              <a:buNone/>
            </a:pPr>
            <a:endParaRPr lang="zh-CN" altLang="en-US" sz="2000" dirty="0"/>
          </a:p>
          <a:p>
            <a:pPr>
              <a:buFont typeface="Wingdings" panose="05000000000000000000" pitchFamily="2" charset="2"/>
              <a:buNone/>
            </a:pPr>
            <a:endParaRPr lang="zh-CN" altLang="en-US" sz="2000" dirty="0"/>
          </a:p>
          <a:p>
            <a:pPr>
              <a:buNone/>
            </a:pPr>
            <a:r>
              <a:rPr lang="zh-CN" altLang="en-US" sz="2000" dirty="0">
                <a:latin typeface="SimHei" panose="02010609060101010101" pitchFamily="49" charset="-122"/>
                <a:ea typeface="SimHei" panose="02010609060101010101" pitchFamily="49" charset="-122"/>
              </a:rPr>
              <a:t>其中，收缩因子</a:t>
            </a:r>
            <a:r>
              <a:rPr lang="zh-CN" altLang="en-US" sz="2000" dirty="0">
                <a:solidFill>
                  <a:srgbClr val="FF0000"/>
                </a:solidFill>
                <a:latin typeface="SimHei" panose="02010609060101010101" pitchFamily="49" charset="-122"/>
                <a:ea typeface="SimHei" panose="02010609060101010101" pitchFamily="49" charset="-122"/>
              </a:rPr>
              <a:t>K为受φ1 φ2 限制的</a:t>
            </a:r>
            <a:r>
              <a:rPr lang="en-US" altLang="zh-CN" sz="2000" dirty="0">
                <a:solidFill>
                  <a:srgbClr val="FF0000"/>
                </a:solidFill>
                <a:latin typeface="SimHei" panose="02010609060101010101" pitchFamily="49" charset="-122"/>
                <a:ea typeface="SimHei" panose="02010609060101010101" pitchFamily="49" charset="-122"/>
              </a:rPr>
              <a:t>w</a:t>
            </a:r>
            <a:r>
              <a:rPr lang="zh-CN" altLang="en-US" sz="2000" dirty="0">
                <a:latin typeface="SimHei" panose="02010609060101010101" pitchFamily="49" charset="-122"/>
                <a:ea typeface="SimHei" panose="02010609060101010101" pitchFamily="49" charset="-122"/>
              </a:rPr>
              <a:t>。φ1 φ2是需要预先设定的模型</a:t>
            </a:r>
          </a:p>
          <a:p>
            <a:pPr>
              <a:buNone/>
            </a:pPr>
            <a:r>
              <a:rPr lang="zh-CN" altLang="en-US" sz="2000" dirty="0">
                <a:latin typeface="SimHei" panose="02010609060101010101" pitchFamily="49" charset="-122"/>
                <a:ea typeface="SimHei" panose="02010609060101010101" pitchFamily="49" charset="-122"/>
              </a:rPr>
              <a:t>参数</a:t>
            </a:r>
          </a:p>
          <a:p>
            <a:pPr>
              <a:buFont typeface="Wingdings" panose="05000000000000000000" pitchFamily="2" charset="2"/>
              <a:buNone/>
            </a:pPr>
            <a:endParaRPr lang="zh-CN" altLang="en-US" sz="2000" dirty="0"/>
          </a:p>
          <a:p>
            <a:pPr>
              <a:buFont typeface="Wingdings" panose="05000000000000000000" pitchFamily="2" charset="2"/>
              <a:buNone/>
            </a:pPr>
            <a:endParaRPr lang="zh-CN" altLang="en-US" sz="2000" dirty="0"/>
          </a:p>
          <a:p>
            <a:pPr>
              <a:buFont typeface="Wingdings" panose="05000000000000000000" pitchFamily="2" charset="2"/>
              <a:buNone/>
            </a:pPr>
            <a:endParaRPr lang="zh-CN" altLang="en-US" sz="2000" dirty="0"/>
          </a:p>
          <a:p>
            <a:pPr>
              <a:buNone/>
            </a:pPr>
            <a:r>
              <a:rPr lang="zh-CN" altLang="en-US" sz="2000" dirty="0">
                <a:latin typeface="SimHei" panose="02010609060101010101" pitchFamily="49" charset="-122"/>
                <a:ea typeface="SimHei" panose="02010609060101010101" pitchFamily="49" charset="-122"/>
              </a:rPr>
              <a:t>收缩因子法控制系统行为最终收敛，且可以有效搜索不同区域，该法</a:t>
            </a:r>
          </a:p>
          <a:p>
            <a:pPr>
              <a:buNone/>
            </a:pPr>
            <a:r>
              <a:rPr lang="zh-CN" altLang="en-US" sz="2000" dirty="0">
                <a:latin typeface="SimHei" panose="02010609060101010101" pitchFamily="49" charset="-122"/>
                <a:ea typeface="SimHei" panose="02010609060101010101" pitchFamily="49" charset="-122"/>
              </a:rPr>
              <a:t>能得到较高质量的解。</a:t>
            </a:r>
          </a:p>
        </p:txBody>
      </p:sp>
      <p:graphicFrame>
        <p:nvGraphicFramePr>
          <p:cNvPr id="11" name="Object 4">
            <a:extLst>
              <a:ext uri="{FF2B5EF4-FFF2-40B4-BE49-F238E27FC236}">
                <a16:creationId xmlns:a16="http://schemas.microsoft.com/office/drawing/2014/main" id="{43C61314-8691-7C4A-A9A3-85A2032BE2AB}"/>
              </a:ext>
            </a:extLst>
          </p:cNvPr>
          <p:cNvGraphicFramePr>
            <a:graphicFrameLocks noChangeAspect="1"/>
          </p:cNvGraphicFramePr>
          <p:nvPr/>
        </p:nvGraphicFramePr>
        <p:xfrm>
          <a:off x="609600" y="2070447"/>
          <a:ext cx="7543800" cy="557213"/>
        </p:xfrm>
        <a:graphic>
          <a:graphicData uri="http://schemas.openxmlformats.org/presentationml/2006/ole">
            <mc:AlternateContent xmlns:mc="http://schemas.openxmlformats.org/markup-compatibility/2006">
              <mc:Choice xmlns:v="urn:schemas-microsoft-com:vml" Requires="v">
                <p:oleObj spid="_x0000_s14338" r:id="rId3" imgW="71386700" imgH="5270500" progId="Equation.DSMT4">
                  <p:embed/>
                </p:oleObj>
              </mc:Choice>
              <mc:Fallback>
                <p:oleObj r:id="rId3" imgW="71386700" imgH="5270500" progId="Equation.DSMT4">
                  <p:embed/>
                  <p:pic>
                    <p:nvPicPr>
                      <p:cNvPr id="11" name="Object 4">
                        <a:extLst>
                          <a:ext uri="{FF2B5EF4-FFF2-40B4-BE49-F238E27FC236}">
                            <a16:creationId xmlns:a16="http://schemas.microsoft.com/office/drawing/2014/main" id="{43C61314-8691-7C4A-A9A3-85A2032BE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070447"/>
                        <a:ext cx="7543800"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6">
            <a:extLst>
              <a:ext uri="{FF2B5EF4-FFF2-40B4-BE49-F238E27FC236}">
                <a16:creationId xmlns:a16="http://schemas.microsoft.com/office/drawing/2014/main" id="{9CD960A7-F8D3-524C-94CB-1859329ED7E9}"/>
              </a:ext>
            </a:extLst>
          </p:cNvPr>
          <p:cNvGraphicFramePr>
            <a:graphicFrameLocks noChangeAspect="1"/>
          </p:cNvGraphicFramePr>
          <p:nvPr/>
        </p:nvGraphicFramePr>
        <p:xfrm>
          <a:off x="1619672" y="3861197"/>
          <a:ext cx="5029200" cy="1066800"/>
        </p:xfrm>
        <a:graphic>
          <a:graphicData uri="http://schemas.openxmlformats.org/presentationml/2006/ole">
            <mc:AlternateContent xmlns:mc="http://schemas.openxmlformats.org/markup-compatibility/2006">
              <mc:Choice xmlns:v="urn:schemas-microsoft-com:vml" Requires="v">
                <p:oleObj spid="_x0000_s14339" r:id="rId5" imgW="57924700" imgH="12293600" progId="Equation.DSMT4">
                  <p:embed/>
                </p:oleObj>
              </mc:Choice>
              <mc:Fallback>
                <p:oleObj r:id="rId5" imgW="57924700" imgH="12293600" progId="Equation.DSMT4">
                  <p:embed/>
                  <p:pic>
                    <p:nvPicPr>
                      <p:cNvPr id="12" name="Object 6">
                        <a:extLst>
                          <a:ext uri="{FF2B5EF4-FFF2-40B4-BE49-F238E27FC236}">
                            <a16:creationId xmlns:a16="http://schemas.microsoft.com/office/drawing/2014/main" id="{9CD960A7-F8D3-524C-94CB-1859329ED7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672" y="3861197"/>
                        <a:ext cx="5029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965495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a:extLst>
              <a:ext uri="{FF2B5EF4-FFF2-40B4-BE49-F238E27FC236}">
                <a16:creationId xmlns:a16="http://schemas.microsoft.com/office/drawing/2014/main" id="{FFDB0497-81A7-2E44-B8CF-050FD0DB3A7E}"/>
              </a:ext>
            </a:extLst>
          </p:cNvPr>
          <p:cNvSpPr>
            <a:spLocks noChangeArrowheads="1"/>
          </p:cNvSpPr>
          <p:nvPr/>
        </p:nvSpPr>
        <p:spPr bwMode="auto">
          <a:xfrm>
            <a:off x="542925" y="1111250"/>
            <a:ext cx="80708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dirty="0">
                <a:solidFill>
                  <a:srgbClr val="FFFF00"/>
                </a:solidFill>
                <a:latin typeface="Times New Roman" panose="02020603050405020304" pitchFamily="18" charset="0"/>
                <a:ea typeface="楷体_GB2312" pitchFamily="1" charset="-122"/>
              </a:rPr>
              <a:t> </a:t>
            </a:r>
            <a:r>
              <a:rPr lang="zh-CN" altLang="zh-CN" sz="2800" b="1" dirty="0">
                <a:solidFill>
                  <a:srgbClr val="FF0000"/>
                </a:solidFill>
                <a:latin typeface="Times New Roman" panose="02020603050405020304" pitchFamily="18" charset="0"/>
                <a:ea typeface="楷体_GB2312" pitchFamily="1" charset="-122"/>
              </a:rPr>
              <a:t>例 </a:t>
            </a:r>
            <a:r>
              <a:rPr lang="zh-CN" altLang="zh-CN" sz="2800" b="1" dirty="0">
                <a:solidFill>
                  <a:schemeClr val="bg1"/>
                </a:solidFill>
                <a:latin typeface="Times New Roman" panose="02020603050405020304" pitchFamily="18" charset="0"/>
                <a:ea typeface="楷体_GB2312" pitchFamily="1" charset="-122"/>
              </a:rPr>
              <a:t>  </a:t>
            </a:r>
            <a:r>
              <a:rPr lang="zh-CN" altLang="zh-CN" sz="2800" b="1" dirty="0">
                <a:solidFill>
                  <a:srgbClr val="00B050"/>
                </a:solidFill>
                <a:latin typeface="Times New Roman" panose="02020603050405020304" pitchFamily="18" charset="0"/>
                <a:ea typeface="楷体_GB2312" pitchFamily="1" charset="-122"/>
              </a:rPr>
              <a:t>求解如下四维Rosenbrock函数的优化问题．    </a:t>
            </a:r>
          </a:p>
        </p:txBody>
      </p:sp>
      <p:graphicFrame>
        <p:nvGraphicFramePr>
          <p:cNvPr id="43012" name="Object 4">
            <a:extLst>
              <a:ext uri="{FF2B5EF4-FFF2-40B4-BE49-F238E27FC236}">
                <a16:creationId xmlns:a16="http://schemas.microsoft.com/office/drawing/2014/main" id="{B17A91A2-6FA2-914C-AD03-6029E568A058}"/>
              </a:ext>
            </a:extLst>
          </p:cNvPr>
          <p:cNvGraphicFramePr>
            <a:graphicFrameLocks noChangeAspect="1"/>
          </p:cNvGraphicFramePr>
          <p:nvPr/>
        </p:nvGraphicFramePr>
        <p:xfrm>
          <a:off x="1427163" y="1616075"/>
          <a:ext cx="5707062" cy="987425"/>
        </p:xfrm>
        <a:graphic>
          <a:graphicData uri="http://schemas.openxmlformats.org/presentationml/2006/ole">
            <mc:AlternateContent xmlns:mc="http://schemas.openxmlformats.org/markup-compatibility/2006">
              <mc:Choice xmlns:v="urn:schemas-microsoft-com:vml" Requires="v">
                <p:oleObj spid="_x0000_s15362" r:id="rId3" imgW="57632600" imgH="9944100" progId="Equation.DSMT4">
                  <p:embed/>
                </p:oleObj>
              </mc:Choice>
              <mc:Fallback>
                <p:oleObj r:id="rId3" imgW="57632600" imgH="9944100" progId="Equation.DSMT4">
                  <p:embed/>
                  <p:pic>
                    <p:nvPicPr>
                      <p:cNvPr id="43012" name="Object 4">
                        <a:extLst>
                          <a:ext uri="{FF2B5EF4-FFF2-40B4-BE49-F238E27FC236}">
                            <a16:creationId xmlns:a16="http://schemas.microsoft.com/office/drawing/2014/main" id="{B17A91A2-6FA2-914C-AD03-6029E568A058}"/>
                          </a:ext>
                        </a:extLst>
                      </p:cNvPr>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1427163" y="1616075"/>
                        <a:ext cx="5707062" cy="987425"/>
                      </a:xfrm>
                      <a:prstGeom prst="rect">
                        <a:avLst/>
                      </a:prstGeom>
                      <a:solidFill>
                        <a:schemeClr val="accent1">
                          <a:lumMod val="75000"/>
                        </a:schemeClr>
                      </a:solidFill>
                      <a:ln>
                        <a:solidFill>
                          <a:schemeClr val="tx1"/>
                        </a:solidFill>
                      </a:ln>
                    </p:spPr>
                  </p:pic>
                </p:oleObj>
              </mc:Fallback>
            </mc:AlternateContent>
          </a:graphicData>
        </a:graphic>
      </p:graphicFrame>
      <p:sp>
        <p:nvSpPr>
          <p:cNvPr id="43013" name="Rectangle 5">
            <a:extLst>
              <a:ext uri="{FF2B5EF4-FFF2-40B4-BE49-F238E27FC236}">
                <a16:creationId xmlns:a16="http://schemas.microsoft.com/office/drawing/2014/main" id="{027F09D0-090C-C940-AC65-8F66B5218A26}"/>
              </a:ext>
            </a:extLst>
          </p:cNvPr>
          <p:cNvSpPr>
            <a:spLocks noChangeArrowheads="1"/>
          </p:cNvSpPr>
          <p:nvPr/>
        </p:nvSpPr>
        <p:spPr bwMode="auto">
          <a:xfrm>
            <a:off x="179388" y="4121150"/>
            <a:ext cx="25034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dirty="0">
                <a:solidFill>
                  <a:srgbClr val="FF0000"/>
                </a:solidFill>
                <a:ea typeface="楷体_GB2312" pitchFamily="1" charset="-122"/>
              </a:rPr>
              <a:t>种群大小：</a:t>
            </a:r>
            <a:r>
              <a:rPr lang="zh-CN" altLang="zh-CN" sz="2800" dirty="0">
                <a:solidFill>
                  <a:schemeClr val="bg1"/>
                </a:solidFill>
                <a:latin typeface="Times New Roman" panose="02020603050405020304" pitchFamily="18" charset="0"/>
                <a:ea typeface="楷体_GB2312" pitchFamily="1" charset="-122"/>
              </a:rPr>
              <a:t> </a:t>
            </a:r>
            <a:r>
              <a:rPr lang="zh-CN" altLang="zh-CN" sz="2800" b="1" dirty="0">
                <a:solidFill>
                  <a:schemeClr val="bg1"/>
                </a:solidFill>
                <a:latin typeface="Times New Roman" panose="02020603050405020304" pitchFamily="18" charset="0"/>
                <a:ea typeface="楷体_GB2312" pitchFamily="1" charset="-122"/>
              </a:rPr>
              <a:t>     </a:t>
            </a:r>
          </a:p>
        </p:txBody>
      </p:sp>
      <p:graphicFrame>
        <p:nvGraphicFramePr>
          <p:cNvPr id="43014" name="Object 6">
            <a:extLst>
              <a:ext uri="{FF2B5EF4-FFF2-40B4-BE49-F238E27FC236}">
                <a16:creationId xmlns:a16="http://schemas.microsoft.com/office/drawing/2014/main" id="{65FB5957-0FBD-2E45-9F8F-728E3505F320}"/>
              </a:ext>
            </a:extLst>
          </p:cNvPr>
          <p:cNvGraphicFramePr>
            <a:graphicFrameLocks noChangeAspect="1"/>
          </p:cNvGraphicFramePr>
          <p:nvPr/>
        </p:nvGraphicFramePr>
        <p:xfrm>
          <a:off x="2498725" y="2652713"/>
          <a:ext cx="3651250" cy="522287"/>
        </p:xfrm>
        <a:graphic>
          <a:graphicData uri="http://schemas.openxmlformats.org/presentationml/2006/ole">
            <mc:AlternateContent xmlns:mc="http://schemas.openxmlformats.org/markup-compatibility/2006">
              <mc:Choice xmlns:v="urn:schemas-microsoft-com:vml" Requires="v">
                <p:oleObj spid="_x0000_s15363" r:id="rId5" imgW="36868100" imgH="5270500" progId="Equation.DSMT4">
                  <p:embed/>
                </p:oleObj>
              </mc:Choice>
              <mc:Fallback>
                <p:oleObj r:id="rId5" imgW="36868100" imgH="5270500" progId="Equation.DSMT4">
                  <p:embed/>
                  <p:pic>
                    <p:nvPicPr>
                      <p:cNvPr id="43014" name="Object 6">
                        <a:extLst>
                          <a:ext uri="{FF2B5EF4-FFF2-40B4-BE49-F238E27FC236}">
                            <a16:creationId xmlns:a16="http://schemas.microsoft.com/office/drawing/2014/main" id="{65FB5957-0FBD-2E45-9F8F-728E3505F320}"/>
                          </a:ext>
                        </a:extLst>
                      </p:cNvPr>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2498725" y="2652713"/>
                        <a:ext cx="3651250" cy="522287"/>
                      </a:xfrm>
                      <a:prstGeom prst="rect">
                        <a:avLst/>
                      </a:prstGeom>
                      <a:solidFill>
                        <a:schemeClr val="accent1">
                          <a:lumMod val="75000"/>
                        </a:schemeClr>
                      </a:solidFill>
                      <a:ln>
                        <a:noFill/>
                      </a:ln>
                    </p:spPr>
                  </p:pic>
                </p:oleObj>
              </mc:Fallback>
            </mc:AlternateContent>
          </a:graphicData>
        </a:graphic>
      </p:graphicFrame>
      <p:sp>
        <p:nvSpPr>
          <p:cNvPr id="43015" name="Rectangle 7">
            <a:extLst>
              <a:ext uri="{FF2B5EF4-FFF2-40B4-BE49-F238E27FC236}">
                <a16:creationId xmlns:a16="http://schemas.microsoft.com/office/drawing/2014/main" id="{1EF1921F-E503-4245-A148-17AE8D83E2D6}"/>
              </a:ext>
            </a:extLst>
          </p:cNvPr>
          <p:cNvSpPr>
            <a:spLocks noChangeArrowheads="1"/>
          </p:cNvSpPr>
          <p:nvPr/>
        </p:nvSpPr>
        <p:spPr bwMode="auto">
          <a:xfrm>
            <a:off x="639763" y="3426947"/>
            <a:ext cx="5687776" cy="523220"/>
          </a:xfrm>
          <a:prstGeom prst="rect">
            <a:avLst/>
          </a:prstGeom>
          <a:noFill/>
          <a:ln>
            <a:noFill/>
          </a:ln>
          <a:effectLst/>
        </p:spPr>
        <p:txBody>
          <a:bodyPr wrap="none" anchor="ctr">
            <a:spAutoFit/>
          </a:bodyPr>
          <a:lstStyle/>
          <a:p>
            <a:pPr eaLnBrk="0" hangingPunct="0"/>
            <a:r>
              <a:rPr lang="zh-CN" altLang="zh-CN" sz="2800" b="1" dirty="0">
                <a:solidFill>
                  <a:srgbClr val="FF0000"/>
                </a:solidFill>
                <a:ea typeface="楷体_GB2312" pitchFamily="1" charset="-122"/>
              </a:rPr>
              <a:t>解 </a:t>
            </a:r>
            <a:r>
              <a:rPr lang="zh-CN" altLang="zh-CN" sz="2800" b="1" dirty="0">
                <a:solidFill>
                  <a:schemeClr val="bg1"/>
                </a:solidFill>
                <a:ea typeface="楷体_GB2312" pitchFamily="1" charset="-122"/>
              </a:rPr>
              <a:t>  </a:t>
            </a:r>
            <a:r>
              <a:rPr lang="zh-CN" altLang="zh-CN" sz="2800" b="1" dirty="0">
                <a:ea typeface="楷体_GB2312" pitchFamily="1" charset="-122"/>
              </a:rPr>
              <a:t>算法的相关设计分析如下．</a:t>
            </a:r>
            <a:r>
              <a:rPr lang="zh-CN" altLang="zh-CN" sz="2800" b="1" dirty="0">
                <a:latin typeface="楷体_GB2312" pitchFamily="1" charset="-122"/>
                <a:ea typeface="楷体_GB2312" pitchFamily="1" charset="-122"/>
              </a:rPr>
              <a:t>     </a:t>
            </a:r>
          </a:p>
        </p:txBody>
      </p:sp>
      <p:sp>
        <p:nvSpPr>
          <p:cNvPr id="43016" name="Rectangle 8">
            <a:extLst>
              <a:ext uri="{FF2B5EF4-FFF2-40B4-BE49-F238E27FC236}">
                <a16:creationId xmlns:a16="http://schemas.microsoft.com/office/drawing/2014/main" id="{428154F4-31B9-6949-A522-6749BF47EA14}"/>
              </a:ext>
            </a:extLst>
          </p:cNvPr>
          <p:cNvSpPr>
            <a:spLocks noChangeArrowheads="1"/>
          </p:cNvSpPr>
          <p:nvPr/>
        </p:nvSpPr>
        <p:spPr bwMode="auto">
          <a:xfrm>
            <a:off x="192088" y="4838234"/>
            <a:ext cx="884248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dirty="0">
                <a:solidFill>
                  <a:srgbClr val="FF0000"/>
                </a:solidFill>
                <a:ea typeface="楷体_GB2312" pitchFamily="1" charset="-122"/>
              </a:rPr>
              <a:t>编码：</a:t>
            </a:r>
            <a:r>
              <a:rPr lang="zh-CN" altLang="zh-CN" sz="2800" b="1" dirty="0">
                <a:latin typeface="楷体_GB2312" pitchFamily="1" charset="-122"/>
                <a:ea typeface="楷体_GB2312" pitchFamily="1" charset="-122"/>
              </a:rPr>
              <a:t>因为问题的维数是4，所以每个粒子的位置和     </a:t>
            </a:r>
          </a:p>
        </p:txBody>
      </p:sp>
      <p:graphicFrame>
        <p:nvGraphicFramePr>
          <p:cNvPr id="43017" name="Object 9">
            <a:extLst>
              <a:ext uri="{FF2B5EF4-FFF2-40B4-BE49-F238E27FC236}">
                <a16:creationId xmlns:a16="http://schemas.microsoft.com/office/drawing/2014/main" id="{F1C6E655-601A-434B-A47F-7E8E888BFDBF}"/>
              </a:ext>
            </a:extLst>
          </p:cNvPr>
          <p:cNvGraphicFramePr>
            <a:graphicFrameLocks noChangeAspect="1"/>
          </p:cNvGraphicFramePr>
          <p:nvPr/>
        </p:nvGraphicFramePr>
        <p:xfrm>
          <a:off x="3963690" y="5801142"/>
          <a:ext cx="1362075" cy="520700"/>
        </p:xfrm>
        <a:graphic>
          <a:graphicData uri="http://schemas.openxmlformats.org/presentationml/2006/ole">
            <mc:AlternateContent xmlns:mc="http://schemas.openxmlformats.org/markup-compatibility/2006">
              <mc:Choice xmlns:v="urn:schemas-microsoft-com:vml" Requires="v">
                <p:oleObj spid="_x0000_s15364" r:id="rId7" imgW="13754100" imgH="5270500" progId="Equation.DSMT4">
                  <p:embed/>
                </p:oleObj>
              </mc:Choice>
              <mc:Fallback>
                <p:oleObj r:id="rId7" imgW="13754100" imgH="5270500" progId="Equation.DSMT4">
                  <p:embed/>
                  <p:pic>
                    <p:nvPicPr>
                      <p:cNvPr id="43017" name="Object 9">
                        <a:extLst>
                          <a:ext uri="{FF2B5EF4-FFF2-40B4-BE49-F238E27FC236}">
                            <a16:creationId xmlns:a16="http://schemas.microsoft.com/office/drawing/2014/main" id="{F1C6E655-601A-434B-A47F-7E8E888BFDBF}"/>
                          </a:ext>
                        </a:extLst>
                      </p:cNvPr>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3963690" y="5801142"/>
                        <a:ext cx="1362075" cy="520700"/>
                      </a:xfrm>
                      <a:prstGeom prst="rect">
                        <a:avLst/>
                      </a:prstGeom>
                      <a:solidFill>
                        <a:schemeClr val="accent1">
                          <a:lumMod val="75000"/>
                        </a:schemeClr>
                      </a:solidFill>
                      <a:ln>
                        <a:noFill/>
                      </a:ln>
                    </p:spPr>
                  </p:pic>
                </p:oleObj>
              </mc:Fallback>
            </mc:AlternateContent>
          </a:graphicData>
        </a:graphic>
      </p:graphicFrame>
      <p:grpSp>
        <p:nvGrpSpPr>
          <p:cNvPr id="43018" name="Group 10">
            <a:extLst>
              <a:ext uri="{FF2B5EF4-FFF2-40B4-BE49-F238E27FC236}">
                <a16:creationId xmlns:a16="http://schemas.microsoft.com/office/drawing/2014/main" id="{366B11FD-4C8E-9742-B224-6A759FC61832}"/>
              </a:ext>
            </a:extLst>
          </p:cNvPr>
          <p:cNvGrpSpPr>
            <a:grpSpLocks/>
          </p:cNvGrpSpPr>
          <p:nvPr/>
        </p:nvGrpSpPr>
        <p:grpSpPr bwMode="auto">
          <a:xfrm>
            <a:off x="1960563" y="4090987"/>
            <a:ext cx="4905375" cy="523876"/>
            <a:chOff x="0" y="-1"/>
            <a:chExt cx="3090" cy="330"/>
          </a:xfrm>
        </p:grpSpPr>
        <p:sp>
          <p:nvSpPr>
            <p:cNvPr id="43019" name="Rectangle 11">
              <a:extLst>
                <a:ext uri="{FF2B5EF4-FFF2-40B4-BE49-F238E27FC236}">
                  <a16:creationId xmlns:a16="http://schemas.microsoft.com/office/drawing/2014/main" id="{0D75DA98-7DA2-1C40-8E01-8B752F3D9142}"/>
                </a:ext>
              </a:extLst>
            </p:cNvPr>
            <p:cNvSpPr>
              <a:spLocks noChangeArrowheads="1"/>
            </p:cNvSpPr>
            <p:nvPr/>
          </p:nvSpPr>
          <p:spPr bwMode="auto">
            <a:xfrm>
              <a:off x="0" y="-1"/>
              <a:ext cx="294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dirty="0">
                  <a:latin typeface="楷体_GB2312" pitchFamily="1" charset="-122"/>
                  <a:ea typeface="楷体_GB2312" pitchFamily="1" charset="-122"/>
                </a:rPr>
                <a:t>即算法中粒子的数量，取     </a:t>
              </a:r>
            </a:p>
          </p:txBody>
        </p:sp>
        <p:graphicFrame>
          <p:nvGraphicFramePr>
            <p:cNvPr id="43020" name="Object 12">
              <a:extLst>
                <a:ext uri="{FF2B5EF4-FFF2-40B4-BE49-F238E27FC236}">
                  <a16:creationId xmlns:a16="http://schemas.microsoft.com/office/drawing/2014/main" id="{E5F01234-0C15-B44B-A29A-2E738C634CD6}"/>
                </a:ext>
              </a:extLst>
            </p:cNvPr>
            <p:cNvGraphicFramePr>
              <a:graphicFrameLocks noChangeAspect="1"/>
            </p:cNvGraphicFramePr>
            <p:nvPr/>
          </p:nvGraphicFramePr>
          <p:xfrm>
            <a:off x="2542" y="45"/>
            <a:ext cx="548" cy="255"/>
          </p:xfrm>
          <a:graphic>
            <a:graphicData uri="http://schemas.openxmlformats.org/presentationml/2006/ole">
              <mc:AlternateContent xmlns:mc="http://schemas.openxmlformats.org/markup-compatibility/2006">
                <mc:Choice xmlns:v="urn:schemas-microsoft-com:vml" Requires="v">
                  <p:oleObj spid="_x0000_s15365" r:id="rId9" imgW="8775700" imgH="4102100" progId="Equation.DSMT4">
                    <p:embed/>
                  </p:oleObj>
                </mc:Choice>
                <mc:Fallback>
                  <p:oleObj r:id="rId9" imgW="8775700" imgH="4102100" progId="Equation.DSMT4">
                    <p:embed/>
                    <p:pic>
                      <p:nvPicPr>
                        <p:cNvPr id="43020" name="Object 12">
                          <a:extLst>
                            <a:ext uri="{FF2B5EF4-FFF2-40B4-BE49-F238E27FC236}">
                              <a16:creationId xmlns:a16="http://schemas.microsoft.com/office/drawing/2014/main" id="{E5F01234-0C15-B44B-A29A-2E738C634CD6}"/>
                            </a:ext>
                          </a:extLst>
                        </p:cNvPr>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2542" y="45"/>
                          <a:ext cx="548" cy="255"/>
                        </a:xfrm>
                        <a:prstGeom prst="rect">
                          <a:avLst/>
                        </a:prstGeom>
                        <a:solidFill>
                          <a:schemeClr val="accent1">
                            <a:lumMod val="75000"/>
                          </a:schemeClr>
                        </a:solidFill>
                        <a:ln>
                          <a:noFill/>
                        </a:ln>
                      </p:spPr>
                    </p:pic>
                  </p:oleObj>
                </mc:Fallback>
              </mc:AlternateContent>
            </a:graphicData>
          </a:graphic>
        </p:graphicFrame>
      </p:grpSp>
      <p:sp>
        <p:nvSpPr>
          <p:cNvPr id="43021" name="Rectangle 13">
            <a:extLst>
              <a:ext uri="{FF2B5EF4-FFF2-40B4-BE49-F238E27FC236}">
                <a16:creationId xmlns:a16="http://schemas.microsoft.com/office/drawing/2014/main" id="{7285FFFD-C859-9E4A-B085-A500284DF1B1}"/>
              </a:ext>
            </a:extLst>
          </p:cNvPr>
          <p:cNvSpPr>
            <a:spLocks noChangeArrowheads="1"/>
          </p:cNvSpPr>
          <p:nvPr/>
        </p:nvSpPr>
        <p:spPr bwMode="auto">
          <a:xfrm>
            <a:off x="4644728" y="5301784"/>
            <a:ext cx="41040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800" b="1" dirty="0">
                <a:latin typeface="楷体_GB2312" pitchFamily="1" charset="-122"/>
                <a:ea typeface="楷体_GB2312" pitchFamily="1" charset="-122"/>
              </a:rPr>
              <a:t>速度均4 维的实数向量．</a:t>
            </a:r>
          </a:p>
        </p:txBody>
      </p:sp>
      <p:sp>
        <p:nvSpPr>
          <p:cNvPr id="43022" name="Rectangle 14">
            <a:extLst>
              <a:ext uri="{FF2B5EF4-FFF2-40B4-BE49-F238E27FC236}">
                <a16:creationId xmlns:a16="http://schemas.microsoft.com/office/drawing/2014/main" id="{D812A619-7920-DF48-9ECC-626283222707}"/>
              </a:ext>
            </a:extLst>
          </p:cNvPr>
          <p:cNvSpPr>
            <a:spLocks noChangeArrowheads="1"/>
          </p:cNvSpPr>
          <p:nvPr/>
        </p:nvSpPr>
        <p:spPr bwMode="auto">
          <a:xfrm>
            <a:off x="395263" y="5777568"/>
            <a:ext cx="431239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dirty="0">
                <a:latin typeface="楷体_GB2312" pitchFamily="1" charset="-122"/>
                <a:ea typeface="楷体_GB2312" pitchFamily="1" charset="-122"/>
              </a:rPr>
              <a:t>设定粒子的</a:t>
            </a:r>
            <a:r>
              <a:rPr lang="zh-CN" altLang="zh-CN" sz="2800" b="1" dirty="0">
                <a:solidFill>
                  <a:srgbClr val="FF0000"/>
                </a:solidFill>
                <a:ea typeface="楷体_GB2312" pitchFamily="1" charset="-122"/>
              </a:rPr>
              <a:t>最大速度：     </a:t>
            </a:r>
          </a:p>
        </p:txBody>
      </p:sp>
      <p:pic>
        <p:nvPicPr>
          <p:cNvPr id="43023" name="Picture 15">
            <a:extLst>
              <a:ext uri="{FF2B5EF4-FFF2-40B4-BE49-F238E27FC236}">
                <a16:creationId xmlns:a16="http://schemas.microsoft.com/office/drawing/2014/main" id="{49235547-AAF2-5046-94D1-01F41080462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24638" y="2549525"/>
            <a:ext cx="2195512" cy="1373188"/>
          </a:xfrm>
          <a:prstGeom prst="rect">
            <a:avLst/>
          </a:prstGeom>
          <a:noFill/>
          <a:ln w="38100" cmpd="sng">
            <a:solidFill>
              <a:srgbClr val="00FF00"/>
            </a:solidFill>
            <a:miter lim="800000"/>
            <a:headEnd/>
            <a:tailEnd/>
          </a:ln>
          <a:extLst>
            <a:ext uri="{909E8E84-426E-40DD-AFC4-6F175D3DCCD1}">
              <a14:hiddenFill xmlns:a14="http://schemas.microsoft.com/office/drawing/2010/main">
                <a:solidFill>
                  <a:srgbClr val="FFFFFF"/>
                </a:solidFill>
              </a14:hiddenFill>
            </a:ext>
          </a:extLst>
        </p:spPr>
      </p:pic>
      <p:sp>
        <p:nvSpPr>
          <p:cNvPr id="16" name="Rectangle 2">
            <a:extLst>
              <a:ext uri="{FF2B5EF4-FFF2-40B4-BE49-F238E27FC236}">
                <a16:creationId xmlns:a16="http://schemas.microsoft.com/office/drawing/2014/main" id="{C705527D-9CE1-594C-9EAD-08D44F85A9B8}"/>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 粒子群算法示例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11"/>
                                        </p:tgtEl>
                                        <p:attrNameLst>
                                          <p:attrName>style.visibility</p:attrName>
                                        </p:attrNameLst>
                                      </p:cBhvr>
                                      <p:to>
                                        <p:strVal val="visible"/>
                                      </p:to>
                                    </p:set>
                                    <p:animEffect transition="in" filter="wipe(left)">
                                      <p:cBhvr>
                                        <p:cTn id="7" dur="500"/>
                                        <p:tgtEl>
                                          <p:spTgt spid="430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3012"/>
                                        </p:tgtEl>
                                        <p:attrNameLst>
                                          <p:attrName>style.visibility</p:attrName>
                                        </p:attrNameLst>
                                      </p:cBhvr>
                                      <p:to>
                                        <p:strVal val="visible"/>
                                      </p:to>
                                    </p:set>
                                    <p:animEffect transition="in" filter="wipe(left)">
                                      <p:cBhvr>
                                        <p:cTn id="12" dur="500"/>
                                        <p:tgtEl>
                                          <p:spTgt spid="43012"/>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43014"/>
                                        </p:tgtEl>
                                        <p:attrNameLst>
                                          <p:attrName>style.visibility</p:attrName>
                                        </p:attrNameLst>
                                      </p:cBhvr>
                                      <p:to>
                                        <p:strVal val="visible"/>
                                      </p:to>
                                    </p:set>
                                    <p:animEffect transition="in" filter="wipe(left)">
                                      <p:cBhvr>
                                        <p:cTn id="16" dur="500"/>
                                        <p:tgtEl>
                                          <p:spTgt spid="4301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nodeType="clickEffect">
                                  <p:stCondLst>
                                    <p:cond delay="0"/>
                                  </p:stCondLst>
                                  <p:childTnLst>
                                    <p:set>
                                      <p:cBhvr>
                                        <p:cTn id="20" dur="1" fill="hold">
                                          <p:stCondLst>
                                            <p:cond delay="0"/>
                                          </p:stCondLst>
                                        </p:cTn>
                                        <p:tgtEl>
                                          <p:spTgt spid="43023"/>
                                        </p:tgtEl>
                                        <p:attrNameLst>
                                          <p:attrName>style.visibility</p:attrName>
                                        </p:attrNameLst>
                                      </p:cBhvr>
                                      <p:to>
                                        <p:strVal val="visible"/>
                                      </p:to>
                                    </p:set>
                                    <p:anim calcmode="lin" valueType="num">
                                      <p:cBhvr additive="base">
                                        <p:cTn id="21" dur="500" fill="hold"/>
                                        <p:tgtEl>
                                          <p:spTgt spid="43023"/>
                                        </p:tgtEl>
                                        <p:attrNameLst>
                                          <p:attrName>ppt_x</p:attrName>
                                        </p:attrNameLst>
                                      </p:cBhvr>
                                      <p:tavLst>
                                        <p:tav tm="0">
                                          <p:val>
                                            <p:strVal val="1+#ppt_w/2"/>
                                          </p:val>
                                        </p:tav>
                                        <p:tav tm="100000">
                                          <p:val>
                                            <p:strVal val="#ppt_x"/>
                                          </p:val>
                                        </p:tav>
                                      </p:tavLst>
                                    </p:anim>
                                    <p:anim calcmode="lin" valueType="num">
                                      <p:cBhvr additive="base">
                                        <p:cTn id="22" dur="500" fill="hold"/>
                                        <p:tgtEl>
                                          <p:spTgt spid="43023"/>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3015"/>
                                        </p:tgtEl>
                                        <p:attrNameLst>
                                          <p:attrName>style.visibility</p:attrName>
                                        </p:attrNameLst>
                                      </p:cBhvr>
                                      <p:to>
                                        <p:strVal val="visible"/>
                                      </p:to>
                                    </p:set>
                                    <p:animEffect transition="in" filter="wipe(left)">
                                      <p:cBhvr>
                                        <p:cTn id="27" dur="500"/>
                                        <p:tgtEl>
                                          <p:spTgt spid="430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013"/>
                                        </p:tgtEl>
                                        <p:attrNameLst>
                                          <p:attrName>style.visibility</p:attrName>
                                        </p:attrNameLst>
                                      </p:cBhvr>
                                      <p:to>
                                        <p:strVal val="visible"/>
                                      </p:to>
                                    </p:set>
                                    <p:animEffect transition="in" filter="wipe(left)">
                                      <p:cBhvr>
                                        <p:cTn id="32" dur="500"/>
                                        <p:tgtEl>
                                          <p:spTgt spid="4301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3018"/>
                                        </p:tgtEl>
                                        <p:attrNameLst>
                                          <p:attrName>style.visibility</p:attrName>
                                        </p:attrNameLst>
                                      </p:cBhvr>
                                      <p:to>
                                        <p:strVal val="visible"/>
                                      </p:to>
                                    </p:set>
                                    <p:animEffect transition="in" filter="wipe(left)">
                                      <p:cBhvr>
                                        <p:cTn id="37" dur="500"/>
                                        <p:tgtEl>
                                          <p:spTgt spid="4301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3016"/>
                                        </p:tgtEl>
                                        <p:attrNameLst>
                                          <p:attrName>style.visibility</p:attrName>
                                        </p:attrNameLst>
                                      </p:cBhvr>
                                      <p:to>
                                        <p:strVal val="visible"/>
                                      </p:to>
                                    </p:set>
                                    <p:animEffect transition="in" filter="wipe(left)">
                                      <p:cBhvr>
                                        <p:cTn id="42" dur="500"/>
                                        <p:tgtEl>
                                          <p:spTgt spid="43016"/>
                                        </p:tgtEl>
                                      </p:cBhvr>
                                    </p:animEffect>
                                  </p:childTnLst>
                                </p:cTn>
                              </p:par>
                            </p:childTnLst>
                          </p:cTn>
                        </p:par>
                        <p:par>
                          <p:cTn id="43" fill="hold" nodeType="afterGroup">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43021"/>
                                        </p:tgtEl>
                                        <p:attrNameLst>
                                          <p:attrName>style.visibility</p:attrName>
                                        </p:attrNameLst>
                                      </p:cBhvr>
                                      <p:to>
                                        <p:strVal val="visible"/>
                                      </p:to>
                                    </p:set>
                                    <p:animEffect transition="in" filter="wipe(left)">
                                      <p:cBhvr>
                                        <p:cTn id="46" dur="500"/>
                                        <p:tgtEl>
                                          <p:spTgt spid="4302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43022"/>
                                        </p:tgtEl>
                                        <p:attrNameLst>
                                          <p:attrName>style.visibility</p:attrName>
                                        </p:attrNameLst>
                                      </p:cBhvr>
                                      <p:to>
                                        <p:strVal val="visible"/>
                                      </p:to>
                                    </p:set>
                                    <p:animEffect transition="in" filter="wipe(left)">
                                      <p:cBhvr>
                                        <p:cTn id="51" dur="500"/>
                                        <p:tgtEl>
                                          <p:spTgt spid="43022"/>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43017"/>
                                        </p:tgtEl>
                                        <p:attrNameLst>
                                          <p:attrName>style.visibility</p:attrName>
                                        </p:attrNameLst>
                                      </p:cBhvr>
                                      <p:to>
                                        <p:strVal val="visible"/>
                                      </p:to>
                                    </p:set>
                                    <p:animEffect transition="in" filter="wipe(left)">
                                      <p:cBhvr>
                                        <p:cTn id="56" dur="500"/>
                                        <p:tgtEl>
                                          <p:spTgt spid="43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utoUpdateAnimBg="0"/>
      <p:bldP spid="43013" grpId="0" autoUpdateAnimBg="0"/>
      <p:bldP spid="43015" grpId="0" autoUpdateAnimBg="0"/>
      <p:bldP spid="43016" grpId="0" autoUpdateAnimBg="0"/>
      <p:bldP spid="43021" grpId="0" autoUpdateAnimBg="0"/>
      <p:bldP spid="43022"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4354F26F-881C-7B49-AE59-1DE964A6F3DA}"/>
              </a:ext>
            </a:extLst>
          </p:cNvPr>
          <p:cNvSpPr>
            <a:spLocks noChangeArrowheads="1"/>
          </p:cNvSpPr>
          <p:nvPr/>
        </p:nvSpPr>
        <p:spPr bwMode="auto">
          <a:xfrm>
            <a:off x="971550" y="2353797"/>
            <a:ext cx="24096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dirty="0">
                <a:solidFill>
                  <a:srgbClr val="FF0000"/>
                </a:solidFill>
                <a:ea typeface="楷体_GB2312" pitchFamily="1" charset="-122"/>
              </a:rPr>
              <a:t>初始位置：</a:t>
            </a:r>
            <a:r>
              <a:rPr lang="zh-CN" altLang="zh-CN" sz="2800" b="1" dirty="0">
                <a:solidFill>
                  <a:srgbClr val="FF0000"/>
                </a:solidFill>
                <a:latin typeface="楷体_GB2312" pitchFamily="1" charset="-122"/>
                <a:ea typeface="楷体_GB2312" pitchFamily="1" charset="-122"/>
              </a:rPr>
              <a:t>    </a:t>
            </a:r>
          </a:p>
        </p:txBody>
      </p:sp>
      <p:grpSp>
        <p:nvGrpSpPr>
          <p:cNvPr id="44035" name="Group 3">
            <a:extLst>
              <a:ext uri="{FF2B5EF4-FFF2-40B4-BE49-F238E27FC236}">
                <a16:creationId xmlns:a16="http://schemas.microsoft.com/office/drawing/2014/main" id="{8DB8C134-9CA9-AB49-A5B9-9D36FFF281D1}"/>
              </a:ext>
            </a:extLst>
          </p:cNvPr>
          <p:cNvGrpSpPr>
            <a:grpSpLocks/>
          </p:cNvGrpSpPr>
          <p:nvPr/>
        </p:nvGrpSpPr>
        <p:grpSpPr bwMode="auto">
          <a:xfrm>
            <a:off x="941388" y="1735137"/>
            <a:ext cx="7419975" cy="552451"/>
            <a:chOff x="0" y="-1"/>
            <a:chExt cx="4674" cy="348"/>
          </a:xfrm>
        </p:grpSpPr>
        <p:graphicFrame>
          <p:nvGraphicFramePr>
            <p:cNvPr id="44036" name="Object 4">
              <a:extLst>
                <a:ext uri="{FF2B5EF4-FFF2-40B4-BE49-F238E27FC236}">
                  <a16:creationId xmlns:a16="http://schemas.microsoft.com/office/drawing/2014/main" id="{9C4CCAEC-0599-614A-B755-4BEAB23984CC}"/>
                </a:ext>
              </a:extLst>
            </p:cNvPr>
            <p:cNvGraphicFramePr>
              <a:graphicFrameLocks noChangeAspect="1"/>
            </p:cNvGraphicFramePr>
            <p:nvPr/>
          </p:nvGraphicFramePr>
          <p:xfrm>
            <a:off x="2088" y="0"/>
            <a:ext cx="274" cy="347"/>
          </p:xfrm>
          <a:graphic>
            <a:graphicData uri="http://schemas.openxmlformats.org/presentationml/2006/ole">
              <mc:AlternateContent xmlns:mc="http://schemas.openxmlformats.org/markup-compatibility/2006">
                <mc:Choice xmlns:v="urn:schemas-microsoft-com:vml" Requires="v">
                  <p:oleObj spid="_x0000_s16386" r:id="rId3" imgW="4394200" imgH="5562600" progId="Equation.DSMT4">
                    <p:embed/>
                  </p:oleObj>
                </mc:Choice>
                <mc:Fallback>
                  <p:oleObj r:id="rId3" imgW="4394200" imgH="5562600" progId="Equation.DSMT4">
                    <p:embed/>
                    <p:pic>
                      <p:nvPicPr>
                        <p:cNvPr id="44036" name="Object 4">
                          <a:extLst>
                            <a:ext uri="{FF2B5EF4-FFF2-40B4-BE49-F238E27FC236}">
                              <a16:creationId xmlns:a16="http://schemas.microsoft.com/office/drawing/2014/main" id="{9C4CCAEC-0599-614A-B755-4BEAB23984CC}"/>
                            </a:ext>
                          </a:extLst>
                        </p:cNvPr>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2088" y="0"/>
                          <a:ext cx="274"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37" name="Rectangle 5">
              <a:extLst>
                <a:ext uri="{FF2B5EF4-FFF2-40B4-BE49-F238E27FC236}">
                  <a16:creationId xmlns:a16="http://schemas.microsoft.com/office/drawing/2014/main" id="{46C8E40C-707A-0949-B482-00D871B4A625}"/>
                </a:ext>
              </a:extLst>
            </p:cNvPr>
            <p:cNvSpPr>
              <a:spLocks noChangeArrowheads="1"/>
            </p:cNvSpPr>
            <p:nvPr/>
          </p:nvSpPr>
          <p:spPr bwMode="auto">
            <a:xfrm>
              <a:off x="0" y="-1"/>
              <a:ext cx="4674" cy="330"/>
            </a:xfrm>
            <a:prstGeom prst="rect">
              <a:avLst/>
            </a:prstGeom>
          </p:spPr>
          <p:txBody>
            <a:bodyPr wrap="none" anchor="ctr">
              <a:spAutoFit/>
            </a:bodyPr>
            <a:lstStyle/>
            <a:p>
              <a:pPr eaLnBrk="0" hangingPunct="0"/>
              <a:r>
                <a:rPr lang="zh-CN" altLang="zh-CN" sz="2800" b="1" dirty="0">
                  <a:ea typeface="楷体_GB2312" pitchFamily="1" charset="-122"/>
                </a:rPr>
                <a:t>设各粒子的初始位置     和初始速度    为：      </a:t>
              </a:r>
            </a:p>
          </p:txBody>
        </p:sp>
        <p:graphicFrame>
          <p:nvGraphicFramePr>
            <p:cNvPr id="44038" name="Object 6">
              <a:extLst>
                <a:ext uri="{FF2B5EF4-FFF2-40B4-BE49-F238E27FC236}">
                  <a16:creationId xmlns:a16="http://schemas.microsoft.com/office/drawing/2014/main" id="{2151C52E-7947-B241-AE9B-7BBD1527A56A}"/>
                </a:ext>
              </a:extLst>
            </p:cNvPr>
            <p:cNvGraphicFramePr>
              <a:graphicFrameLocks noChangeAspect="1"/>
            </p:cNvGraphicFramePr>
            <p:nvPr/>
          </p:nvGraphicFramePr>
          <p:xfrm>
            <a:off x="3540" y="0"/>
            <a:ext cx="237" cy="347"/>
          </p:xfrm>
          <a:graphic>
            <a:graphicData uri="http://schemas.openxmlformats.org/presentationml/2006/ole">
              <mc:AlternateContent xmlns:mc="http://schemas.openxmlformats.org/markup-compatibility/2006">
                <mc:Choice xmlns:v="urn:schemas-microsoft-com:vml" Requires="v">
                  <p:oleObj spid="_x0000_s16387" r:id="rId5" imgW="3797300" imgH="5562600" progId="Equation.DSMT4">
                    <p:embed/>
                  </p:oleObj>
                </mc:Choice>
                <mc:Fallback>
                  <p:oleObj r:id="rId5" imgW="3797300" imgH="5562600" progId="Equation.DSMT4">
                    <p:embed/>
                    <p:pic>
                      <p:nvPicPr>
                        <p:cNvPr id="44038" name="Object 6">
                          <a:extLst>
                            <a:ext uri="{FF2B5EF4-FFF2-40B4-BE49-F238E27FC236}">
                              <a16:creationId xmlns:a16="http://schemas.microsoft.com/office/drawing/2014/main" id="{2151C52E-7947-B241-AE9B-7BBD1527A56A}"/>
                            </a:ext>
                          </a:extLst>
                        </p:cNvPr>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3540" y="0"/>
                          <a:ext cx="237" cy="347"/>
                        </a:xfrm>
                        <a:prstGeom prst="rect">
                          <a:avLst/>
                        </a:prstGeom>
                        <a:solidFill>
                          <a:schemeClr val="accent1">
                            <a:lumMod val="75000"/>
                          </a:schemeClr>
                        </a:solidFill>
                        <a:ln>
                          <a:noFill/>
                        </a:ln>
                      </p:spPr>
                    </p:pic>
                  </p:oleObj>
                </mc:Fallback>
              </mc:AlternateContent>
            </a:graphicData>
          </a:graphic>
        </p:graphicFrame>
      </p:grpSp>
      <p:sp>
        <p:nvSpPr>
          <p:cNvPr id="44040" name="Rectangle 8">
            <a:extLst>
              <a:ext uri="{FF2B5EF4-FFF2-40B4-BE49-F238E27FC236}">
                <a16:creationId xmlns:a16="http://schemas.microsoft.com/office/drawing/2014/main" id="{8D4094BC-3E9C-A148-BF61-5F7C66C5BADA}"/>
              </a:ext>
            </a:extLst>
          </p:cNvPr>
          <p:cNvSpPr>
            <a:spLocks noChangeArrowheads="1"/>
          </p:cNvSpPr>
          <p:nvPr/>
        </p:nvSpPr>
        <p:spPr bwMode="auto">
          <a:xfrm>
            <a:off x="915988" y="1123950"/>
            <a:ext cx="6267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800" b="1" dirty="0">
                <a:ea typeface="楷体_GB2312" pitchFamily="1" charset="-122"/>
              </a:rPr>
              <a:t>包括随机初始化各粒子的</a:t>
            </a:r>
            <a:r>
              <a:rPr lang="zh-CN" altLang="zh-CN" sz="2800" b="1" dirty="0">
                <a:solidFill>
                  <a:srgbClr val="FF0000"/>
                </a:solidFill>
                <a:ea typeface="楷体_GB2312" pitchFamily="1" charset="-122"/>
              </a:rPr>
              <a:t>位置</a:t>
            </a:r>
            <a:r>
              <a:rPr lang="zh-CN" altLang="zh-CN" sz="2800" b="1" dirty="0">
                <a:ea typeface="楷体_GB2312" pitchFamily="1" charset="-122"/>
              </a:rPr>
              <a:t>和</a:t>
            </a:r>
            <a:r>
              <a:rPr lang="zh-CN" altLang="zh-CN" sz="2800" b="1" dirty="0">
                <a:solidFill>
                  <a:srgbClr val="FF0000"/>
                </a:solidFill>
                <a:ea typeface="楷体_GB2312" pitchFamily="1" charset="-122"/>
              </a:rPr>
              <a:t>速度</a:t>
            </a:r>
            <a:r>
              <a:rPr lang="zh-CN" altLang="zh-CN" sz="2800" b="1" dirty="0">
                <a:solidFill>
                  <a:schemeClr val="bg1"/>
                </a:solidFill>
                <a:ea typeface="楷体_GB2312" pitchFamily="1" charset="-122"/>
              </a:rPr>
              <a:t>    </a:t>
            </a:r>
          </a:p>
        </p:txBody>
      </p:sp>
      <p:graphicFrame>
        <p:nvGraphicFramePr>
          <p:cNvPr id="44041" name="Object 9">
            <a:extLst>
              <a:ext uri="{FF2B5EF4-FFF2-40B4-BE49-F238E27FC236}">
                <a16:creationId xmlns:a16="http://schemas.microsoft.com/office/drawing/2014/main" id="{67975DBC-BC72-1843-902C-C036294D5451}"/>
              </a:ext>
            </a:extLst>
          </p:cNvPr>
          <p:cNvGraphicFramePr>
            <a:graphicFrameLocks noChangeAspect="1"/>
          </p:cNvGraphicFramePr>
          <p:nvPr/>
        </p:nvGraphicFramePr>
        <p:xfrm>
          <a:off x="990600" y="3070225"/>
          <a:ext cx="6548438" cy="550863"/>
        </p:xfrm>
        <a:graphic>
          <a:graphicData uri="http://schemas.openxmlformats.org/presentationml/2006/ole">
            <mc:AlternateContent xmlns:mc="http://schemas.openxmlformats.org/markup-compatibility/2006">
              <mc:Choice xmlns:v="urn:schemas-microsoft-com:vml" Requires="v">
                <p:oleObj spid="_x0000_s16388" r:id="rId7" imgW="66116200" imgH="5562600" progId="Equation.DSMT4">
                  <p:embed/>
                </p:oleObj>
              </mc:Choice>
              <mc:Fallback>
                <p:oleObj r:id="rId7" imgW="66116200" imgH="5562600" progId="Equation.DSMT4">
                  <p:embed/>
                  <p:pic>
                    <p:nvPicPr>
                      <p:cNvPr id="44041" name="Object 9">
                        <a:extLst>
                          <a:ext uri="{FF2B5EF4-FFF2-40B4-BE49-F238E27FC236}">
                            <a16:creationId xmlns:a16="http://schemas.microsoft.com/office/drawing/2014/main" id="{67975DBC-BC72-1843-902C-C036294D5451}"/>
                          </a:ext>
                        </a:extLst>
                      </p:cNvPr>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990600" y="3070225"/>
                        <a:ext cx="6548438" cy="550863"/>
                      </a:xfrm>
                      <a:prstGeom prst="rect">
                        <a:avLst/>
                      </a:prstGeom>
                      <a:solidFill>
                        <a:schemeClr val="accent1">
                          <a:lumMod val="75000"/>
                        </a:schemeClr>
                      </a:solidFill>
                      <a:ln>
                        <a:noFill/>
                      </a:ln>
                    </p:spPr>
                  </p:pic>
                </p:oleObj>
              </mc:Fallback>
            </mc:AlternateContent>
          </a:graphicData>
        </a:graphic>
      </p:graphicFrame>
      <p:graphicFrame>
        <p:nvGraphicFramePr>
          <p:cNvPr id="44042" name="Object 10">
            <a:extLst>
              <a:ext uri="{FF2B5EF4-FFF2-40B4-BE49-F238E27FC236}">
                <a16:creationId xmlns:a16="http://schemas.microsoft.com/office/drawing/2014/main" id="{A30EC2BF-B228-374D-9BCE-7EF4DEC9153D}"/>
              </a:ext>
            </a:extLst>
          </p:cNvPr>
          <p:cNvGraphicFramePr>
            <a:graphicFrameLocks noChangeAspect="1"/>
          </p:cNvGraphicFramePr>
          <p:nvPr/>
        </p:nvGraphicFramePr>
        <p:xfrm>
          <a:off x="971550" y="4394200"/>
          <a:ext cx="7388225" cy="550863"/>
        </p:xfrm>
        <a:graphic>
          <a:graphicData uri="http://schemas.openxmlformats.org/presentationml/2006/ole">
            <mc:AlternateContent xmlns:mc="http://schemas.openxmlformats.org/markup-compatibility/2006">
              <mc:Choice xmlns:v="urn:schemas-microsoft-com:vml" Requires="v">
                <p:oleObj spid="_x0000_s16389" r:id="rId9" imgW="74599800" imgH="5562600" progId="Equation.DSMT4">
                  <p:embed/>
                </p:oleObj>
              </mc:Choice>
              <mc:Fallback>
                <p:oleObj r:id="rId9" imgW="74599800" imgH="5562600" progId="Equation.DSMT4">
                  <p:embed/>
                  <p:pic>
                    <p:nvPicPr>
                      <p:cNvPr id="44042" name="Object 10">
                        <a:extLst>
                          <a:ext uri="{FF2B5EF4-FFF2-40B4-BE49-F238E27FC236}">
                            <a16:creationId xmlns:a16="http://schemas.microsoft.com/office/drawing/2014/main" id="{A30EC2BF-B228-374D-9BCE-7EF4DEC9153D}"/>
                          </a:ext>
                        </a:extLst>
                      </p:cNvPr>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971550" y="4394200"/>
                        <a:ext cx="7388225" cy="550863"/>
                      </a:xfrm>
                      <a:prstGeom prst="rect">
                        <a:avLst/>
                      </a:prstGeom>
                      <a:solidFill>
                        <a:schemeClr val="accent1">
                          <a:lumMod val="75000"/>
                        </a:schemeClr>
                      </a:solidFill>
                      <a:ln>
                        <a:noFill/>
                      </a:ln>
                    </p:spPr>
                  </p:pic>
                </p:oleObj>
              </mc:Fallback>
            </mc:AlternateContent>
          </a:graphicData>
        </a:graphic>
      </p:graphicFrame>
      <p:graphicFrame>
        <p:nvGraphicFramePr>
          <p:cNvPr id="44043" name="Object 11">
            <a:extLst>
              <a:ext uri="{FF2B5EF4-FFF2-40B4-BE49-F238E27FC236}">
                <a16:creationId xmlns:a16="http://schemas.microsoft.com/office/drawing/2014/main" id="{54654A8B-FCEF-074E-8EE8-7B726B03C840}"/>
              </a:ext>
            </a:extLst>
          </p:cNvPr>
          <p:cNvGraphicFramePr>
            <a:graphicFrameLocks noChangeAspect="1"/>
          </p:cNvGraphicFramePr>
          <p:nvPr/>
        </p:nvGraphicFramePr>
        <p:xfrm>
          <a:off x="973138" y="3713163"/>
          <a:ext cx="7185025" cy="550862"/>
        </p:xfrm>
        <a:graphic>
          <a:graphicData uri="http://schemas.openxmlformats.org/presentationml/2006/ole">
            <mc:AlternateContent xmlns:mc="http://schemas.openxmlformats.org/markup-compatibility/2006">
              <mc:Choice xmlns:v="urn:schemas-microsoft-com:vml" Requires="v">
                <p:oleObj spid="_x0000_s16390" r:id="rId11" imgW="72555100" imgH="5562600" progId="Equation.DSMT4">
                  <p:embed/>
                </p:oleObj>
              </mc:Choice>
              <mc:Fallback>
                <p:oleObj r:id="rId11" imgW="72555100" imgH="5562600" progId="Equation.DSMT4">
                  <p:embed/>
                  <p:pic>
                    <p:nvPicPr>
                      <p:cNvPr id="44043" name="Object 11">
                        <a:extLst>
                          <a:ext uri="{FF2B5EF4-FFF2-40B4-BE49-F238E27FC236}">
                            <a16:creationId xmlns:a16="http://schemas.microsoft.com/office/drawing/2014/main" id="{54654A8B-FCEF-074E-8EE8-7B726B03C840}"/>
                          </a:ext>
                        </a:extLst>
                      </p:cNvPr>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973138" y="3713163"/>
                        <a:ext cx="7185025" cy="550862"/>
                      </a:xfrm>
                      <a:prstGeom prst="rect">
                        <a:avLst/>
                      </a:prstGeom>
                      <a:solidFill>
                        <a:schemeClr val="accent1">
                          <a:lumMod val="75000"/>
                        </a:schemeClr>
                      </a:solidFill>
                      <a:ln>
                        <a:noFill/>
                      </a:ln>
                    </p:spPr>
                  </p:pic>
                </p:oleObj>
              </mc:Fallback>
            </mc:AlternateContent>
          </a:graphicData>
        </a:graphic>
      </p:graphicFrame>
      <p:graphicFrame>
        <p:nvGraphicFramePr>
          <p:cNvPr id="44044" name="Object 12">
            <a:extLst>
              <a:ext uri="{FF2B5EF4-FFF2-40B4-BE49-F238E27FC236}">
                <a16:creationId xmlns:a16="http://schemas.microsoft.com/office/drawing/2014/main" id="{7D46A518-B8E1-8C4A-8A69-E55C188A441B}"/>
              </a:ext>
            </a:extLst>
          </p:cNvPr>
          <p:cNvGraphicFramePr>
            <a:graphicFrameLocks noChangeAspect="1"/>
          </p:cNvGraphicFramePr>
          <p:nvPr/>
        </p:nvGraphicFramePr>
        <p:xfrm>
          <a:off x="985838" y="5848350"/>
          <a:ext cx="7069137" cy="550863"/>
        </p:xfrm>
        <a:graphic>
          <a:graphicData uri="http://schemas.openxmlformats.org/presentationml/2006/ole">
            <mc:AlternateContent xmlns:mc="http://schemas.openxmlformats.org/markup-compatibility/2006">
              <mc:Choice xmlns:v="urn:schemas-microsoft-com:vml" Requires="v">
                <p:oleObj spid="_x0000_s16391" r:id="rId13" imgW="71386700" imgH="5562600" progId="Equation.DSMT4">
                  <p:embed/>
                </p:oleObj>
              </mc:Choice>
              <mc:Fallback>
                <p:oleObj r:id="rId13" imgW="71386700" imgH="5562600" progId="Equation.DSMT4">
                  <p:embed/>
                  <p:pic>
                    <p:nvPicPr>
                      <p:cNvPr id="44044" name="Object 12">
                        <a:extLst>
                          <a:ext uri="{FF2B5EF4-FFF2-40B4-BE49-F238E27FC236}">
                            <a16:creationId xmlns:a16="http://schemas.microsoft.com/office/drawing/2014/main" id="{7D46A518-B8E1-8C4A-8A69-E55C188A441B}"/>
                          </a:ext>
                        </a:extLst>
                      </p:cNvPr>
                      <p:cNvPicPr>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985838" y="5848350"/>
                        <a:ext cx="7069137" cy="550863"/>
                      </a:xfrm>
                      <a:prstGeom prst="rect">
                        <a:avLst/>
                      </a:prstGeom>
                      <a:solidFill>
                        <a:schemeClr val="accent1">
                          <a:lumMod val="75000"/>
                        </a:schemeClr>
                      </a:solidFill>
                      <a:ln>
                        <a:noFill/>
                      </a:ln>
                    </p:spPr>
                  </p:pic>
                </p:oleObj>
              </mc:Fallback>
            </mc:AlternateContent>
          </a:graphicData>
        </a:graphic>
      </p:graphicFrame>
      <p:graphicFrame>
        <p:nvGraphicFramePr>
          <p:cNvPr id="44045" name="Object 13">
            <a:extLst>
              <a:ext uri="{FF2B5EF4-FFF2-40B4-BE49-F238E27FC236}">
                <a16:creationId xmlns:a16="http://schemas.microsoft.com/office/drawing/2014/main" id="{AE28C316-F82C-B94A-BFBC-13DF51A36689}"/>
              </a:ext>
            </a:extLst>
          </p:cNvPr>
          <p:cNvGraphicFramePr>
            <a:graphicFrameLocks noChangeAspect="1"/>
          </p:cNvGraphicFramePr>
          <p:nvPr/>
        </p:nvGraphicFramePr>
        <p:xfrm>
          <a:off x="989013" y="5114925"/>
          <a:ext cx="6894512" cy="550863"/>
        </p:xfrm>
        <a:graphic>
          <a:graphicData uri="http://schemas.openxmlformats.org/presentationml/2006/ole">
            <mc:AlternateContent xmlns:mc="http://schemas.openxmlformats.org/markup-compatibility/2006">
              <mc:Choice xmlns:v="urn:schemas-microsoft-com:vml" Requires="v">
                <p:oleObj spid="_x0000_s16392" r:id="rId15" imgW="69634100" imgH="5562600" progId="Equation.DSMT4">
                  <p:embed/>
                </p:oleObj>
              </mc:Choice>
              <mc:Fallback>
                <p:oleObj r:id="rId15" imgW="69634100" imgH="5562600" progId="Equation.DSMT4">
                  <p:embed/>
                  <p:pic>
                    <p:nvPicPr>
                      <p:cNvPr id="44045" name="Object 13">
                        <a:extLst>
                          <a:ext uri="{FF2B5EF4-FFF2-40B4-BE49-F238E27FC236}">
                            <a16:creationId xmlns:a16="http://schemas.microsoft.com/office/drawing/2014/main" id="{AE28C316-F82C-B94A-BFBC-13DF51A36689}"/>
                          </a:ext>
                        </a:extLst>
                      </p:cNvPr>
                      <p:cNvPicPr>
                        <a:picLocks noChangeAspect="1" noChangeArrowheads="1"/>
                      </p:cNvPicPr>
                      <p:nvPr/>
                    </p:nvPicPr>
                    <p:blipFill>
                      <a:blip r:embed="rId16">
                        <a:lum bright="100000"/>
                        <a:extLst>
                          <a:ext uri="{28A0092B-C50C-407E-A947-70E740481C1C}">
                            <a14:useLocalDpi xmlns:a14="http://schemas.microsoft.com/office/drawing/2010/main" val="0"/>
                          </a:ext>
                        </a:extLst>
                      </a:blip>
                      <a:srcRect/>
                      <a:stretch>
                        <a:fillRect/>
                      </a:stretch>
                    </p:blipFill>
                    <p:spPr bwMode="auto">
                      <a:xfrm>
                        <a:off x="989013" y="5114925"/>
                        <a:ext cx="6894512" cy="550863"/>
                      </a:xfrm>
                      <a:prstGeom prst="rect">
                        <a:avLst/>
                      </a:prstGeom>
                      <a:solidFill>
                        <a:schemeClr val="accent1">
                          <a:lumMod val="75000"/>
                        </a:schemeClr>
                      </a:solidFill>
                      <a:ln>
                        <a:noFill/>
                      </a:ln>
                    </p:spPr>
                  </p:pic>
                </p:oleObj>
              </mc:Fallback>
            </mc:AlternateContent>
          </a:graphicData>
        </a:graphic>
      </p:graphicFrame>
      <p:sp>
        <p:nvSpPr>
          <p:cNvPr id="14" name="Rectangle 2">
            <a:extLst>
              <a:ext uri="{FF2B5EF4-FFF2-40B4-BE49-F238E27FC236}">
                <a16:creationId xmlns:a16="http://schemas.microsoft.com/office/drawing/2014/main" id="{5E694101-099B-7C42-91A0-2977BF1F1B1B}"/>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 粒子群算法示例</a:t>
            </a:r>
          </a:p>
        </p:txBody>
      </p:sp>
      <p:graphicFrame>
        <p:nvGraphicFramePr>
          <p:cNvPr id="15" name="Object 4">
            <a:extLst>
              <a:ext uri="{FF2B5EF4-FFF2-40B4-BE49-F238E27FC236}">
                <a16:creationId xmlns:a16="http://schemas.microsoft.com/office/drawing/2014/main" id="{70D96FE6-0040-4945-A667-47DCC706BA98}"/>
              </a:ext>
            </a:extLst>
          </p:cNvPr>
          <p:cNvGraphicFramePr>
            <a:graphicFrameLocks noChangeAspect="1"/>
          </p:cNvGraphicFramePr>
          <p:nvPr/>
        </p:nvGraphicFramePr>
        <p:xfrm>
          <a:off x="4264819" y="1721643"/>
          <a:ext cx="434975" cy="550863"/>
        </p:xfrm>
        <a:graphic>
          <a:graphicData uri="http://schemas.openxmlformats.org/presentationml/2006/ole">
            <mc:AlternateContent xmlns:mc="http://schemas.openxmlformats.org/markup-compatibility/2006">
              <mc:Choice xmlns:v="urn:schemas-microsoft-com:vml" Requires="v">
                <p:oleObj spid="_x0000_s16393" r:id="rId3" imgW="4394200" imgH="5562600" progId="Equation.DSMT4">
                  <p:embed/>
                </p:oleObj>
              </mc:Choice>
              <mc:Fallback>
                <p:oleObj r:id="rId3" imgW="4394200" imgH="5562600" progId="Equation.DSMT4">
                  <p:embed/>
                  <p:pic>
                    <p:nvPicPr>
                      <p:cNvPr id="15" name="Object 4">
                        <a:extLst>
                          <a:ext uri="{FF2B5EF4-FFF2-40B4-BE49-F238E27FC236}">
                            <a16:creationId xmlns:a16="http://schemas.microsoft.com/office/drawing/2014/main" id="{70D96FE6-0040-4945-A667-47DCC706BA98}"/>
                          </a:ext>
                        </a:extLst>
                      </p:cNvPr>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4264819" y="1721643"/>
                        <a:ext cx="434975" cy="550863"/>
                      </a:xfrm>
                      <a:prstGeom prst="rect">
                        <a:avLst/>
                      </a:prstGeom>
                      <a:solidFill>
                        <a:schemeClr val="accent1">
                          <a:lumMod val="75000"/>
                        </a:schemeClr>
                      </a:solid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040"/>
                                        </p:tgtEl>
                                        <p:attrNameLst>
                                          <p:attrName>style.visibility</p:attrName>
                                        </p:attrNameLst>
                                      </p:cBhvr>
                                      <p:to>
                                        <p:strVal val="visible"/>
                                      </p:to>
                                    </p:set>
                                    <p:animEffect transition="in" filter="wipe(left)">
                                      <p:cBhvr>
                                        <p:cTn id="7" dur="500"/>
                                        <p:tgtEl>
                                          <p:spTgt spid="440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4035"/>
                                        </p:tgtEl>
                                        <p:attrNameLst>
                                          <p:attrName>style.visibility</p:attrName>
                                        </p:attrNameLst>
                                      </p:cBhvr>
                                      <p:to>
                                        <p:strVal val="visible"/>
                                      </p:to>
                                    </p:set>
                                    <p:animEffect transition="in" filter="wipe(left)">
                                      <p:cBhvr>
                                        <p:cTn id="12" dur="500"/>
                                        <p:tgtEl>
                                          <p:spTgt spid="440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034"/>
                                        </p:tgtEl>
                                        <p:attrNameLst>
                                          <p:attrName>style.visibility</p:attrName>
                                        </p:attrNameLst>
                                      </p:cBhvr>
                                      <p:to>
                                        <p:strVal val="visible"/>
                                      </p:to>
                                    </p:set>
                                    <p:animEffect transition="in" filter="wipe(left)">
                                      <p:cBhvr>
                                        <p:cTn id="17" dur="500"/>
                                        <p:tgtEl>
                                          <p:spTgt spid="440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4041"/>
                                        </p:tgtEl>
                                        <p:attrNameLst>
                                          <p:attrName>style.visibility</p:attrName>
                                        </p:attrNameLst>
                                      </p:cBhvr>
                                      <p:to>
                                        <p:strVal val="visible"/>
                                      </p:to>
                                    </p:set>
                                    <p:animEffect transition="in" filter="wipe(left)">
                                      <p:cBhvr>
                                        <p:cTn id="22" dur="500"/>
                                        <p:tgtEl>
                                          <p:spTgt spid="44041"/>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44043"/>
                                        </p:tgtEl>
                                        <p:attrNameLst>
                                          <p:attrName>style.visibility</p:attrName>
                                        </p:attrNameLst>
                                      </p:cBhvr>
                                      <p:to>
                                        <p:strVal val="visible"/>
                                      </p:to>
                                    </p:set>
                                    <p:animEffect transition="in" filter="wipe(left)">
                                      <p:cBhvr>
                                        <p:cTn id="26" dur="500"/>
                                        <p:tgtEl>
                                          <p:spTgt spid="44043"/>
                                        </p:tgtEl>
                                      </p:cBhvr>
                                    </p:animEffect>
                                  </p:childTnLst>
                                </p:cTn>
                              </p:par>
                            </p:childTnLst>
                          </p:cTn>
                        </p:par>
                        <p:par>
                          <p:cTn id="27" fill="hold" nodeType="afterGroup">
                            <p:stCondLst>
                              <p:cond delay="1000"/>
                            </p:stCondLst>
                            <p:childTnLst>
                              <p:par>
                                <p:cTn id="28" presetID="22" presetClass="entr" presetSubtype="8" fill="hold" nodeType="afterEffect">
                                  <p:stCondLst>
                                    <p:cond delay="0"/>
                                  </p:stCondLst>
                                  <p:childTnLst>
                                    <p:set>
                                      <p:cBhvr>
                                        <p:cTn id="29" dur="1" fill="hold">
                                          <p:stCondLst>
                                            <p:cond delay="0"/>
                                          </p:stCondLst>
                                        </p:cTn>
                                        <p:tgtEl>
                                          <p:spTgt spid="44042"/>
                                        </p:tgtEl>
                                        <p:attrNameLst>
                                          <p:attrName>style.visibility</p:attrName>
                                        </p:attrNameLst>
                                      </p:cBhvr>
                                      <p:to>
                                        <p:strVal val="visible"/>
                                      </p:to>
                                    </p:set>
                                    <p:animEffect transition="in" filter="wipe(left)">
                                      <p:cBhvr>
                                        <p:cTn id="30" dur="500"/>
                                        <p:tgtEl>
                                          <p:spTgt spid="44042"/>
                                        </p:tgtEl>
                                      </p:cBhvr>
                                    </p:animEffect>
                                  </p:childTnLst>
                                </p:cTn>
                              </p:par>
                            </p:childTnLst>
                          </p:cTn>
                        </p:par>
                        <p:par>
                          <p:cTn id="31" fill="hold" nodeType="afterGroup">
                            <p:stCondLst>
                              <p:cond delay="1500"/>
                            </p:stCondLst>
                            <p:childTnLst>
                              <p:par>
                                <p:cTn id="32" presetID="22" presetClass="entr" presetSubtype="8" fill="hold" nodeType="afterEffect">
                                  <p:stCondLst>
                                    <p:cond delay="0"/>
                                  </p:stCondLst>
                                  <p:childTnLst>
                                    <p:set>
                                      <p:cBhvr>
                                        <p:cTn id="33" dur="1" fill="hold">
                                          <p:stCondLst>
                                            <p:cond delay="0"/>
                                          </p:stCondLst>
                                        </p:cTn>
                                        <p:tgtEl>
                                          <p:spTgt spid="44045"/>
                                        </p:tgtEl>
                                        <p:attrNameLst>
                                          <p:attrName>style.visibility</p:attrName>
                                        </p:attrNameLst>
                                      </p:cBhvr>
                                      <p:to>
                                        <p:strVal val="visible"/>
                                      </p:to>
                                    </p:set>
                                    <p:animEffect transition="in" filter="wipe(left)">
                                      <p:cBhvr>
                                        <p:cTn id="34" dur="500"/>
                                        <p:tgtEl>
                                          <p:spTgt spid="44045"/>
                                        </p:tgtEl>
                                      </p:cBhvr>
                                    </p:animEffect>
                                  </p:childTnLst>
                                </p:cTn>
                              </p:par>
                            </p:childTnLst>
                          </p:cTn>
                        </p:par>
                        <p:par>
                          <p:cTn id="35" fill="hold" nodeType="afterGroup">
                            <p:stCondLst>
                              <p:cond delay="2000"/>
                            </p:stCondLst>
                            <p:childTnLst>
                              <p:par>
                                <p:cTn id="36" presetID="22" presetClass="entr" presetSubtype="8" fill="hold" nodeType="afterEffect">
                                  <p:stCondLst>
                                    <p:cond delay="0"/>
                                  </p:stCondLst>
                                  <p:childTnLst>
                                    <p:set>
                                      <p:cBhvr>
                                        <p:cTn id="37" dur="1" fill="hold">
                                          <p:stCondLst>
                                            <p:cond delay="0"/>
                                          </p:stCondLst>
                                        </p:cTn>
                                        <p:tgtEl>
                                          <p:spTgt spid="44044"/>
                                        </p:tgtEl>
                                        <p:attrNameLst>
                                          <p:attrName>style.visibility</p:attrName>
                                        </p:attrNameLst>
                                      </p:cBhvr>
                                      <p:to>
                                        <p:strVal val="visible"/>
                                      </p:to>
                                    </p:set>
                                    <p:animEffect transition="in" filter="wipe(left)">
                                      <p:cBhvr>
                                        <p:cTn id="38" dur="500"/>
                                        <p:tgtEl>
                                          <p:spTgt spid="44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autoUpdateAnimBg="0"/>
      <p:bldP spid="44040"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338909BD-0D23-D948-BAC1-7BCE9B8194D1}"/>
              </a:ext>
            </a:extLst>
          </p:cNvPr>
          <p:cNvSpPr>
            <a:spLocks noChangeArrowheads="1"/>
          </p:cNvSpPr>
          <p:nvPr/>
        </p:nvSpPr>
        <p:spPr bwMode="auto">
          <a:xfrm>
            <a:off x="395536" y="2828237"/>
            <a:ext cx="22653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dirty="0">
                <a:solidFill>
                  <a:srgbClr val="FF0000"/>
                </a:solidFill>
                <a:ea typeface="楷体_GB2312" pitchFamily="1" charset="-122"/>
              </a:rPr>
              <a:t>初始速度：   </a:t>
            </a:r>
          </a:p>
        </p:txBody>
      </p:sp>
      <p:grpSp>
        <p:nvGrpSpPr>
          <p:cNvPr id="45059" name="Group 3">
            <a:extLst>
              <a:ext uri="{FF2B5EF4-FFF2-40B4-BE49-F238E27FC236}">
                <a16:creationId xmlns:a16="http://schemas.microsoft.com/office/drawing/2014/main" id="{1292C7CB-FDA7-D24F-A0E9-502AC3332ED3}"/>
              </a:ext>
            </a:extLst>
          </p:cNvPr>
          <p:cNvGrpSpPr>
            <a:grpSpLocks/>
          </p:cNvGrpSpPr>
          <p:nvPr/>
        </p:nvGrpSpPr>
        <p:grpSpPr bwMode="auto">
          <a:xfrm>
            <a:off x="971550" y="2325445"/>
            <a:ext cx="7419975" cy="550863"/>
            <a:chOff x="7" y="0"/>
            <a:chExt cx="4674" cy="347"/>
          </a:xfrm>
        </p:grpSpPr>
        <p:graphicFrame>
          <p:nvGraphicFramePr>
            <p:cNvPr id="45060" name="Object 4">
              <a:extLst>
                <a:ext uri="{FF2B5EF4-FFF2-40B4-BE49-F238E27FC236}">
                  <a16:creationId xmlns:a16="http://schemas.microsoft.com/office/drawing/2014/main" id="{23F9F076-FCF2-8546-9033-C3762A4DA8FD}"/>
                </a:ext>
              </a:extLst>
            </p:cNvPr>
            <p:cNvGraphicFramePr>
              <a:graphicFrameLocks noChangeAspect="1"/>
            </p:cNvGraphicFramePr>
            <p:nvPr/>
          </p:nvGraphicFramePr>
          <p:xfrm>
            <a:off x="2088" y="0"/>
            <a:ext cx="274" cy="347"/>
          </p:xfrm>
          <a:graphic>
            <a:graphicData uri="http://schemas.openxmlformats.org/presentationml/2006/ole">
              <mc:AlternateContent xmlns:mc="http://schemas.openxmlformats.org/markup-compatibility/2006">
                <mc:Choice xmlns:v="urn:schemas-microsoft-com:vml" Requires="v">
                  <p:oleObj spid="_x0000_s17410" r:id="rId3" imgW="4394200" imgH="5562600" progId="Equation.DSMT4">
                    <p:embed/>
                  </p:oleObj>
                </mc:Choice>
                <mc:Fallback>
                  <p:oleObj r:id="rId3" imgW="4394200" imgH="5562600" progId="Equation.DSMT4">
                    <p:embed/>
                    <p:pic>
                      <p:nvPicPr>
                        <p:cNvPr id="45060" name="Object 4">
                          <a:extLst>
                            <a:ext uri="{FF2B5EF4-FFF2-40B4-BE49-F238E27FC236}">
                              <a16:creationId xmlns:a16="http://schemas.microsoft.com/office/drawing/2014/main" id="{23F9F076-FCF2-8546-9033-C3762A4DA8FD}"/>
                            </a:ext>
                          </a:extLst>
                        </p:cNvPr>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2088" y="0"/>
                          <a:ext cx="274" cy="347"/>
                        </a:xfrm>
                        <a:prstGeom prst="rect">
                          <a:avLst/>
                        </a:prstGeom>
                        <a:solidFill>
                          <a:schemeClr val="accent1">
                            <a:lumMod val="75000"/>
                          </a:schemeClr>
                        </a:solidFill>
                        <a:ln>
                          <a:noFill/>
                        </a:ln>
                      </p:spPr>
                    </p:pic>
                  </p:oleObj>
                </mc:Fallback>
              </mc:AlternateContent>
            </a:graphicData>
          </a:graphic>
        </p:graphicFrame>
        <p:sp>
          <p:nvSpPr>
            <p:cNvPr id="45061" name="Rectangle 5">
              <a:extLst>
                <a:ext uri="{FF2B5EF4-FFF2-40B4-BE49-F238E27FC236}">
                  <a16:creationId xmlns:a16="http://schemas.microsoft.com/office/drawing/2014/main" id="{EB587EA5-A7F0-3D4C-89D0-BE6A6C16CB23}"/>
                </a:ext>
              </a:extLst>
            </p:cNvPr>
            <p:cNvSpPr>
              <a:spLocks noChangeArrowheads="1"/>
            </p:cNvSpPr>
            <p:nvPr/>
          </p:nvSpPr>
          <p:spPr bwMode="auto">
            <a:xfrm>
              <a:off x="7" y="5"/>
              <a:ext cx="4674" cy="330"/>
            </a:xfrm>
            <a:prstGeom prst="rect">
              <a:avLst/>
            </a:prstGeom>
          </p:spPr>
          <p:txBody>
            <a:bodyPr wrap="none" anchor="ctr">
              <a:spAutoFit/>
            </a:bodyPr>
            <a:lstStyle/>
            <a:p>
              <a:pPr eaLnBrk="0" hangingPunct="0"/>
              <a:r>
                <a:rPr lang="zh-CN" altLang="zh-CN" sz="2800" b="1" dirty="0">
                  <a:ea typeface="楷体_GB2312" pitchFamily="1" charset="-122"/>
                </a:rPr>
                <a:t>设各粒子的初始位置     和初始速度    为：      </a:t>
              </a:r>
            </a:p>
          </p:txBody>
        </p:sp>
        <p:graphicFrame>
          <p:nvGraphicFramePr>
            <p:cNvPr id="45062" name="Object 6">
              <a:extLst>
                <a:ext uri="{FF2B5EF4-FFF2-40B4-BE49-F238E27FC236}">
                  <a16:creationId xmlns:a16="http://schemas.microsoft.com/office/drawing/2014/main" id="{F336AAF5-DABF-A042-B1D1-DC6ABB5485FD}"/>
                </a:ext>
              </a:extLst>
            </p:cNvPr>
            <p:cNvGraphicFramePr>
              <a:graphicFrameLocks noChangeAspect="1"/>
            </p:cNvGraphicFramePr>
            <p:nvPr/>
          </p:nvGraphicFramePr>
          <p:xfrm>
            <a:off x="3540" y="0"/>
            <a:ext cx="237" cy="347"/>
          </p:xfrm>
          <a:graphic>
            <a:graphicData uri="http://schemas.openxmlformats.org/presentationml/2006/ole">
              <mc:AlternateContent xmlns:mc="http://schemas.openxmlformats.org/markup-compatibility/2006">
                <mc:Choice xmlns:v="urn:schemas-microsoft-com:vml" Requires="v">
                  <p:oleObj spid="_x0000_s17411" r:id="rId5" imgW="3797300" imgH="5562600" progId="Equation.DSMT4">
                    <p:embed/>
                  </p:oleObj>
                </mc:Choice>
                <mc:Fallback>
                  <p:oleObj r:id="rId5" imgW="3797300" imgH="5562600" progId="Equation.DSMT4">
                    <p:embed/>
                    <p:pic>
                      <p:nvPicPr>
                        <p:cNvPr id="45062" name="Object 6">
                          <a:extLst>
                            <a:ext uri="{FF2B5EF4-FFF2-40B4-BE49-F238E27FC236}">
                              <a16:creationId xmlns:a16="http://schemas.microsoft.com/office/drawing/2014/main" id="{F336AAF5-DABF-A042-B1D1-DC6ABB5485FD}"/>
                            </a:ext>
                          </a:extLst>
                        </p:cNvPr>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3540" y="0"/>
                          <a:ext cx="237" cy="347"/>
                        </a:xfrm>
                        <a:prstGeom prst="rect">
                          <a:avLst/>
                        </a:prstGeom>
                        <a:solidFill>
                          <a:schemeClr val="accent1">
                            <a:lumMod val="75000"/>
                          </a:schemeClr>
                        </a:solidFill>
                        <a:ln>
                          <a:noFill/>
                        </a:ln>
                      </p:spPr>
                    </p:pic>
                  </p:oleObj>
                </mc:Fallback>
              </mc:AlternateContent>
            </a:graphicData>
          </a:graphic>
        </p:graphicFrame>
      </p:grpSp>
      <p:sp>
        <p:nvSpPr>
          <p:cNvPr id="45064" name="Rectangle 8">
            <a:extLst>
              <a:ext uri="{FF2B5EF4-FFF2-40B4-BE49-F238E27FC236}">
                <a16:creationId xmlns:a16="http://schemas.microsoft.com/office/drawing/2014/main" id="{2482B9DC-FD2E-7148-AD07-BFDC131C0256}"/>
              </a:ext>
            </a:extLst>
          </p:cNvPr>
          <p:cNvSpPr>
            <a:spLocks noChangeArrowheads="1"/>
          </p:cNvSpPr>
          <p:nvPr/>
        </p:nvSpPr>
        <p:spPr bwMode="auto">
          <a:xfrm>
            <a:off x="975889" y="1810301"/>
            <a:ext cx="6267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800" b="1" dirty="0">
                <a:ea typeface="楷体_GB2312" pitchFamily="1" charset="-122"/>
              </a:rPr>
              <a:t>包括随机初始化各粒子的</a:t>
            </a:r>
            <a:r>
              <a:rPr lang="zh-CN" altLang="zh-CN" sz="2800" b="1" dirty="0">
                <a:solidFill>
                  <a:srgbClr val="FF0000"/>
                </a:solidFill>
                <a:ea typeface="楷体_GB2312" pitchFamily="1" charset="-122"/>
              </a:rPr>
              <a:t>位置</a:t>
            </a:r>
            <a:r>
              <a:rPr lang="zh-CN" altLang="zh-CN" sz="2800" b="1" dirty="0">
                <a:ea typeface="楷体_GB2312" pitchFamily="1" charset="-122"/>
              </a:rPr>
              <a:t>和</a:t>
            </a:r>
            <a:r>
              <a:rPr lang="zh-CN" altLang="zh-CN" sz="2800" b="1" dirty="0">
                <a:solidFill>
                  <a:srgbClr val="FF0000"/>
                </a:solidFill>
                <a:ea typeface="楷体_GB2312" pitchFamily="1" charset="-122"/>
              </a:rPr>
              <a:t>速度 </a:t>
            </a:r>
            <a:r>
              <a:rPr lang="zh-CN" altLang="zh-CN" sz="2800" b="1" dirty="0">
                <a:solidFill>
                  <a:schemeClr val="bg1"/>
                </a:solidFill>
                <a:ea typeface="楷体_GB2312" pitchFamily="1" charset="-122"/>
              </a:rPr>
              <a:t>   </a:t>
            </a:r>
          </a:p>
        </p:txBody>
      </p:sp>
      <p:graphicFrame>
        <p:nvGraphicFramePr>
          <p:cNvPr id="45065" name="Object 9">
            <a:extLst>
              <a:ext uri="{FF2B5EF4-FFF2-40B4-BE49-F238E27FC236}">
                <a16:creationId xmlns:a16="http://schemas.microsoft.com/office/drawing/2014/main" id="{1AC8C76D-47D6-3B4B-A87D-535D2A9B3738}"/>
              </a:ext>
            </a:extLst>
          </p:cNvPr>
          <p:cNvGraphicFramePr>
            <a:graphicFrameLocks noChangeAspect="1"/>
          </p:cNvGraphicFramePr>
          <p:nvPr/>
        </p:nvGraphicFramePr>
        <p:xfrm>
          <a:off x="1244845" y="3429000"/>
          <a:ext cx="5504413" cy="447210"/>
        </p:xfrm>
        <a:graphic>
          <a:graphicData uri="http://schemas.openxmlformats.org/presentationml/2006/ole">
            <mc:AlternateContent xmlns:mc="http://schemas.openxmlformats.org/markup-compatibility/2006">
              <mc:Choice xmlns:v="urn:schemas-microsoft-com:vml" Requires="v">
                <p:oleObj spid="_x0000_s17412" r:id="rId7" imgW="68465700" imgH="5562600" progId="Equation.DSMT4">
                  <p:embed/>
                </p:oleObj>
              </mc:Choice>
              <mc:Fallback>
                <p:oleObj r:id="rId7" imgW="68465700" imgH="5562600" progId="Equation.DSMT4">
                  <p:embed/>
                  <p:pic>
                    <p:nvPicPr>
                      <p:cNvPr id="45065" name="Object 9">
                        <a:extLst>
                          <a:ext uri="{FF2B5EF4-FFF2-40B4-BE49-F238E27FC236}">
                            <a16:creationId xmlns:a16="http://schemas.microsoft.com/office/drawing/2014/main" id="{1AC8C76D-47D6-3B4B-A87D-535D2A9B3738}"/>
                          </a:ext>
                        </a:extLst>
                      </p:cNvPr>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1244845" y="3429000"/>
                        <a:ext cx="5504413" cy="447210"/>
                      </a:xfrm>
                      <a:prstGeom prst="rect">
                        <a:avLst/>
                      </a:prstGeom>
                      <a:solidFill>
                        <a:schemeClr val="accent1">
                          <a:lumMod val="75000"/>
                        </a:schemeClr>
                      </a:solidFill>
                      <a:ln>
                        <a:noFill/>
                      </a:ln>
                    </p:spPr>
                  </p:pic>
                </p:oleObj>
              </mc:Fallback>
            </mc:AlternateContent>
          </a:graphicData>
        </a:graphic>
      </p:graphicFrame>
      <p:graphicFrame>
        <p:nvGraphicFramePr>
          <p:cNvPr id="45066" name="Object 10">
            <a:extLst>
              <a:ext uri="{FF2B5EF4-FFF2-40B4-BE49-F238E27FC236}">
                <a16:creationId xmlns:a16="http://schemas.microsoft.com/office/drawing/2014/main" id="{820E6022-A042-1B49-9822-7BC874525FAE}"/>
              </a:ext>
            </a:extLst>
          </p:cNvPr>
          <p:cNvGraphicFramePr>
            <a:graphicFrameLocks noChangeAspect="1"/>
          </p:cNvGraphicFramePr>
          <p:nvPr/>
        </p:nvGraphicFramePr>
        <p:xfrm>
          <a:off x="1247317" y="4528867"/>
          <a:ext cx="5669378" cy="447209"/>
        </p:xfrm>
        <a:graphic>
          <a:graphicData uri="http://schemas.openxmlformats.org/presentationml/2006/ole">
            <mc:AlternateContent xmlns:mc="http://schemas.openxmlformats.org/markup-compatibility/2006">
              <mc:Choice xmlns:v="urn:schemas-microsoft-com:vml" Requires="v">
                <p:oleObj spid="_x0000_s17413" r:id="rId9" imgW="70510400" imgH="5562600" progId="Equation.DSMT4">
                  <p:embed/>
                </p:oleObj>
              </mc:Choice>
              <mc:Fallback>
                <p:oleObj r:id="rId9" imgW="70510400" imgH="5562600" progId="Equation.DSMT4">
                  <p:embed/>
                  <p:pic>
                    <p:nvPicPr>
                      <p:cNvPr id="45066" name="Object 10">
                        <a:extLst>
                          <a:ext uri="{FF2B5EF4-FFF2-40B4-BE49-F238E27FC236}">
                            <a16:creationId xmlns:a16="http://schemas.microsoft.com/office/drawing/2014/main" id="{820E6022-A042-1B49-9822-7BC874525FAE}"/>
                          </a:ext>
                        </a:extLst>
                      </p:cNvPr>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1247317" y="4528867"/>
                        <a:ext cx="5669378" cy="447209"/>
                      </a:xfrm>
                      <a:prstGeom prst="rect">
                        <a:avLst/>
                      </a:prstGeom>
                      <a:solidFill>
                        <a:schemeClr val="accent1">
                          <a:lumMod val="75000"/>
                        </a:schemeClr>
                      </a:solidFill>
                      <a:ln>
                        <a:noFill/>
                      </a:ln>
                    </p:spPr>
                  </p:pic>
                </p:oleObj>
              </mc:Fallback>
            </mc:AlternateContent>
          </a:graphicData>
        </a:graphic>
      </p:graphicFrame>
      <p:graphicFrame>
        <p:nvGraphicFramePr>
          <p:cNvPr id="45067" name="Object 11">
            <a:extLst>
              <a:ext uri="{FF2B5EF4-FFF2-40B4-BE49-F238E27FC236}">
                <a16:creationId xmlns:a16="http://schemas.microsoft.com/office/drawing/2014/main" id="{31151E49-A9D3-8943-8D50-182391CB9C9C}"/>
              </a:ext>
            </a:extLst>
          </p:cNvPr>
          <p:cNvGraphicFramePr>
            <a:graphicFrameLocks noChangeAspect="1"/>
          </p:cNvGraphicFramePr>
          <p:nvPr/>
        </p:nvGraphicFramePr>
        <p:xfrm>
          <a:off x="1239629" y="3981914"/>
          <a:ext cx="5833054" cy="447210"/>
        </p:xfrm>
        <a:graphic>
          <a:graphicData uri="http://schemas.openxmlformats.org/presentationml/2006/ole">
            <mc:AlternateContent xmlns:mc="http://schemas.openxmlformats.org/markup-compatibility/2006">
              <mc:Choice xmlns:v="urn:schemas-microsoft-com:vml" Requires="v">
                <p:oleObj spid="_x0000_s17414" r:id="rId11" imgW="72555100" imgH="5562600" progId="Equation.DSMT4">
                  <p:embed/>
                </p:oleObj>
              </mc:Choice>
              <mc:Fallback>
                <p:oleObj r:id="rId11" imgW="72555100" imgH="5562600" progId="Equation.DSMT4">
                  <p:embed/>
                  <p:pic>
                    <p:nvPicPr>
                      <p:cNvPr id="45067" name="Object 11">
                        <a:extLst>
                          <a:ext uri="{FF2B5EF4-FFF2-40B4-BE49-F238E27FC236}">
                            <a16:creationId xmlns:a16="http://schemas.microsoft.com/office/drawing/2014/main" id="{31151E49-A9D3-8943-8D50-182391CB9C9C}"/>
                          </a:ext>
                        </a:extLst>
                      </p:cNvPr>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1239629" y="3981914"/>
                        <a:ext cx="5833054" cy="447210"/>
                      </a:xfrm>
                      <a:prstGeom prst="rect">
                        <a:avLst/>
                      </a:prstGeom>
                      <a:solidFill>
                        <a:schemeClr val="accent1">
                          <a:lumMod val="75000"/>
                        </a:schemeClr>
                      </a:solidFill>
                      <a:ln>
                        <a:noFill/>
                      </a:ln>
                    </p:spPr>
                  </p:pic>
                </p:oleObj>
              </mc:Fallback>
            </mc:AlternateContent>
          </a:graphicData>
        </a:graphic>
      </p:graphicFrame>
      <p:graphicFrame>
        <p:nvGraphicFramePr>
          <p:cNvPr id="45068" name="Object 12">
            <a:extLst>
              <a:ext uri="{FF2B5EF4-FFF2-40B4-BE49-F238E27FC236}">
                <a16:creationId xmlns:a16="http://schemas.microsoft.com/office/drawing/2014/main" id="{D7F602A6-8805-9144-9FF6-5FEFD52A5AE9}"/>
              </a:ext>
            </a:extLst>
          </p:cNvPr>
          <p:cNvGraphicFramePr>
            <a:graphicFrameLocks noChangeAspect="1"/>
          </p:cNvGraphicFramePr>
          <p:nvPr/>
        </p:nvGraphicFramePr>
        <p:xfrm>
          <a:off x="1247317" y="5622771"/>
          <a:ext cx="5268565" cy="447209"/>
        </p:xfrm>
        <a:graphic>
          <a:graphicData uri="http://schemas.openxmlformats.org/presentationml/2006/ole">
            <mc:AlternateContent xmlns:mc="http://schemas.openxmlformats.org/markup-compatibility/2006">
              <mc:Choice xmlns:v="urn:schemas-microsoft-com:vml" Requires="v">
                <p:oleObj spid="_x0000_s17415" r:id="rId13" imgW="65532000" imgH="5562600" progId="Equation.DSMT4">
                  <p:embed/>
                </p:oleObj>
              </mc:Choice>
              <mc:Fallback>
                <p:oleObj r:id="rId13" imgW="65532000" imgH="5562600" progId="Equation.DSMT4">
                  <p:embed/>
                  <p:pic>
                    <p:nvPicPr>
                      <p:cNvPr id="45068" name="Object 12">
                        <a:extLst>
                          <a:ext uri="{FF2B5EF4-FFF2-40B4-BE49-F238E27FC236}">
                            <a16:creationId xmlns:a16="http://schemas.microsoft.com/office/drawing/2014/main" id="{D7F602A6-8805-9144-9FF6-5FEFD52A5AE9}"/>
                          </a:ext>
                        </a:extLst>
                      </p:cNvPr>
                      <p:cNvPicPr>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1247317" y="5622771"/>
                        <a:ext cx="5268565" cy="447209"/>
                      </a:xfrm>
                      <a:prstGeom prst="rect">
                        <a:avLst/>
                      </a:prstGeom>
                      <a:solidFill>
                        <a:schemeClr val="accent1">
                          <a:lumMod val="75000"/>
                        </a:schemeClr>
                      </a:solidFill>
                      <a:ln>
                        <a:noFill/>
                      </a:ln>
                    </p:spPr>
                  </p:pic>
                </p:oleObj>
              </mc:Fallback>
            </mc:AlternateContent>
          </a:graphicData>
        </a:graphic>
      </p:graphicFrame>
      <p:graphicFrame>
        <p:nvGraphicFramePr>
          <p:cNvPr id="45069" name="Object 13">
            <a:extLst>
              <a:ext uri="{FF2B5EF4-FFF2-40B4-BE49-F238E27FC236}">
                <a16:creationId xmlns:a16="http://schemas.microsoft.com/office/drawing/2014/main" id="{E2C8067D-1948-D547-BAD1-AF8A63BBD84F}"/>
              </a:ext>
            </a:extLst>
          </p:cNvPr>
          <p:cNvGraphicFramePr>
            <a:graphicFrameLocks noChangeAspect="1"/>
          </p:cNvGraphicFramePr>
          <p:nvPr/>
        </p:nvGraphicFramePr>
        <p:xfrm>
          <a:off x="1247317" y="5075819"/>
          <a:ext cx="5479926" cy="447209"/>
        </p:xfrm>
        <a:graphic>
          <a:graphicData uri="http://schemas.openxmlformats.org/presentationml/2006/ole">
            <mc:AlternateContent xmlns:mc="http://schemas.openxmlformats.org/markup-compatibility/2006">
              <mc:Choice xmlns:v="urn:schemas-microsoft-com:vml" Requires="v">
                <p:oleObj spid="_x0000_s17416" r:id="rId15" imgW="68173600" imgH="5562600" progId="Equation.DSMT4">
                  <p:embed/>
                </p:oleObj>
              </mc:Choice>
              <mc:Fallback>
                <p:oleObj r:id="rId15" imgW="68173600" imgH="5562600" progId="Equation.DSMT4">
                  <p:embed/>
                  <p:pic>
                    <p:nvPicPr>
                      <p:cNvPr id="45069" name="Object 13">
                        <a:extLst>
                          <a:ext uri="{FF2B5EF4-FFF2-40B4-BE49-F238E27FC236}">
                            <a16:creationId xmlns:a16="http://schemas.microsoft.com/office/drawing/2014/main" id="{E2C8067D-1948-D547-BAD1-AF8A63BBD84F}"/>
                          </a:ext>
                        </a:extLst>
                      </p:cNvPr>
                      <p:cNvPicPr>
                        <a:picLocks noChangeAspect="1" noChangeArrowheads="1"/>
                      </p:cNvPicPr>
                      <p:nvPr/>
                    </p:nvPicPr>
                    <p:blipFill>
                      <a:blip r:embed="rId16">
                        <a:lum bright="100000"/>
                        <a:extLst>
                          <a:ext uri="{28A0092B-C50C-407E-A947-70E740481C1C}">
                            <a14:useLocalDpi xmlns:a14="http://schemas.microsoft.com/office/drawing/2010/main" val="0"/>
                          </a:ext>
                        </a:extLst>
                      </a:blip>
                      <a:srcRect/>
                      <a:stretch>
                        <a:fillRect/>
                      </a:stretch>
                    </p:blipFill>
                    <p:spPr bwMode="auto">
                      <a:xfrm>
                        <a:off x="1247317" y="5075819"/>
                        <a:ext cx="5479926" cy="447209"/>
                      </a:xfrm>
                      <a:prstGeom prst="rect">
                        <a:avLst/>
                      </a:prstGeom>
                      <a:solidFill>
                        <a:schemeClr val="accent1">
                          <a:lumMod val="75000"/>
                        </a:schemeClr>
                      </a:solidFill>
                      <a:ln>
                        <a:noFill/>
                      </a:ln>
                    </p:spPr>
                  </p:pic>
                </p:oleObj>
              </mc:Fallback>
            </mc:AlternateContent>
          </a:graphicData>
        </a:graphic>
      </p:graphicFrame>
      <p:sp>
        <p:nvSpPr>
          <p:cNvPr id="14" name="Rectangle 2">
            <a:extLst>
              <a:ext uri="{FF2B5EF4-FFF2-40B4-BE49-F238E27FC236}">
                <a16:creationId xmlns:a16="http://schemas.microsoft.com/office/drawing/2014/main" id="{D3108207-F35E-0C48-9984-8413550FAB2B}"/>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 粒子群算法示例</a:t>
            </a:r>
          </a:p>
        </p:txBody>
      </p:sp>
      <p:sp>
        <p:nvSpPr>
          <p:cNvPr id="15" name="Rectangle 7">
            <a:extLst>
              <a:ext uri="{FF2B5EF4-FFF2-40B4-BE49-F238E27FC236}">
                <a16:creationId xmlns:a16="http://schemas.microsoft.com/office/drawing/2014/main" id="{D612421E-ABA7-5449-AE61-0F88F1044CCC}"/>
              </a:ext>
            </a:extLst>
          </p:cNvPr>
          <p:cNvSpPr>
            <a:spLocks noChangeArrowheads="1"/>
          </p:cNvSpPr>
          <p:nvPr/>
        </p:nvSpPr>
        <p:spPr bwMode="auto">
          <a:xfrm>
            <a:off x="395536" y="1222332"/>
            <a:ext cx="4784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800" b="1" dirty="0">
                <a:ea typeface="楷体_GB2312" pitchFamily="1" charset="-122"/>
              </a:rPr>
              <a:t>对粒子群进行随机初始化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5058"/>
                                        </p:tgtEl>
                                        <p:attrNameLst>
                                          <p:attrName>style.visibility</p:attrName>
                                        </p:attrNameLst>
                                      </p:cBhvr>
                                      <p:to>
                                        <p:strVal val="visible"/>
                                      </p:to>
                                    </p:set>
                                    <p:animEffect transition="in" filter="wipe(left)">
                                      <p:cBhvr>
                                        <p:cTn id="7" dur="500"/>
                                        <p:tgtEl>
                                          <p:spTgt spid="450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5065"/>
                                        </p:tgtEl>
                                        <p:attrNameLst>
                                          <p:attrName>style.visibility</p:attrName>
                                        </p:attrNameLst>
                                      </p:cBhvr>
                                      <p:to>
                                        <p:strVal val="visible"/>
                                      </p:to>
                                    </p:set>
                                    <p:animEffect transition="in" filter="wipe(left)">
                                      <p:cBhvr>
                                        <p:cTn id="12" dur="500"/>
                                        <p:tgtEl>
                                          <p:spTgt spid="45065"/>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45067"/>
                                        </p:tgtEl>
                                        <p:attrNameLst>
                                          <p:attrName>style.visibility</p:attrName>
                                        </p:attrNameLst>
                                      </p:cBhvr>
                                      <p:to>
                                        <p:strVal val="visible"/>
                                      </p:to>
                                    </p:set>
                                    <p:animEffect transition="in" filter="wipe(left)">
                                      <p:cBhvr>
                                        <p:cTn id="16" dur="500"/>
                                        <p:tgtEl>
                                          <p:spTgt spid="45067"/>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45066"/>
                                        </p:tgtEl>
                                        <p:attrNameLst>
                                          <p:attrName>style.visibility</p:attrName>
                                        </p:attrNameLst>
                                      </p:cBhvr>
                                      <p:to>
                                        <p:strVal val="visible"/>
                                      </p:to>
                                    </p:set>
                                    <p:animEffect transition="in" filter="wipe(left)">
                                      <p:cBhvr>
                                        <p:cTn id="20" dur="500"/>
                                        <p:tgtEl>
                                          <p:spTgt spid="45066"/>
                                        </p:tgtEl>
                                      </p:cBhvr>
                                    </p:animEffect>
                                  </p:childTnLst>
                                </p:cTn>
                              </p:par>
                            </p:childTnLst>
                          </p:cTn>
                        </p:par>
                        <p:par>
                          <p:cTn id="21" fill="hold" nodeType="afterGroup">
                            <p:stCondLst>
                              <p:cond delay="1500"/>
                            </p:stCondLst>
                            <p:childTnLst>
                              <p:par>
                                <p:cTn id="22" presetID="22" presetClass="entr" presetSubtype="8" fill="hold" nodeType="afterEffect">
                                  <p:stCondLst>
                                    <p:cond delay="0"/>
                                  </p:stCondLst>
                                  <p:childTnLst>
                                    <p:set>
                                      <p:cBhvr>
                                        <p:cTn id="23" dur="1" fill="hold">
                                          <p:stCondLst>
                                            <p:cond delay="0"/>
                                          </p:stCondLst>
                                        </p:cTn>
                                        <p:tgtEl>
                                          <p:spTgt spid="45069"/>
                                        </p:tgtEl>
                                        <p:attrNameLst>
                                          <p:attrName>style.visibility</p:attrName>
                                        </p:attrNameLst>
                                      </p:cBhvr>
                                      <p:to>
                                        <p:strVal val="visible"/>
                                      </p:to>
                                    </p:set>
                                    <p:animEffect transition="in" filter="wipe(left)">
                                      <p:cBhvr>
                                        <p:cTn id="24" dur="500"/>
                                        <p:tgtEl>
                                          <p:spTgt spid="45069"/>
                                        </p:tgtEl>
                                      </p:cBhvr>
                                    </p:animEffect>
                                  </p:childTnLst>
                                </p:cTn>
                              </p:par>
                            </p:childTnLst>
                          </p:cTn>
                        </p:par>
                        <p:par>
                          <p:cTn id="25" fill="hold" nodeType="afterGroup">
                            <p:stCondLst>
                              <p:cond delay="2000"/>
                            </p:stCondLst>
                            <p:childTnLst>
                              <p:par>
                                <p:cTn id="26" presetID="22" presetClass="entr" presetSubtype="8" fill="hold" nodeType="afterEffect">
                                  <p:stCondLst>
                                    <p:cond delay="0"/>
                                  </p:stCondLst>
                                  <p:childTnLst>
                                    <p:set>
                                      <p:cBhvr>
                                        <p:cTn id="27" dur="1" fill="hold">
                                          <p:stCondLst>
                                            <p:cond delay="0"/>
                                          </p:stCondLst>
                                        </p:cTn>
                                        <p:tgtEl>
                                          <p:spTgt spid="45068"/>
                                        </p:tgtEl>
                                        <p:attrNameLst>
                                          <p:attrName>style.visibility</p:attrName>
                                        </p:attrNameLst>
                                      </p:cBhvr>
                                      <p:to>
                                        <p:strVal val="visible"/>
                                      </p:to>
                                    </p:set>
                                    <p:animEffect transition="in" filter="wipe(left)">
                                      <p:cBhvr>
                                        <p:cTn id="28" dur="500"/>
                                        <p:tgtEl>
                                          <p:spTgt spid="45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A2781184-8213-E34E-8AAC-2EC35A273126}"/>
              </a:ext>
            </a:extLst>
          </p:cNvPr>
          <p:cNvSpPr>
            <a:spLocks noChangeArrowheads="1"/>
          </p:cNvSpPr>
          <p:nvPr/>
        </p:nvSpPr>
        <p:spPr bwMode="auto">
          <a:xfrm>
            <a:off x="971550" y="1276350"/>
            <a:ext cx="22653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dirty="0">
                <a:ea typeface="楷体_GB2312" pitchFamily="1" charset="-122"/>
              </a:rPr>
              <a:t>初始速度：   </a:t>
            </a:r>
          </a:p>
        </p:txBody>
      </p:sp>
      <p:graphicFrame>
        <p:nvGraphicFramePr>
          <p:cNvPr id="46083" name="Object 3">
            <a:extLst>
              <a:ext uri="{FF2B5EF4-FFF2-40B4-BE49-F238E27FC236}">
                <a16:creationId xmlns:a16="http://schemas.microsoft.com/office/drawing/2014/main" id="{DAB8DE4F-1F04-8A43-AD15-04B8525BF915}"/>
              </a:ext>
            </a:extLst>
          </p:cNvPr>
          <p:cNvGraphicFramePr>
            <a:graphicFrameLocks noChangeAspect="1"/>
          </p:cNvGraphicFramePr>
          <p:nvPr/>
        </p:nvGraphicFramePr>
        <p:xfrm>
          <a:off x="2760663" y="1265238"/>
          <a:ext cx="4086225" cy="550862"/>
        </p:xfrm>
        <a:graphic>
          <a:graphicData uri="http://schemas.openxmlformats.org/presentationml/2006/ole">
            <mc:AlternateContent xmlns:mc="http://schemas.openxmlformats.org/markup-compatibility/2006">
              <mc:Choice xmlns:v="urn:schemas-microsoft-com:vml" Requires="v">
                <p:oleObj spid="_x0000_s18434" r:id="rId4" imgW="41249600" imgH="5562600" progId="Equation.DSMT4">
                  <p:embed/>
                </p:oleObj>
              </mc:Choice>
              <mc:Fallback>
                <p:oleObj r:id="rId4" imgW="41249600" imgH="5562600" progId="Equation.DSMT4">
                  <p:embed/>
                  <p:pic>
                    <p:nvPicPr>
                      <p:cNvPr id="46083" name="Object 3">
                        <a:extLst>
                          <a:ext uri="{FF2B5EF4-FFF2-40B4-BE49-F238E27FC236}">
                            <a16:creationId xmlns:a16="http://schemas.microsoft.com/office/drawing/2014/main" id="{DAB8DE4F-1F04-8A43-AD15-04B8525BF915}"/>
                          </a:ext>
                        </a:extLst>
                      </p:cNvPr>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2760663" y="1265238"/>
                        <a:ext cx="4086225" cy="550862"/>
                      </a:xfrm>
                      <a:prstGeom prst="rect">
                        <a:avLst/>
                      </a:prstGeom>
                      <a:solidFill>
                        <a:schemeClr val="accent1">
                          <a:lumMod val="75000"/>
                        </a:schemeClr>
                      </a:solidFill>
                      <a:ln>
                        <a:noFill/>
                      </a:ln>
                    </p:spPr>
                  </p:pic>
                </p:oleObj>
              </mc:Fallback>
            </mc:AlternateContent>
          </a:graphicData>
        </a:graphic>
      </p:graphicFrame>
      <p:graphicFrame>
        <p:nvGraphicFramePr>
          <p:cNvPr id="46085" name="Object 5">
            <a:extLst>
              <a:ext uri="{FF2B5EF4-FFF2-40B4-BE49-F238E27FC236}">
                <a16:creationId xmlns:a16="http://schemas.microsoft.com/office/drawing/2014/main" id="{900D2A46-4E69-1C4C-8FFA-6C0462D9359E}"/>
              </a:ext>
            </a:extLst>
          </p:cNvPr>
          <p:cNvGraphicFramePr>
            <a:graphicFrameLocks noChangeAspect="1"/>
          </p:cNvGraphicFramePr>
          <p:nvPr/>
        </p:nvGraphicFramePr>
        <p:xfrm>
          <a:off x="2774950" y="549275"/>
          <a:ext cx="4318000" cy="550863"/>
        </p:xfrm>
        <a:graphic>
          <a:graphicData uri="http://schemas.openxmlformats.org/presentationml/2006/ole">
            <mc:AlternateContent xmlns:mc="http://schemas.openxmlformats.org/markup-compatibility/2006">
              <mc:Choice xmlns:v="urn:schemas-microsoft-com:vml" Requires="v">
                <p:oleObj spid="_x0000_s18435" r:id="rId6" imgW="43599100" imgH="5562600" progId="Equation.DSMT4">
                  <p:embed/>
                </p:oleObj>
              </mc:Choice>
              <mc:Fallback>
                <p:oleObj r:id="rId6" imgW="43599100" imgH="5562600" progId="Equation.DSMT4">
                  <p:embed/>
                  <p:pic>
                    <p:nvPicPr>
                      <p:cNvPr id="46085" name="Object 5">
                        <a:extLst>
                          <a:ext uri="{FF2B5EF4-FFF2-40B4-BE49-F238E27FC236}">
                            <a16:creationId xmlns:a16="http://schemas.microsoft.com/office/drawing/2014/main" id="{900D2A46-4E69-1C4C-8FFA-6C0462D9359E}"/>
                          </a:ext>
                        </a:extLst>
                      </p:cNvPr>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2774950" y="549275"/>
                        <a:ext cx="4318000"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086" name="Object 6">
            <a:extLst>
              <a:ext uri="{FF2B5EF4-FFF2-40B4-BE49-F238E27FC236}">
                <a16:creationId xmlns:a16="http://schemas.microsoft.com/office/drawing/2014/main" id="{7E7BCC17-9C89-5E4C-932C-282060DF0338}"/>
              </a:ext>
            </a:extLst>
          </p:cNvPr>
          <p:cNvGraphicFramePr>
            <a:graphicFrameLocks noChangeAspect="1"/>
          </p:cNvGraphicFramePr>
          <p:nvPr/>
        </p:nvGraphicFramePr>
        <p:xfrm>
          <a:off x="1044593" y="3700863"/>
          <a:ext cx="3026191" cy="504850"/>
        </p:xfrm>
        <a:graphic>
          <a:graphicData uri="http://schemas.openxmlformats.org/presentationml/2006/ole">
            <mc:AlternateContent xmlns:mc="http://schemas.openxmlformats.org/markup-compatibility/2006">
              <mc:Choice xmlns:v="urn:schemas-microsoft-com:vml" Requires="v">
                <p:oleObj spid="_x0000_s18436" r:id="rId8" imgW="33350200" imgH="5562600" progId="Equation.DSMT4">
                  <p:embed/>
                </p:oleObj>
              </mc:Choice>
              <mc:Fallback>
                <p:oleObj r:id="rId8" imgW="33350200" imgH="5562600" progId="Equation.DSMT4">
                  <p:embed/>
                  <p:pic>
                    <p:nvPicPr>
                      <p:cNvPr id="46086" name="Object 6">
                        <a:extLst>
                          <a:ext uri="{FF2B5EF4-FFF2-40B4-BE49-F238E27FC236}">
                            <a16:creationId xmlns:a16="http://schemas.microsoft.com/office/drawing/2014/main" id="{7E7BCC17-9C89-5E4C-932C-282060DF0338}"/>
                          </a:ext>
                        </a:extLst>
                      </p:cNvPr>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1044593" y="3700863"/>
                        <a:ext cx="3026191" cy="504850"/>
                      </a:xfrm>
                      <a:prstGeom prst="rect">
                        <a:avLst/>
                      </a:prstGeom>
                      <a:solidFill>
                        <a:schemeClr val="accent1">
                          <a:lumMod val="75000"/>
                        </a:schemeClr>
                      </a:solidFill>
                      <a:ln>
                        <a:noFill/>
                      </a:ln>
                    </p:spPr>
                  </p:pic>
                </p:oleObj>
              </mc:Fallback>
            </mc:AlternateContent>
          </a:graphicData>
        </a:graphic>
      </p:graphicFrame>
      <p:sp>
        <p:nvSpPr>
          <p:cNvPr id="46087" name="Rectangle 7">
            <a:extLst>
              <a:ext uri="{FF2B5EF4-FFF2-40B4-BE49-F238E27FC236}">
                <a16:creationId xmlns:a16="http://schemas.microsoft.com/office/drawing/2014/main" id="{4E452972-581F-6943-99B8-FE8995E31A08}"/>
              </a:ext>
            </a:extLst>
          </p:cNvPr>
          <p:cNvSpPr>
            <a:spLocks noChangeArrowheads="1"/>
          </p:cNvSpPr>
          <p:nvPr/>
        </p:nvSpPr>
        <p:spPr bwMode="auto">
          <a:xfrm>
            <a:off x="179388" y="2058522"/>
            <a:ext cx="427232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dirty="0">
                <a:ea typeface="楷体_GB2312" pitchFamily="1" charset="-122"/>
              </a:rPr>
              <a:t>计算每个粒子的适应值     </a:t>
            </a:r>
          </a:p>
        </p:txBody>
      </p:sp>
      <p:graphicFrame>
        <p:nvGraphicFramePr>
          <p:cNvPr id="46088" name="Object 8">
            <a:extLst>
              <a:ext uri="{FF2B5EF4-FFF2-40B4-BE49-F238E27FC236}">
                <a16:creationId xmlns:a16="http://schemas.microsoft.com/office/drawing/2014/main" id="{52975B74-1D4C-4645-A720-E368FA2D3839}"/>
              </a:ext>
            </a:extLst>
          </p:cNvPr>
          <p:cNvGraphicFramePr>
            <a:graphicFrameLocks noChangeAspect="1"/>
          </p:cNvGraphicFramePr>
          <p:nvPr/>
        </p:nvGraphicFramePr>
        <p:xfrm>
          <a:off x="1043138" y="4294452"/>
          <a:ext cx="3027646" cy="504851"/>
        </p:xfrm>
        <a:graphic>
          <a:graphicData uri="http://schemas.openxmlformats.org/presentationml/2006/ole">
            <mc:AlternateContent xmlns:mc="http://schemas.openxmlformats.org/markup-compatibility/2006">
              <mc:Choice xmlns:v="urn:schemas-microsoft-com:vml" Requires="v">
                <p:oleObj spid="_x0000_s18437" r:id="rId10" imgW="33350200" imgH="5562600" progId="Equation.DSMT4">
                  <p:embed/>
                </p:oleObj>
              </mc:Choice>
              <mc:Fallback>
                <p:oleObj r:id="rId10" imgW="33350200" imgH="5562600" progId="Equation.DSMT4">
                  <p:embed/>
                  <p:pic>
                    <p:nvPicPr>
                      <p:cNvPr id="46088" name="Object 8">
                        <a:extLst>
                          <a:ext uri="{FF2B5EF4-FFF2-40B4-BE49-F238E27FC236}">
                            <a16:creationId xmlns:a16="http://schemas.microsoft.com/office/drawing/2014/main" id="{52975B74-1D4C-4645-A720-E368FA2D3839}"/>
                          </a:ext>
                        </a:extLst>
                      </p:cNvPr>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1043138" y="4294452"/>
                        <a:ext cx="3027646" cy="504851"/>
                      </a:xfrm>
                      <a:prstGeom prst="rect">
                        <a:avLst/>
                      </a:prstGeom>
                      <a:solidFill>
                        <a:schemeClr val="accent1">
                          <a:lumMod val="75000"/>
                        </a:schemeClr>
                      </a:solidFill>
                      <a:ln>
                        <a:noFill/>
                      </a:ln>
                    </p:spPr>
                  </p:pic>
                </p:oleObj>
              </mc:Fallback>
            </mc:AlternateContent>
          </a:graphicData>
        </a:graphic>
      </p:graphicFrame>
      <p:grpSp>
        <p:nvGrpSpPr>
          <p:cNvPr id="46089" name="Group 9">
            <a:extLst>
              <a:ext uri="{FF2B5EF4-FFF2-40B4-BE49-F238E27FC236}">
                <a16:creationId xmlns:a16="http://schemas.microsoft.com/office/drawing/2014/main" id="{EE2C4ADB-5CA3-3441-BCB4-80B595F1DF2F}"/>
              </a:ext>
            </a:extLst>
          </p:cNvPr>
          <p:cNvGrpSpPr>
            <a:grpSpLocks/>
          </p:cNvGrpSpPr>
          <p:nvPr/>
        </p:nvGrpSpPr>
        <p:grpSpPr bwMode="auto">
          <a:xfrm>
            <a:off x="233363" y="2593975"/>
            <a:ext cx="8299451" cy="985838"/>
            <a:chOff x="0" y="0"/>
            <a:chExt cx="5228" cy="621"/>
          </a:xfrm>
        </p:grpSpPr>
        <p:graphicFrame>
          <p:nvGraphicFramePr>
            <p:cNvPr id="46090" name="Object 10">
              <a:extLst>
                <a:ext uri="{FF2B5EF4-FFF2-40B4-BE49-F238E27FC236}">
                  <a16:creationId xmlns:a16="http://schemas.microsoft.com/office/drawing/2014/main" id="{3CA730E4-FF3C-084E-B208-F65BEB893E6A}"/>
                </a:ext>
              </a:extLst>
            </p:cNvPr>
            <p:cNvGraphicFramePr>
              <a:graphicFrameLocks noChangeAspect="1"/>
            </p:cNvGraphicFramePr>
            <p:nvPr/>
          </p:nvGraphicFramePr>
          <p:xfrm>
            <a:off x="510" y="0"/>
            <a:ext cx="3230" cy="621"/>
          </p:xfrm>
          <a:graphic>
            <a:graphicData uri="http://schemas.openxmlformats.org/presentationml/2006/ole">
              <mc:AlternateContent xmlns:mc="http://schemas.openxmlformats.org/markup-compatibility/2006">
                <mc:Choice xmlns:v="urn:schemas-microsoft-com:vml" Requires="v">
                  <p:oleObj spid="_x0000_s18438" r:id="rId12" imgW="51790600" imgH="9944100" progId="Equation.DSMT4">
                    <p:embed/>
                  </p:oleObj>
                </mc:Choice>
                <mc:Fallback>
                  <p:oleObj r:id="rId12" imgW="51790600" imgH="9944100" progId="Equation.DSMT4">
                    <p:embed/>
                    <p:pic>
                      <p:nvPicPr>
                        <p:cNvPr id="46090" name="Object 10">
                          <a:extLst>
                            <a:ext uri="{FF2B5EF4-FFF2-40B4-BE49-F238E27FC236}">
                              <a16:creationId xmlns:a16="http://schemas.microsoft.com/office/drawing/2014/main" id="{3CA730E4-FF3C-084E-B208-F65BEB893E6A}"/>
                            </a:ext>
                          </a:extLst>
                        </p:cNvPr>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510" y="0"/>
                          <a:ext cx="3230" cy="621"/>
                        </a:xfrm>
                        <a:prstGeom prst="rect">
                          <a:avLst/>
                        </a:prstGeom>
                        <a:solidFill>
                          <a:schemeClr val="accent1">
                            <a:lumMod val="75000"/>
                          </a:schemeClr>
                        </a:solidFill>
                        <a:ln>
                          <a:noFill/>
                        </a:ln>
                      </p:spPr>
                    </p:pic>
                  </p:oleObj>
                </mc:Fallback>
              </mc:AlternateContent>
            </a:graphicData>
          </a:graphic>
        </p:graphicFrame>
        <p:sp>
          <p:nvSpPr>
            <p:cNvPr id="46091" name="Rectangle 11">
              <a:extLst>
                <a:ext uri="{FF2B5EF4-FFF2-40B4-BE49-F238E27FC236}">
                  <a16:creationId xmlns:a16="http://schemas.microsoft.com/office/drawing/2014/main" id="{3E6B76A5-C2E6-AA49-806E-E463E9723347}"/>
                </a:ext>
              </a:extLst>
            </p:cNvPr>
            <p:cNvSpPr>
              <a:spLocks noChangeArrowheads="1"/>
            </p:cNvSpPr>
            <p:nvPr/>
          </p:nvSpPr>
          <p:spPr bwMode="auto">
            <a:xfrm>
              <a:off x="0" y="135"/>
              <a:ext cx="81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dirty="0">
                  <a:ea typeface="楷体_GB2312" pitchFamily="1" charset="-122"/>
                </a:rPr>
                <a:t>按照    </a:t>
              </a:r>
            </a:p>
          </p:txBody>
        </p:sp>
        <p:sp>
          <p:nvSpPr>
            <p:cNvPr id="46092" name="Rectangle 12">
              <a:extLst>
                <a:ext uri="{FF2B5EF4-FFF2-40B4-BE49-F238E27FC236}">
                  <a16:creationId xmlns:a16="http://schemas.microsoft.com/office/drawing/2014/main" id="{D94993E2-24DD-2645-840F-B96ED4B71A1D}"/>
                </a:ext>
              </a:extLst>
            </p:cNvPr>
            <p:cNvSpPr>
              <a:spLocks noChangeArrowheads="1"/>
            </p:cNvSpPr>
            <p:nvPr/>
          </p:nvSpPr>
          <p:spPr bwMode="auto">
            <a:xfrm>
              <a:off x="3730" y="135"/>
              <a:ext cx="14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dirty="0">
                  <a:ea typeface="楷体_GB2312" pitchFamily="1" charset="-122"/>
                </a:rPr>
                <a:t>计算适应值    </a:t>
              </a:r>
            </a:p>
          </p:txBody>
        </p:sp>
      </p:grpSp>
      <p:graphicFrame>
        <p:nvGraphicFramePr>
          <p:cNvPr id="46093" name="Object 13">
            <a:extLst>
              <a:ext uri="{FF2B5EF4-FFF2-40B4-BE49-F238E27FC236}">
                <a16:creationId xmlns:a16="http://schemas.microsoft.com/office/drawing/2014/main" id="{71C6EA01-299B-264F-BAB6-F7640998E881}"/>
              </a:ext>
            </a:extLst>
          </p:cNvPr>
          <p:cNvGraphicFramePr>
            <a:graphicFrameLocks noChangeAspect="1"/>
          </p:cNvGraphicFramePr>
          <p:nvPr/>
        </p:nvGraphicFramePr>
        <p:xfrm>
          <a:off x="5580063" y="4508500"/>
          <a:ext cx="1331912" cy="581025"/>
        </p:xfrm>
        <a:graphic>
          <a:graphicData uri="http://schemas.openxmlformats.org/presentationml/2006/ole">
            <mc:AlternateContent xmlns:mc="http://schemas.openxmlformats.org/markup-compatibility/2006">
              <mc:Choice xmlns:v="urn:schemas-microsoft-com:vml" Requires="v">
                <p:oleObj spid="_x0000_s18439" r:id="rId14" imgW="13462000" imgH="5854700" progId="Equation.DSMT4">
                  <p:embed/>
                </p:oleObj>
              </mc:Choice>
              <mc:Fallback>
                <p:oleObj r:id="rId14" imgW="13462000" imgH="5854700" progId="Equation.DSMT4">
                  <p:embed/>
                  <p:pic>
                    <p:nvPicPr>
                      <p:cNvPr id="46093" name="Object 13">
                        <a:extLst>
                          <a:ext uri="{FF2B5EF4-FFF2-40B4-BE49-F238E27FC236}">
                            <a16:creationId xmlns:a16="http://schemas.microsoft.com/office/drawing/2014/main" id="{71C6EA01-299B-264F-BAB6-F7640998E88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80063" y="4508500"/>
                        <a:ext cx="1331912" cy="581025"/>
                      </a:xfrm>
                      <a:prstGeom prst="rect">
                        <a:avLst/>
                      </a:prstGeom>
                      <a:blipFill dpi="0" rotWithShape="1">
                        <a:blip r:embed="rId16"/>
                        <a:srcRect/>
                        <a:tile tx="0" ty="0" sx="100000" sy="100000" flip="none" algn="tl"/>
                      </a:blipFill>
                      <a:ln w="38100" cmpd="sng">
                        <a:solidFill>
                          <a:srgbClr val="00FF00"/>
                        </a:solidFill>
                        <a:miter lim="800000"/>
                        <a:headEnd/>
                        <a:tailEnd/>
                      </a:ln>
                    </p:spPr>
                  </p:pic>
                </p:oleObj>
              </mc:Fallback>
            </mc:AlternateContent>
          </a:graphicData>
        </a:graphic>
      </p:graphicFrame>
      <p:graphicFrame>
        <p:nvGraphicFramePr>
          <p:cNvPr id="46094" name="Object 14">
            <a:extLst>
              <a:ext uri="{FF2B5EF4-FFF2-40B4-BE49-F238E27FC236}">
                <a16:creationId xmlns:a16="http://schemas.microsoft.com/office/drawing/2014/main" id="{15A7FD10-C89F-6043-B61B-8479BD63D90E}"/>
              </a:ext>
            </a:extLst>
          </p:cNvPr>
          <p:cNvGraphicFramePr>
            <a:graphicFrameLocks noChangeAspect="1"/>
          </p:cNvGraphicFramePr>
          <p:nvPr/>
        </p:nvGraphicFramePr>
        <p:xfrm>
          <a:off x="1056958" y="6104328"/>
          <a:ext cx="3000003" cy="506305"/>
        </p:xfrm>
        <a:graphic>
          <a:graphicData uri="http://schemas.openxmlformats.org/presentationml/2006/ole">
            <mc:AlternateContent xmlns:mc="http://schemas.openxmlformats.org/markup-compatibility/2006">
              <mc:Choice xmlns:v="urn:schemas-microsoft-com:vml" Requires="v">
                <p:oleObj spid="_x0000_s18440" r:id="rId17" imgW="33058100" imgH="5562600" progId="Equation.DSMT4">
                  <p:embed/>
                </p:oleObj>
              </mc:Choice>
              <mc:Fallback>
                <p:oleObj r:id="rId17" imgW="33058100" imgH="5562600" progId="Equation.DSMT4">
                  <p:embed/>
                  <p:pic>
                    <p:nvPicPr>
                      <p:cNvPr id="46094" name="Object 14">
                        <a:extLst>
                          <a:ext uri="{FF2B5EF4-FFF2-40B4-BE49-F238E27FC236}">
                            <a16:creationId xmlns:a16="http://schemas.microsoft.com/office/drawing/2014/main" id="{15A7FD10-C89F-6043-B61B-8479BD63D90E}"/>
                          </a:ext>
                        </a:extLst>
                      </p:cNvPr>
                      <p:cNvPicPr>
                        <a:picLocks noChangeAspect="1" noChangeArrowheads="1"/>
                      </p:cNvPicPr>
                      <p:nvPr/>
                    </p:nvPicPr>
                    <p:blipFill>
                      <a:blip r:embed="rId18">
                        <a:lum bright="100000"/>
                        <a:extLst>
                          <a:ext uri="{28A0092B-C50C-407E-A947-70E740481C1C}">
                            <a14:useLocalDpi xmlns:a14="http://schemas.microsoft.com/office/drawing/2010/main" val="0"/>
                          </a:ext>
                        </a:extLst>
                      </a:blip>
                      <a:srcRect/>
                      <a:stretch>
                        <a:fillRect/>
                      </a:stretch>
                    </p:blipFill>
                    <p:spPr bwMode="auto">
                      <a:xfrm>
                        <a:off x="1056958" y="6104328"/>
                        <a:ext cx="3000003" cy="506305"/>
                      </a:xfrm>
                      <a:prstGeom prst="rect">
                        <a:avLst/>
                      </a:prstGeom>
                      <a:solidFill>
                        <a:schemeClr val="accent1">
                          <a:lumMod val="75000"/>
                        </a:schemeClr>
                      </a:solidFill>
                      <a:ln>
                        <a:noFill/>
                      </a:ln>
                    </p:spPr>
                  </p:pic>
                </p:oleObj>
              </mc:Fallback>
            </mc:AlternateContent>
          </a:graphicData>
        </a:graphic>
      </p:graphicFrame>
      <p:graphicFrame>
        <p:nvGraphicFramePr>
          <p:cNvPr id="46095" name="Object 15">
            <a:extLst>
              <a:ext uri="{FF2B5EF4-FFF2-40B4-BE49-F238E27FC236}">
                <a16:creationId xmlns:a16="http://schemas.microsoft.com/office/drawing/2014/main" id="{1D3FA9F1-BACF-2A48-AAB3-3F0240FA1FDC}"/>
              </a:ext>
            </a:extLst>
          </p:cNvPr>
          <p:cNvGraphicFramePr>
            <a:graphicFrameLocks noChangeAspect="1"/>
          </p:cNvGraphicFramePr>
          <p:nvPr/>
        </p:nvGraphicFramePr>
        <p:xfrm>
          <a:off x="1056959" y="5488838"/>
          <a:ext cx="3000003" cy="506305"/>
        </p:xfrm>
        <a:graphic>
          <a:graphicData uri="http://schemas.openxmlformats.org/presentationml/2006/ole">
            <mc:AlternateContent xmlns:mc="http://schemas.openxmlformats.org/markup-compatibility/2006">
              <mc:Choice xmlns:v="urn:schemas-microsoft-com:vml" Requires="v">
                <p:oleObj spid="_x0000_s18441" r:id="rId19" imgW="33058100" imgH="5562600" progId="Equation.DSMT4">
                  <p:embed/>
                </p:oleObj>
              </mc:Choice>
              <mc:Fallback>
                <p:oleObj r:id="rId19" imgW="33058100" imgH="5562600" progId="Equation.DSMT4">
                  <p:embed/>
                  <p:pic>
                    <p:nvPicPr>
                      <p:cNvPr id="46095" name="Object 15">
                        <a:extLst>
                          <a:ext uri="{FF2B5EF4-FFF2-40B4-BE49-F238E27FC236}">
                            <a16:creationId xmlns:a16="http://schemas.microsoft.com/office/drawing/2014/main" id="{1D3FA9F1-BACF-2A48-AAB3-3F0240FA1FDC}"/>
                          </a:ext>
                        </a:extLst>
                      </p:cNvPr>
                      <p:cNvPicPr>
                        <a:picLocks noChangeAspect="1" noChangeArrowheads="1"/>
                      </p:cNvPicPr>
                      <p:nvPr/>
                    </p:nvPicPr>
                    <p:blipFill>
                      <a:blip r:embed="rId20">
                        <a:lum bright="100000"/>
                        <a:extLst>
                          <a:ext uri="{28A0092B-C50C-407E-A947-70E740481C1C}">
                            <a14:useLocalDpi xmlns:a14="http://schemas.microsoft.com/office/drawing/2010/main" val="0"/>
                          </a:ext>
                        </a:extLst>
                      </a:blip>
                      <a:srcRect/>
                      <a:stretch>
                        <a:fillRect/>
                      </a:stretch>
                    </p:blipFill>
                    <p:spPr bwMode="auto">
                      <a:xfrm>
                        <a:off x="1056959" y="5488838"/>
                        <a:ext cx="3000003" cy="506305"/>
                      </a:xfrm>
                      <a:prstGeom prst="rect">
                        <a:avLst/>
                      </a:prstGeom>
                      <a:solidFill>
                        <a:schemeClr val="accent1">
                          <a:lumMod val="75000"/>
                        </a:schemeClr>
                      </a:solidFill>
                      <a:ln>
                        <a:noFill/>
                      </a:ln>
                    </p:spPr>
                  </p:pic>
                </p:oleObj>
              </mc:Fallback>
            </mc:AlternateContent>
          </a:graphicData>
        </a:graphic>
      </p:graphicFrame>
      <p:graphicFrame>
        <p:nvGraphicFramePr>
          <p:cNvPr id="46096" name="Object 16">
            <a:extLst>
              <a:ext uri="{FF2B5EF4-FFF2-40B4-BE49-F238E27FC236}">
                <a16:creationId xmlns:a16="http://schemas.microsoft.com/office/drawing/2014/main" id="{FE944901-F749-154E-A8D8-BF1CE4F72898}"/>
              </a:ext>
            </a:extLst>
          </p:cNvPr>
          <p:cNvGraphicFramePr>
            <a:graphicFrameLocks noChangeAspect="1"/>
          </p:cNvGraphicFramePr>
          <p:nvPr/>
        </p:nvGraphicFramePr>
        <p:xfrm>
          <a:off x="1042987" y="4890341"/>
          <a:ext cx="2973815" cy="504851"/>
        </p:xfrm>
        <a:graphic>
          <a:graphicData uri="http://schemas.openxmlformats.org/presentationml/2006/ole">
            <mc:AlternateContent xmlns:mc="http://schemas.openxmlformats.org/markup-compatibility/2006">
              <mc:Choice xmlns:v="urn:schemas-microsoft-com:vml" Requires="v">
                <p:oleObj spid="_x0000_s18442" r:id="rId21" imgW="32766000" imgH="5562600" progId="Equation.DSMT4">
                  <p:embed/>
                </p:oleObj>
              </mc:Choice>
              <mc:Fallback>
                <p:oleObj r:id="rId21" imgW="32766000" imgH="5562600" progId="Equation.DSMT4">
                  <p:embed/>
                  <p:pic>
                    <p:nvPicPr>
                      <p:cNvPr id="46096" name="Object 16">
                        <a:extLst>
                          <a:ext uri="{FF2B5EF4-FFF2-40B4-BE49-F238E27FC236}">
                            <a16:creationId xmlns:a16="http://schemas.microsoft.com/office/drawing/2014/main" id="{FE944901-F749-154E-A8D8-BF1CE4F72898}"/>
                          </a:ext>
                        </a:extLst>
                      </p:cNvPr>
                      <p:cNvPicPr>
                        <a:picLocks noChangeAspect="1" noChangeArrowheads="1"/>
                      </p:cNvPicPr>
                      <p:nvPr/>
                    </p:nvPicPr>
                    <p:blipFill>
                      <a:blip r:embed="rId22">
                        <a:lum bright="100000"/>
                        <a:extLst>
                          <a:ext uri="{28A0092B-C50C-407E-A947-70E740481C1C}">
                            <a14:useLocalDpi xmlns:a14="http://schemas.microsoft.com/office/drawing/2010/main" val="0"/>
                          </a:ext>
                        </a:extLst>
                      </a:blip>
                      <a:srcRect/>
                      <a:stretch>
                        <a:fillRect/>
                      </a:stretch>
                    </p:blipFill>
                    <p:spPr bwMode="auto">
                      <a:xfrm>
                        <a:off x="1042987" y="4890341"/>
                        <a:ext cx="2973815" cy="504851"/>
                      </a:xfrm>
                      <a:prstGeom prst="rect">
                        <a:avLst/>
                      </a:prstGeom>
                      <a:solidFill>
                        <a:schemeClr val="accent1">
                          <a:lumMod val="75000"/>
                        </a:schemeClr>
                      </a:solidFill>
                      <a:ln>
                        <a:noFill/>
                      </a:ln>
                    </p:spPr>
                  </p:pic>
                </p:oleObj>
              </mc:Fallback>
            </mc:AlternateContent>
          </a:graphicData>
        </a:graphic>
      </p:graphicFrame>
      <p:sp>
        <p:nvSpPr>
          <p:cNvPr id="46097" name="AutoShape 17">
            <a:extLst>
              <a:ext uri="{FF2B5EF4-FFF2-40B4-BE49-F238E27FC236}">
                <a16:creationId xmlns:a16="http://schemas.microsoft.com/office/drawing/2014/main" id="{9FB25B97-3C51-2944-9E87-3C3E9274DD37}"/>
              </a:ext>
            </a:extLst>
          </p:cNvPr>
          <p:cNvSpPr>
            <a:spLocks noChangeArrowheads="1"/>
          </p:cNvSpPr>
          <p:nvPr/>
        </p:nvSpPr>
        <p:spPr bwMode="auto">
          <a:xfrm>
            <a:off x="5076825" y="3573463"/>
            <a:ext cx="2447925" cy="646112"/>
          </a:xfrm>
          <a:prstGeom prst="wedgeRoundRectCallout">
            <a:avLst>
              <a:gd name="adj1" fmla="val -79769"/>
              <a:gd name="adj2" fmla="val 15847"/>
              <a:gd name="adj3" fmla="val 16667"/>
            </a:avLst>
          </a:prstGeom>
          <a:blipFill dpi="0" rotWithShape="1">
            <a:blip r:embed="rId16"/>
            <a:srcRect/>
            <a:tile tx="0" ty="0" sx="100000" sy="100000" flip="none" algn="tl"/>
          </a:blipFill>
          <a:ln w="38100"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zh-CN" altLang="zh-CN" sz="2800" b="1">
                <a:solidFill>
                  <a:schemeClr val="bg1"/>
                </a:solidFill>
                <a:ea typeface="楷体_GB2312" pitchFamily="1" charset="-122"/>
              </a:rPr>
              <a:t>历史最优解</a:t>
            </a:r>
          </a:p>
        </p:txBody>
      </p:sp>
      <p:graphicFrame>
        <p:nvGraphicFramePr>
          <p:cNvPr id="46098" name="Object 18">
            <a:extLst>
              <a:ext uri="{FF2B5EF4-FFF2-40B4-BE49-F238E27FC236}">
                <a16:creationId xmlns:a16="http://schemas.microsoft.com/office/drawing/2014/main" id="{25C5DBB2-C92E-A54B-886C-5142E0D6437F}"/>
              </a:ext>
            </a:extLst>
          </p:cNvPr>
          <p:cNvGraphicFramePr>
            <a:graphicFrameLocks noChangeAspect="1"/>
          </p:cNvGraphicFramePr>
          <p:nvPr/>
        </p:nvGraphicFramePr>
        <p:xfrm>
          <a:off x="4859338" y="5300663"/>
          <a:ext cx="3241675" cy="550862"/>
        </p:xfrm>
        <a:graphic>
          <a:graphicData uri="http://schemas.openxmlformats.org/presentationml/2006/ole">
            <mc:AlternateContent xmlns:mc="http://schemas.openxmlformats.org/markup-compatibility/2006">
              <mc:Choice xmlns:v="urn:schemas-microsoft-com:vml" Requires="v">
                <p:oleObj spid="_x0000_s18443" r:id="rId23" imgW="32766000" imgH="5562600" progId="Equation.DSMT4">
                  <p:embed/>
                </p:oleObj>
              </mc:Choice>
              <mc:Fallback>
                <p:oleObj r:id="rId23" imgW="32766000" imgH="5562600" progId="Equation.DSMT4">
                  <p:embed/>
                  <p:pic>
                    <p:nvPicPr>
                      <p:cNvPr id="46098" name="Object 18">
                        <a:extLst>
                          <a:ext uri="{FF2B5EF4-FFF2-40B4-BE49-F238E27FC236}">
                            <a16:creationId xmlns:a16="http://schemas.microsoft.com/office/drawing/2014/main" id="{25C5DBB2-C92E-A54B-886C-5142E0D6437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859338" y="5300663"/>
                        <a:ext cx="3241675" cy="550862"/>
                      </a:xfrm>
                      <a:prstGeom prst="rect">
                        <a:avLst/>
                      </a:prstGeom>
                      <a:blipFill dpi="0" rotWithShape="1">
                        <a:blip r:embed="rId16"/>
                        <a:srcRect/>
                        <a:tile tx="0" ty="0" sx="100000" sy="100000" flip="none" algn="tl"/>
                      </a:blipFill>
                      <a:ln w="38100" cmpd="sng">
                        <a:solidFill>
                          <a:srgbClr val="00FF00"/>
                        </a:solidFill>
                        <a:miter lim="800000"/>
                        <a:headEnd/>
                        <a:tailEnd/>
                      </a:ln>
                    </p:spPr>
                  </p:pic>
                </p:oleObj>
              </mc:Fallback>
            </mc:AlternateContent>
          </a:graphicData>
        </a:graphic>
      </p:graphicFrame>
      <p:sp>
        <p:nvSpPr>
          <p:cNvPr id="19" name="Rectangle 2">
            <a:extLst>
              <a:ext uri="{FF2B5EF4-FFF2-40B4-BE49-F238E27FC236}">
                <a16:creationId xmlns:a16="http://schemas.microsoft.com/office/drawing/2014/main" id="{608263DE-E931-614C-B1D1-EABB98B6B970}"/>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 粒子群算法示例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6085"/>
                                        </p:tgtEl>
                                        <p:attrNameLst>
                                          <p:attrName>style.visibility</p:attrName>
                                        </p:attrNameLst>
                                      </p:cBhvr>
                                      <p:to>
                                        <p:strVal val="visible"/>
                                      </p:to>
                                    </p:set>
                                    <p:animEffect transition="in" filter="wipe(left)">
                                      <p:cBhvr>
                                        <p:cTn id="7" dur="500"/>
                                        <p:tgtEl>
                                          <p:spTgt spid="460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6083"/>
                                        </p:tgtEl>
                                        <p:attrNameLst>
                                          <p:attrName>style.visibility</p:attrName>
                                        </p:attrNameLst>
                                      </p:cBhvr>
                                      <p:to>
                                        <p:strVal val="visible"/>
                                      </p:to>
                                    </p:set>
                                    <p:animEffect transition="in" filter="wipe(left)">
                                      <p:cBhvr>
                                        <p:cTn id="12" dur="500"/>
                                        <p:tgtEl>
                                          <p:spTgt spid="460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6087"/>
                                        </p:tgtEl>
                                        <p:attrNameLst>
                                          <p:attrName>style.visibility</p:attrName>
                                        </p:attrNameLst>
                                      </p:cBhvr>
                                      <p:to>
                                        <p:strVal val="visible"/>
                                      </p:to>
                                    </p:set>
                                    <p:animEffect transition="in" filter="wipe(left)">
                                      <p:cBhvr>
                                        <p:cTn id="17" dur="500"/>
                                        <p:tgtEl>
                                          <p:spTgt spid="4608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6089"/>
                                        </p:tgtEl>
                                        <p:attrNameLst>
                                          <p:attrName>style.visibility</p:attrName>
                                        </p:attrNameLst>
                                      </p:cBhvr>
                                      <p:to>
                                        <p:strVal val="visible"/>
                                      </p:to>
                                    </p:set>
                                    <p:animEffect transition="in" filter="wipe(left)">
                                      <p:cBhvr>
                                        <p:cTn id="22" dur="500"/>
                                        <p:tgtEl>
                                          <p:spTgt spid="4608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6086"/>
                                        </p:tgtEl>
                                        <p:attrNameLst>
                                          <p:attrName>style.visibility</p:attrName>
                                        </p:attrNameLst>
                                      </p:cBhvr>
                                      <p:to>
                                        <p:strVal val="visible"/>
                                      </p:to>
                                    </p:set>
                                    <p:animEffect transition="in" filter="wipe(left)">
                                      <p:cBhvr>
                                        <p:cTn id="27" dur="500"/>
                                        <p:tgtEl>
                                          <p:spTgt spid="4608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6088"/>
                                        </p:tgtEl>
                                        <p:attrNameLst>
                                          <p:attrName>style.visibility</p:attrName>
                                        </p:attrNameLst>
                                      </p:cBhvr>
                                      <p:to>
                                        <p:strVal val="visible"/>
                                      </p:to>
                                    </p:set>
                                    <p:animEffect transition="in" filter="wipe(left)">
                                      <p:cBhvr>
                                        <p:cTn id="32" dur="500"/>
                                        <p:tgtEl>
                                          <p:spTgt spid="4608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6096"/>
                                        </p:tgtEl>
                                        <p:attrNameLst>
                                          <p:attrName>style.visibility</p:attrName>
                                        </p:attrNameLst>
                                      </p:cBhvr>
                                      <p:to>
                                        <p:strVal val="visible"/>
                                      </p:to>
                                    </p:set>
                                    <p:animEffect transition="in" filter="wipe(left)">
                                      <p:cBhvr>
                                        <p:cTn id="37" dur="500"/>
                                        <p:tgtEl>
                                          <p:spTgt spid="4609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6095"/>
                                        </p:tgtEl>
                                        <p:attrNameLst>
                                          <p:attrName>style.visibility</p:attrName>
                                        </p:attrNameLst>
                                      </p:cBhvr>
                                      <p:to>
                                        <p:strVal val="visible"/>
                                      </p:to>
                                    </p:set>
                                    <p:animEffect transition="in" filter="wipe(left)">
                                      <p:cBhvr>
                                        <p:cTn id="42" dur="500"/>
                                        <p:tgtEl>
                                          <p:spTgt spid="4609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46094"/>
                                        </p:tgtEl>
                                        <p:attrNameLst>
                                          <p:attrName>style.visibility</p:attrName>
                                        </p:attrNameLst>
                                      </p:cBhvr>
                                      <p:to>
                                        <p:strVal val="visible"/>
                                      </p:to>
                                    </p:set>
                                    <p:animEffect transition="in" filter="wipe(left)">
                                      <p:cBhvr>
                                        <p:cTn id="47" dur="500"/>
                                        <p:tgtEl>
                                          <p:spTgt spid="4609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6097"/>
                                        </p:tgtEl>
                                        <p:attrNameLst>
                                          <p:attrName>style.visibility</p:attrName>
                                        </p:attrNameLst>
                                      </p:cBhvr>
                                      <p:to>
                                        <p:strVal val="visible"/>
                                      </p:to>
                                    </p:set>
                                    <p:animEffect transition="in" filter="wipe(left)">
                                      <p:cBhvr>
                                        <p:cTn id="52" dur="500"/>
                                        <p:tgtEl>
                                          <p:spTgt spid="4609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46093"/>
                                        </p:tgtEl>
                                        <p:attrNameLst>
                                          <p:attrName>style.visibility</p:attrName>
                                        </p:attrNameLst>
                                      </p:cBhvr>
                                      <p:to>
                                        <p:strVal val="visible"/>
                                      </p:to>
                                    </p:set>
                                    <p:animEffect transition="in" filter="wipe(left)">
                                      <p:cBhvr>
                                        <p:cTn id="57" dur="500"/>
                                        <p:tgtEl>
                                          <p:spTgt spid="4609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46098"/>
                                        </p:tgtEl>
                                        <p:attrNameLst>
                                          <p:attrName>style.visibility</p:attrName>
                                        </p:attrNameLst>
                                      </p:cBhvr>
                                      <p:to>
                                        <p:strVal val="visible"/>
                                      </p:to>
                                    </p:set>
                                    <p:animEffect transition="in" filter="wipe(left)">
                                      <p:cBhvr>
                                        <p:cTn id="62" dur="500"/>
                                        <p:tgtEl>
                                          <p:spTgt spid="46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7" grpId="0" autoUpdateAnimBg="0"/>
      <p:bldP spid="46097"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 </a:t>
            </a:r>
            <a:r>
              <a:rPr lang="zh-CN" altLang="en-US" dirty="0">
                <a:latin typeface="+mn-lt"/>
              </a:rPr>
              <a:t>遗传算法的基本介绍</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5" y="1159858"/>
            <a:ext cx="7905750" cy="5077454"/>
          </a:xfrm>
        </p:spPr>
        <p:txBody>
          <a:bodyPr/>
          <a:lstStyle/>
          <a:p>
            <a:pPr eaLnBrk="1" hangingPunct="1">
              <a:buClr>
                <a:srgbClr val="FF0000"/>
              </a:buClr>
              <a:buSzPct val="55000"/>
            </a:pPr>
            <a:r>
              <a:rPr lang="zh-CN" altLang="en-US" sz="2400" b="1">
                <a:ea typeface="微软雅黑" panose="020B0503020204020204" pitchFamily="34" charset="-122"/>
              </a:rPr>
              <a:t>遗传算法基本步骤</a:t>
            </a:r>
            <a:endParaRPr lang="en-US" altLang="zh-CN" sz="2400" b="1">
              <a:ea typeface="微软雅黑" panose="020B0503020204020204" pitchFamily="34" charset="-122"/>
            </a:endParaRPr>
          </a:p>
          <a:p>
            <a:pPr eaLnBrk="1" hangingPunct="1">
              <a:buClr>
                <a:srgbClr val="FF0000"/>
              </a:buClr>
              <a:buSzPct val="55000"/>
            </a:pPr>
            <a:endParaRPr lang="en-US" altLang="zh-CN" sz="24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1800">
              <a:solidFill>
                <a:srgbClr val="0000FF"/>
              </a:solidFill>
              <a:ea typeface="微软雅黑" panose="020B0503020204020204" pitchFamily="34" charset="-122"/>
            </a:endParaRPr>
          </a:p>
        </p:txBody>
      </p:sp>
      <p:pic>
        <p:nvPicPr>
          <p:cNvPr id="2" name="图片 1">
            <a:extLst>
              <a:ext uri="{FF2B5EF4-FFF2-40B4-BE49-F238E27FC236}">
                <a16:creationId xmlns:a16="http://schemas.microsoft.com/office/drawing/2014/main" id="{B6C21553-E78D-4A17-935E-D004D518DFD2}"/>
              </a:ext>
            </a:extLst>
          </p:cNvPr>
          <p:cNvPicPr>
            <a:picLocks noChangeAspect="1"/>
          </p:cNvPicPr>
          <p:nvPr/>
        </p:nvPicPr>
        <p:blipFill>
          <a:blip r:embed="rId2"/>
          <a:stretch>
            <a:fillRect/>
          </a:stretch>
        </p:blipFill>
        <p:spPr>
          <a:xfrm>
            <a:off x="971158" y="1628800"/>
            <a:ext cx="6885460" cy="4314824"/>
          </a:xfrm>
          <a:prstGeom prst="rect">
            <a:avLst/>
          </a:prstGeom>
        </p:spPr>
      </p:pic>
    </p:spTree>
    <p:extLst>
      <p:ext uri="{BB962C8B-B14F-4D97-AF65-F5344CB8AC3E}">
        <p14:creationId xmlns:p14="http://schemas.microsoft.com/office/powerpoint/2010/main" val="10839210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FC58B9F-D1D2-5348-85A5-7332A742E119}"/>
              </a:ext>
            </a:extLst>
          </p:cNvPr>
          <p:cNvSpPr>
            <a:spLocks noChangeArrowheads="1"/>
          </p:cNvSpPr>
          <p:nvPr/>
        </p:nvSpPr>
        <p:spPr bwMode="auto">
          <a:xfrm>
            <a:off x="393155" y="3790652"/>
            <a:ext cx="467147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dirty="0">
                <a:solidFill>
                  <a:srgbClr val="FF0000"/>
                </a:solidFill>
                <a:latin typeface="楷体_GB2312" pitchFamily="1" charset="-122"/>
                <a:ea typeface="楷体_GB2312" pitchFamily="1" charset="-122"/>
              </a:rPr>
              <a:t>更新粒子的速度和位置：     </a:t>
            </a:r>
          </a:p>
        </p:txBody>
      </p:sp>
      <p:graphicFrame>
        <p:nvGraphicFramePr>
          <p:cNvPr id="47107" name="Object 3">
            <a:extLst>
              <a:ext uri="{FF2B5EF4-FFF2-40B4-BE49-F238E27FC236}">
                <a16:creationId xmlns:a16="http://schemas.microsoft.com/office/drawing/2014/main" id="{F169294D-DD64-7540-9E8D-043D6DEB1101}"/>
              </a:ext>
            </a:extLst>
          </p:cNvPr>
          <p:cNvGraphicFramePr>
            <a:graphicFrameLocks noChangeAspect="1"/>
          </p:cNvGraphicFramePr>
          <p:nvPr/>
        </p:nvGraphicFramePr>
        <p:xfrm>
          <a:off x="2082880" y="4913666"/>
          <a:ext cx="5272087" cy="550862"/>
        </p:xfrm>
        <a:graphic>
          <a:graphicData uri="http://schemas.openxmlformats.org/presentationml/2006/ole">
            <mc:AlternateContent xmlns:mc="http://schemas.openxmlformats.org/markup-compatibility/2006">
              <mc:Choice xmlns:v="urn:schemas-microsoft-com:vml" Requires="v">
                <p:oleObj spid="_x0000_s19458" r:id="rId3" imgW="53251100" imgH="5562600" progId="Equation.DSMT4">
                  <p:embed/>
                </p:oleObj>
              </mc:Choice>
              <mc:Fallback>
                <p:oleObj r:id="rId3" imgW="53251100" imgH="5562600" progId="Equation.DSMT4">
                  <p:embed/>
                  <p:pic>
                    <p:nvPicPr>
                      <p:cNvPr id="47107" name="Object 3">
                        <a:extLst>
                          <a:ext uri="{FF2B5EF4-FFF2-40B4-BE49-F238E27FC236}">
                            <a16:creationId xmlns:a16="http://schemas.microsoft.com/office/drawing/2014/main" id="{F169294D-DD64-7540-9E8D-043D6DEB11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2880" y="4913666"/>
                        <a:ext cx="5272087"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08" name="Object 4">
            <a:extLst>
              <a:ext uri="{FF2B5EF4-FFF2-40B4-BE49-F238E27FC236}">
                <a16:creationId xmlns:a16="http://schemas.microsoft.com/office/drawing/2014/main" id="{9A66EAC6-6270-0647-8F2B-55FCECD62A7A}"/>
              </a:ext>
            </a:extLst>
          </p:cNvPr>
          <p:cNvGraphicFramePr>
            <a:graphicFrameLocks noChangeAspect="1"/>
          </p:cNvGraphicFramePr>
          <p:nvPr/>
        </p:nvGraphicFramePr>
        <p:xfrm>
          <a:off x="2107655" y="5470365"/>
          <a:ext cx="2143125" cy="522287"/>
        </p:xfrm>
        <a:graphic>
          <a:graphicData uri="http://schemas.openxmlformats.org/presentationml/2006/ole">
            <mc:AlternateContent xmlns:mc="http://schemas.openxmlformats.org/markup-compatibility/2006">
              <mc:Choice xmlns:v="urn:schemas-microsoft-com:vml" Requires="v">
                <p:oleObj spid="_x0000_s19459" r:id="rId5" imgW="21653500" imgH="5270500" progId="Equation.DSMT4">
                  <p:embed/>
                </p:oleObj>
              </mc:Choice>
              <mc:Fallback>
                <p:oleObj r:id="rId5" imgW="21653500" imgH="5270500" progId="Equation.DSMT4">
                  <p:embed/>
                  <p:pic>
                    <p:nvPicPr>
                      <p:cNvPr id="47108" name="Object 4">
                        <a:extLst>
                          <a:ext uri="{FF2B5EF4-FFF2-40B4-BE49-F238E27FC236}">
                            <a16:creationId xmlns:a16="http://schemas.microsoft.com/office/drawing/2014/main" id="{9A66EAC6-6270-0647-8F2B-55FCECD62A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7655" y="5470365"/>
                        <a:ext cx="21431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7109" name="Group 5">
            <a:extLst>
              <a:ext uri="{FF2B5EF4-FFF2-40B4-BE49-F238E27FC236}">
                <a16:creationId xmlns:a16="http://schemas.microsoft.com/office/drawing/2014/main" id="{F2A8B55B-F5FE-CA4D-8130-BD76F5A32424}"/>
              </a:ext>
            </a:extLst>
          </p:cNvPr>
          <p:cNvGrpSpPr>
            <a:grpSpLocks/>
          </p:cNvGrpSpPr>
          <p:nvPr/>
        </p:nvGrpSpPr>
        <p:grpSpPr bwMode="auto">
          <a:xfrm>
            <a:off x="393155" y="4304066"/>
            <a:ext cx="8428038" cy="522288"/>
            <a:chOff x="0" y="0"/>
            <a:chExt cx="5309" cy="329"/>
          </a:xfrm>
        </p:grpSpPr>
        <p:grpSp>
          <p:nvGrpSpPr>
            <p:cNvPr id="47110" name="Group 6">
              <a:extLst>
                <a:ext uri="{FF2B5EF4-FFF2-40B4-BE49-F238E27FC236}">
                  <a16:creationId xmlns:a16="http://schemas.microsoft.com/office/drawing/2014/main" id="{2A9BEE82-1773-4A4D-B17A-89B1BD0D65D7}"/>
                </a:ext>
              </a:extLst>
            </p:cNvPr>
            <p:cNvGrpSpPr>
              <a:grpSpLocks/>
            </p:cNvGrpSpPr>
            <p:nvPr/>
          </p:nvGrpSpPr>
          <p:grpSpPr bwMode="auto">
            <a:xfrm>
              <a:off x="0" y="0"/>
              <a:ext cx="2029" cy="329"/>
              <a:chOff x="0" y="0"/>
              <a:chExt cx="2029" cy="329"/>
            </a:xfrm>
          </p:grpSpPr>
          <p:graphicFrame>
            <p:nvGraphicFramePr>
              <p:cNvPr id="47111" name="Object 7">
                <a:extLst>
                  <a:ext uri="{FF2B5EF4-FFF2-40B4-BE49-F238E27FC236}">
                    <a16:creationId xmlns:a16="http://schemas.microsoft.com/office/drawing/2014/main" id="{25A0855C-3375-6D4E-BD4C-717CCAEA07FB}"/>
                  </a:ext>
                </a:extLst>
              </p:cNvPr>
              <p:cNvGraphicFramePr>
                <a:graphicFrameLocks noChangeAspect="1"/>
              </p:cNvGraphicFramePr>
              <p:nvPr/>
            </p:nvGraphicFramePr>
            <p:xfrm>
              <a:off x="1080" y="0"/>
              <a:ext cx="949" cy="329"/>
            </p:xfrm>
            <a:graphic>
              <a:graphicData uri="http://schemas.openxmlformats.org/presentationml/2006/ole">
                <mc:AlternateContent xmlns:mc="http://schemas.openxmlformats.org/markup-compatibility/2006">
                  <mc:Choice xmlns:v="urn:schemas-microsoft-com:vml" Requires="v">
                    <p:oleObj spid="_x0000_s19460" r:id="rId7" imgW="15214600" imgH="5270500" progId="Equation.DSMT4">
                      <p:embed/>
                    </p:oleObj>
                  </mc:Choice>
                  <mc:Fallback>
                    <p:oleObj r:id="rId7" imgW="15214600" imgH="5270500" progId="Equation.DSMT4">
                      <p:embed/>
                      <p:pic>
                        <p:nvPicPr>
                          <p:cNvPr id="47111" name="Object 7">
                            <a:extLst>
                              <a:ext uri="{FF2B5EF4-FFF2-40B4-BE49-F238E27FC236}">
                                <a16:creationId xmlns:a16="http://schemas.microsoft.com/office/drawing/2014/main" id="{25A0855C-3375-6D4E-BD4C-717CCAEA07FB}"/>
                              </a:ext>
                            </a:extLst>
                          </p:cNvPr>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1080" y="0"/>
                            <a:ext cx="949" cy="329"/>
                          </a:xfrm>
                          <a:prstGeom prst="rect">
                            <a:avLst/>
                          </a:prstGeom>
                          <a:solidFill>
                            <a:schemeClr val="accent1">
                              <a:lumMod val="75000"/>
                            </a:schemeClr>
                          </a:solidFill>
                          <a:ln>
                            <a:noFill/>
                          </a:ln>
                        </p:spPr>
                      </p:pic>
                    </p:oleObj>
                  </mc:Fallback>
                </mc:AlternateContent>
              </a:graphicData>
            </a:graphic>
          </p:graphicFrame>
          <p:graphicFrame>
            <p:nvGraphicFramePr>
              <p:cNvPr id="47112" name="Object 8">
                <a:extLst>
                  <a:ext uri="{FF2B5EF4-FFF2-40B4-BE49-F238E27FC236}">
                    <a16:creationId xmlns:a16="http://schemas.microsoft.com/office/drawing/2014/main" id="{321F44C0-815D-A94A-A4CD-2CA4F3EAA883}"/>
                  </a:ext>
                </a:extLst>
              </p:cNvPr>
              <p:cNvGraphicFramePr>
                <a:graphicFrameLocks noChangeAspect="1"/>
              </p:cNvGraphicFramePr>
              <p:nvPr/>
            </p:nvGraphicFramePr>
            <p:xfrm>
              <a:off x="318" y="0"/>
              <a:ext cx="529" cy="329"/>
            </p:xfrm>
            <a:graphic>
              <a:graphicData uri="http://schemas.openxmlformats.org/presentationml/2006/ole">
                <mc:AlternateContent xmlns:mc="http://schemas.openxmlformats.org/markup-compatibility/2006">
                  <mc:Choice xmlns:v="urn:schemas-microsoft-com:vml" Requires="v">
                    <p:oleObj spid="_x0000_s19461" r:id="rId9" imgW="8483600" imgH="5270500" progId="Equation.DSMT4">
                      <p:embed/>
                    </p:oleObj>
                  </mc:Choice>
                  <mc:Fallback>
                    <p:oleObj r:id="rId9" imgW="8483600" imgH="5270500" progId="Equation.DSMT4">
                      <p:embed/>
                      <p:pic>
                        <p:nvPicPr>
                          <p:cNvPr id="47112" name="Object 8">
                            <a:extLst>
                              <a:ext uri="{FF2B5EF4-FFF2-40B4-BE49-F238E27FC236}">
                                <a16:creationId xmlns:a16="http://schemas.microsoft.com/office/drawing/2014/main" id="{321F44C0-815D-A94A-A4CD-2CA4F3EAA883}"/>
                              </a:ext>
                            </a:extLst>
                          </p:cNvPr>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318" y="0"/>
                            <a:ext cx="529" cy="329"/>
                          </a:xfrm>
                          <a:prstGeom prst="rect">
                            <a:avLst/>
                          </a:prstGeom>
                          <a:solidFill>
                            <a:schemeClr val="accent1">
                              <a:lumMod val="75000"/>
                            </a:schemeClr>
                          </a:solidFill>
                          <a:ln>
                            <a:noFill/>
                          </a:ln>
                        </p:spPr>
                      </p:pic>
                    </p:oleObj>
                  </mc:Fallback>
                </mc:AlternateContent>
              </a:graphicData>
            </a:graphic>
          </p:graphicFrame>
          <p:sp>
            <p:nvSpPr>
              <p:cNvPr id="47113" name="Rectangle 9">
                <a:extLst>
                  <a:ext uri="{FF2B5EF4-FFF2-40B4-BE49-F238E27FC236}">
                    <a16:creationId xmlns:a16="http://schemas.microsoft.com/office/drawing/2014/main" id="{299D9F16-AC5A-D24B-806F-5C213F6BB17E}"/>
                  </a:ext>
                </a:extLst>
              </p:cNvPr>
              <p:cNvSpPr>
                <a:spLocks noChangeArrowheads="1"/>
              </p:cNvSpPr>
              <p:nvPr/>
            </p:nvSpPr>
            <p:spPr bwMode="auto">
              <a:xfrm>
                <a:off x="0" y="0"/>
                <a:ext cx="143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800" b="1" dirty="0">
                    <a:ea typeface="楷体_GB2312" pitchFamily="1" charset="-122"/>
                  </a:rPr>
                  <a:t>取          ，    </a:t>
                </a:r>
              </a:p>
            </p:txBody>
          </p:sp>
        </p:grpSp>
        <p:sp>
          <p:nvSpPr>
            <p:cNvPr id="47114" name="Rectangle 10">
              <a:extLst>
                <a:ext uri="{FF2B5EF4-FFF2-40B4-BE49-F238E27FC236}">
                  <a16:creationId xmlns:a16="http://schemas.microsoft.com/office/drawing/2014/main" id="{220D1410-186C-A547-A91F-DAA30D0ECC22}"/>
                </a:ext>
              </a:extLst>
            </p:cNvPr>
            <p:cNvSpPr>
              <a:spLocks noChangeArrowheads="1"/>
            </p:cNvSpPr>
            <p:nvPr/>
          </p:nvSpPr>
          <p:spPr bwMode="auto">
            <a:xfrm>
              <a:off x="1896" y="0"/>
              <a:ext cx="341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800" b="1" dirty="0">
                  <a:ea typeface="楷体_GB2312" pitchFamily="1" charset="-122"/>
                </a:rPr>
                <a:t> , 得到速度和位置的更新函数为   </a:t>
              </a:r>
            </a:p>
          </p:txBody>
        </p:sp>
      </p:grpSp>
      <p:sp>
        <p:nvSpPr>
          <p:cNvPr id="47115" name="Rectangle 11">
            <a:extLst>
              <a:ext uri="{FF2B5EF4-FFF2-40B4-BE49-F238E27FC236}">
                <a16:creationId xmlns:a16="http://schemas.microsoft.com/office/drawing/2014/main" id="{F12A878D-B004-F54D-87B9-0BA8D0544BA0}"/>
              </a:ext>
            </a:extLst>
          </p:cNvPr>
          <p:cNvSpPr>
            <a:spLocks noChangeArrowheads="1"/>
          </p:cNvSpPr>
          <p:nvPr/>
        </p:nvSpPr>
        <p:spPr bwMode="auto">
          <a:xfrm>
            <a:off x="910680" y="1874538"/>
            <a:ext cx="22653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dirty="0">
                <a:ea typeface="楷体_GB2312" pitchFamily="1" charset="-122"/>
              </a:rPr>
              <a:t>初始速度：   </a:t>
            </a:r>
          </a:p>
        </p:txBody>
      </p:sp>
      <p:graphicFrame>
        <p:nvGraphicFramePr>
          <p:cNvPr id="47116" name="Object 12">
            <a:extLst>
              <a:ext uri="{FF2B5EF4-FFF2-40B4-BE49-F238E27FC236}">
                <a16:creationId xmlns:a16="http://schemas.microsoft.com/office/drawing/2014/main" id="{EA0B0C3B-DFA7-184C-8242-62CEC1AFFB6A}"/>
              </a:ext>
            </a:extLst>
          </p:cNvPr>
          <p:cNvGraphicFramePr>
            <a:graphicFrameLocks noChangeAspect="1"/>
          </p:cNvGraphicFramePr>
          <p:nvPr/>
        </p:nvGraphicFramePr>
        <p:xfrm>
          <a:off x="2699792" y="1863426"/>
          <a:ext cx="4086225" cy="550862"/>
        </p:xfrm>
        <a:graphic>
          <a:graphicData uri="http://schemas.openxmlformats.org/presentationml/2006/ole">
            <mc:AlternateContent xmlns:mc="http://schemas.openxmlformats.org/markup-compatibility/2006">
              <mc:Choice xmlns:v="urn:schemas-microsoft-com:vml" Requires="v">
                <p:oleObj spid="_x0000_s19462" r:id="rId11" imgW="41249600" imgH="5562600" progId="Equation.DSMT4">
                  <p:embed/>
                </p:oleObj>
              </mc:Choice>
              <mc:Fallback>
                <p:oleObj r:id="rId11" imgW="41249600" imgH="5562600" progId="Equation.DSMT4">
                  <p:embed/>
                  <p:pic>
                    <p:nvPicPr>
                      <p:cNvPr id="47116" name="Object 12">
                        <a:extLst>
                          <a:ext uri="{FF2B5EF4-FFF2-40B4-BE49-F238E27FC236}">
                            <a16:creationId xmlns:a16="http://schemas.microsoft.com/office/drawing/2014/main" id="{EA0B0C3B-DFA7-184C-8242-62CEC1AFFB6A}"/>
                          </a:ext>
                        </a:extLst>
                      </p:cNvPr>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2699792" y="1863426"/>
                        <a:ext cx="4086225" cy="550862"/>
                      </a:xfrm>
                      <a:prstGeom prst="rect">
                        <a:avLst/>
                      </a:prstGeom>
                      <a:solidFill>
                        <a:schemeClr val="accent1">
                          <a:lumMod val="75000"/>
                        </a:schemeClr>
                      </a:solidFill>
                      <a:ln>
                        <a:noFill/>
                      </a:ln>
                    </p:spPr>
                  </p:pic>
                </p:oleObj>
              </mc:Fallback>
            </mc:AlternateContent>
          </a:graphicData>
        </a:graphic>
      </p:graphicFrame>
      <p:sp>
        <p:nvSpPr>
          <p:cNvPr id="47117" name="Rectangle 13">
            <a:extLst>
              <a:ext uri="{FF2B5EF4-FFF2-40B4-BE49-F238E27FC236}">
                <a16:creationId xmlns:a16="http://schemas.microsoft.com/office/drawing/2014/main" id="{2D68F97E-47C8-DE40-8947-B0F336F36769}"/>
              </a:ext>
            </a:extLst>
          </p:cNvPr>
          <p:cNvSpPr>
            <a:spLocks noChangeArrowheads="1"/>
          </p:cNvSpPr>
          <p:nvPr/>
        </p:nvSpPr>
        <p:spPr bwMode="auto">
          <a:xfrm>
            <a:off x="896392" y="1237485"/>
            <a:ext cx="24096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dirty="0">
                <a:ea typeface="楷体_GB2312" pitchFamily="1" charset="-122"/>
              </a:rPr>
              <a:t>初始位置：</a:t>
            </a:r>
            <a:r>
              <a:rPr lang="zh-CN" altLang="zh-CN" sz="2800" b="1" dirty="0">
                <a:latin typeface="楷体_GB2312" pitchFamily="1" charset="-122"/>
                <a:ea typeface="楷体_GB2312" pitchFamily="1" charset="-122"/>
              </a:rPr>
              <a:t>    </a:t>
            </a:r>
          </a:p>
        </p:txBody>
      </p:sp>
      <p:graphicFrame>
        <p:nvGraphicFramePr>
          <p:cNvPr id="47118" name="Object 14">
            <a:extLst>
              <a:ext uri="{FF2B5EF4-FFF2-40B4-BE49-F238E27FC236}">
                <a16:creationId xmlns:a16="http://schemas.microsoft.com/office/drawing/2014/main" id="{A615A01A-1C47-0E46-AA1E-67227807C19A}"/>
              </a:ext>
            </a:extLst>
          </p:cNvPr>
          <p:cNvGraphicFramePr>
            <a:graphicFrameLocks noChangeAspect="1"/>
          </p:cNvGraphicFramePr>
          <p:nvPr/>
        </p:nvGraphicFramePr>
        <p:xfrm>
          <a:off x="2699792" y="1233188"/>
          <a:ext cx="4318000" cy="550863"/>
        </p:xfrm>
        <a:graphic>
          <a:graphicData uri="http://schemas.openxmlformats.org/presentationml/2006/ole">
            <mc:AlternateContent xmlns:mc="http://schemas.openxmlformats.org/markup-compatibility/2006">
              <mc:Choice xmlns:v="urn:schemas-microsoft-com:vml" Requires="v">
                <p:oleObj spid="_x0000_s19463" r:id="rId13" imgW="43599100" imgH="5562600" progId="Equation.DSMT4">
                  <p:embed/>
                </p:oleObj>
              </mc:Choice>
              <mc:Fallback>
                <p:oleObj r:id="rId13" imgW="43599100" imgH="5562600" progId="Equation.DSMT4">
                  <p:embed/>
                  <p:pic>
                    <p:nvPicPr>
                      <p:cNvPr id="47118" name="Object 14">
                        <a:extLst>
                          <a:ext uri="{FF2B5EF4-FFF2-40B4-BE49-F238E27FC236}">
                            <a16:creationId xmlns:a16="http://schemas.microsoft.com/office/drawing/2014/main" id="{A615A01A-1C47-0E46-AA1E-67227807C19A}"/>
                          </a:ext>
                        </a:extLst>
                      </p:cNvPr>
                      <p:cNvPicPr>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2699792" y="1233188"/>
                        <a:ext cx="4318000" cy="550863"/>
                      </a:xfrm>
                      <a:prstGeom prst="rect">
                        <a:avLst/>
                      </a:prstGeom>
                      <a:solidFill>
                        <a:schemeClr val="accent1">
                          <a:lumMod val="75000"/>
                        </a:schemeClr>
                      </a:solidFill>
                      <a:ln>
                        <a:noFill/>
                      </a:ln>
                    </p:spPr>
                  </p:pic>
                </p:oleObj>
              </mc:Fallback>
            </mc:AlternateContent>
          </a:graphicData>
        </a:graphic>
      </p:graphicFrame>
      <p:sp>
        <p:nvSpPr>
          <p:cNvPr id="47119" name="Rectangle 15">
            <a:extLst>
              <a:ext uri="{FF2B5EF4-FFF2-40B4-BE49-F238E27FC236}">
                <a16:creationId xmlns:a16="http://schemas.microsoft.com/office/drawing/2014/main" id="{321036BA-1DDF-DF41-B459-7028D1D641DD}"/>
              </a:ext>
            </a:extLst>
          </p:cNvPr>
          <p:cNvSpPr>
            <a:spLocks noChangeArrowheads="1"/>
          </p:cNvSpPr>
          <p:nvPr/>
        </p:nvSpPr>
        <p:spPr bwMode="auto">
          <a:xfrm>
            <a:off x="393155" y="2620197"/>
            <a:ext cx="33794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800" b="1" dirty="0">
                <a:ea typeface="楷体_GB2312" pitchFamily="1" charset="-122"/>
              </a:rPr>
              <a:t>群体历史最优解：   </a:t>
            </a:r>
          </a:p>
        </p:txBody>
      </p:sp>
      <p:graphicFrame>
        <p:nvGraphicFramePr>
          <p:cNvPr id="47120" name="Object 16">
            <a:extLst>
              <a:ext uri="{FF2B5EF4-FFF2-40B4-BE49-F238E27FC236}">
                <a16:creationId xmlns:a16="http://schemas.microsoft.com/office/drawing/2014/main" id="{4B402E6D-CD45-DE41-8B0F-94033A1C5F9C}"/>
              </a:ext>
            </a:extLst>
          </p:cNvPr>
          <p:cNvGraphicFramePr>
            <a:graphicFrameLocks noChangeAspect="1"/>
          </p:cNvGraphicFramePr>
          <p:nvPr/>
        </p:nvGraphicFramePr>
        <p:xfrm>
          <a:off x="3201442" y="2601613"/>
          <a:ext cx="1331913" cy="581025"/>
        </p:xfrm>
        <a:graphic>
          <a:graphicData uri="http://schemas.openxmlformats.org/presentationml/2006/ole">
            <mc:AlternateContent xmlns:mc="http://schemas.openxmlformats.org/markup-compatibility/2006">
              <mc:Choice xmlns:v="urn:schemas-microsoft-com:vml" Requires="v">
                <p:oleObj spid="_x0000_s19464" r:id="rId15" imgW="13462000" imgH="5854700" progId="Equation.DSMT4">
                  <p:embed/>
                </p:oleObj>
              </mc:Choice>
              <mc:Fallback>
                <p:oleObj r:id="rId15" imgW="13462000" imgH="5854700" progId="Equation.DSMT4">
                  <p:embed/>
                  <p:pic>
                    <p:nvPicPr>
                      <p:cNvPr id="47120" name="Object 16">
                        <a:extLst>
                          <a:ext uri="{FF2B5EF4-FFF2-40B4-BE49-F238E27FC236}">
                            <a16:creationId xmlns:a16="http://schemas.microsoft.com/office/drawing/2014/main" id="{4B402E6D-CD45-DE41-8B0F-94033A1C5F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01442" y="2601613"/>
                        <a:ext cx="1331913" cy="581025"/>
                      </a:xfrm>
                      <a:prstGeom prst="rect">
                        <a:avLst/>
                      </a:prstGeom>
                      <a:solidFill>
                        <a:schemeClr val="accent1">
                          <a:lumMod val="75000"/>
                        </a:schemeClr>
                      </a:solidFill>
                      <a:ln>
                        <a:noFill/>
                      </a:ln>
                    </p:spPr>
                  </p:pic>
                </p:oleObj>
              </mc:Fallback>
            </mc:AlternateContent>
          </a:graphicData>
        </a:graphic>
      </p:graphicFrame>
      <p:graphicFrame>
        <p:nvGraphicFramePr>
          <p:cNvPr id="47121" name="Object 17">
            <a:extLst>
              <a:ext uri="{FF2B5EF4-FFF2-40B4-BE49-F238E27FC236}">
                <a16:creationId xmlns:a16="http://schemas.microsoft.com/office/drawing/2014/main" id="{8F4ABCFC-7C84-CB42-84B1-AA7E612E2903}"/>
              </a:ext>
            </a:extLst>
          </p:cNvPr>
          <p:cNvGraphicFramePr>
            <a:graphicFrameLocks noChangeAspect="1"/>
          </p:cNvGraphicFramePr>
          <p:nvPr/>
        </p:nvGraphicFramePr>
        <p:xfrm>
          <a:off x="3244305" y="3225501"/>
          <a:ext cx="3241675" cy="550862"/>
        </p:xfrm>
        <a:graphic>
          <a:graphicData uri="http://schemas.openxmlformats.org/presentationml/2006/ole">
            <mc:AlternateContent xmlns:mc="http://schemas.openxmlformats.org/markup-compatibility/2006">
              <mc:Choice xmlns:v="urn:schemas-microsoft-com:vml" Requires="v">
                <p:oleObj spid="_x0000_s19465" r:id="rId17" imgW="32766000" imgH="5562600" progId="Equation.DSMT4">
                  <p:embed/>
                </p:oleObj>
              </mc:Choice>
              <mc:Fallback>
                <p:oleObj r:id="rId17" imgW="32766000" imgH="5562600" progId="Equation.DSMT4">
                  <p:embed/>
                  <p:pic>
                    <p:nvPicPr>
                      <p:cNvPr id="47121" name="Object 17">
                        <a:extLst>
                          <a:ext uri="{FF2B5EF4-FFF2-40B4-BE49-F238E27FC236}">
                            <a16:creationId xmlns:a16="http://schemas.microsoft.com/office/drawing/2014/main" id="{8F4ABCFC-7C84-CB42-84B1-AA7E612E290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44305" y="3225501"/>
                        <a:ext cx="3241675" cy="550862"/>
                      </a:xfrm>
                      <a:prstGeom prst="rect">
                        <a:avLst/>
                      </a:prstGeom>
                      <a:solidFill>
                        <a:schemeClr val="accent1">
                          <a:lumMod val="75000"/>
                        </a:schemeClr>
                      </a:solidFill>
                      <a:ln>
                        <a:noFill/>
                      </a:ln>
                    </p:spPr>
                  </p:pic>
                </p:oleObj>
              </mc:Fallback>
            </mc:AlternateContent>
          </a:graphicData>
        </a:graphic>
      </p:graphicFrame>
      <p:sp>
        <p:nvSpPr>
          <p:cNvPr id="47122" name="Rectangle 18">
            <a:extLst>
              <a:ext uri="{FF2B5EF4-FFF2-40B4-BE49-F238E27FC236}">
                <a16:creationId xmlns:a16="http://schemas.microsoft.com/office/drawing/2014/main" id="{7D1080E7-151A-6343-A5F2-84E9F29BB141}"/>
              </a:ext>
            </a:extLst>
          </p:cNvPr>
          <p:cNvSpPr>
            <a:spLocks noChangeArrowheads="1"/>
          </p:cNvSpPr>
          <p:nvPr/>
        </p:nvSpPr>
        <p:spPr bwMode="auto">
          <a:xfrm>
            <a:off x="393155" y="3225035"/>
            <a:ext cx="33794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800" b="1" dirty="0">
                <a:ea typeface="楷体_GB2312" pitchFamily="1" charset="-122"/>
              </a:rPr>
              <a:t>个体历史最优解：   </a:t>
            </a:r>
          </a:p>
        </p:txBody>
      </p:sp>
      <p:sp>
        <p:nvSpPr>
          <p:cNvPr id="19" name="Rectangle 2">
            <a:extLst>
              <a:ext uri="{FF2B5EF4-FFF2-40B4-BE49-F238E27FC236}">
                <a16:creationId xmlns:a16="http://schemas.microsoft.com/office/drawing/2014/main" id="{8FAF1D9F-E4D9-E342-9EA6-B3ABB44569D3}"/>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 粒子群算法示例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119"/>
                                        </p:tgtEl>
                                        <p:attrNameLst>
                                          <p:attrName>style.visibility</p:attrName>
                                        </p:attrNameLst>
                                      </p:cBhvr>
                                      <p:to>
                                        <p:strVal val="visible"/>
                                      </p:to>
                                    </p:set>
                                    <p:animEffect transition="in" filter="wipe(left)">
                                      <p:cBhvr>
                                        <p:cTn id="7" dur="500"/>
                                        <p:tgtEl>
                                          <p:spTgt spid="471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7120"/>
                                        </p:tgtEl>
                                        <p:attrNameLst>
                                          <p:attrName>style.visibility</p:attrName>
                                        </p:attrNameLst>
                                      </p:cBhvr>
                                      <p:to>
                                        <p:strVal val="visible"/>
                                      </p:to>
                                    </p:set>
                                    <p:animEffect transition="in" filter="wipe(left)">
                                      <p:cBhvr>
                                        <p:cTn id="12" dur="500"/>
                                        <p:tgtEl>
                                          <p:spTgt spid="471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122"/>
                                        </p:tgtEl>
                                        <p:attrNameLst>
                                          <p:attrName>style.visibility</p:attrName>
                                        </p:attrNameLst>
                                      </p:cBhvr>
                                      <p:to>
                                        <p:strVal val="visible"/>
                                      </p:to>
                                    </p:set>
                                    <p:animEffect transition="in" filter="wipe(left)">
                                      <p:cBhvr>
                                        <p:cTn id="17" dur="500"/>
                                        <p:tgtEl>
                                          <p:spTgt spid="471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7121"/>
                                        </p:tgtEl>
                                        <p:attrNameLst>
                                          <p:attrName>style.visibility</p:attrName>
                                        </p:attrNameLst>
                                      </p:cBhvr>
                                      <p:to>
                                        <p:strVal val="visible"/>
                                      </p:to>
                                    </p:set>
                                    <p:animEffect transition="in" filter="wipe(left)">
                                      <p:cBhvr>
                                        <p:cTn id="22" dur="500"/>
                                        <p:tgtEl>
                                          <p:spTgt spid="4712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7106"/>
                                        </p:tgtEl>
                                        <p:attrNameLst>
                                          <p:attrName>style.visibility</p:attrName>
                                        </p:attrNameLst>
                                      </p:cBhvr>
                                      <p:to>
                                        <p:strVal val="visible"/>
                                      </p:to>
                                    </p:set>
                                    <p:animEffect transition="in" filter="wipe(left)">
                                      <p:cBhvr>
                                        <p:cTn id="27" dur="500"/>
                                        <p:tgtEl>
                                          <p:spTgt spid="4710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7109"/>
                                        </p:tgtEl>
                                        <p:attrNameLst>
                                          <p:attrName>style.visibility</p:attrName>
                                        </p:attrNameLst>
                                      </p:cBhvr>
                                      <p:to>
                                        <p:strVal val="visible"/>
                                      </p:to>
                                    </p:set>
                                    <p:animEffect transition="in" filter="wipe(left)">
                                      <p:cBhvr>
                                        <p:cTn id="32" dur="500"/>
                                        <p:tgtEl>
                                          <p:spTgt spid="4710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7107"/>
                                        </p:tgtEl>
                                        <p:attrNameLst>
                                          <p:attrName>style.visibility</p:attrName>
                                        </p:attrNameLst>
                                      </p:cBhvr>
                                      <p:to>
                                        <p:strVal val="visible"/>
                                      </p:to>
                                    </p:set>
                                    <p:animEffect transition="in" filter="wipe(left)">
                                      <p:cBhvr>
                                        <p:cTn id="37" dur="500"/>
                                        <p:tgtEl>
                                          <p:spTgt spid="4710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7108"/>
                                        </p:tgtEl>
                                        <p:attrNameLst>
                                          <p:attrName>style.visibility</p:attrName>
                                        </p:attrNameLst>
                                      </p:cBhvr>
                                      <p:to>
                                        <p:strVal val="visible"/>
                                      </p:to>
                                    </p:set>
                                    <p:animEffect transition="in" filter="wipe(left)">
                                      <p:cBhvr>
                                        <p:cTn id="42" dur="500"/>
                                        <p:tgtEl>
                                          <p:spTgt spid="47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autoUpdateAnimBg="0"/>
      <p:bldP spid="47119" grpId="0" autoUpdateAnimBg="0"/>
      <p:bldP spid="47122"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0" name="Object 2">
            <a:extLst>
              <a:ext uri="{FF2B5EF4-FFF2-40B4-BE49-F238E27FC236}">
                <a16:creationId xmlns:a16="http://schemas.microsoft.com/office/drawing/2014/main" id="{E34D2D03-815F-0C45-A569-55123C1E638B}"/>
              </a:ext>
            </a:extLst>
          </p:cNvPr>
          <p:cNvGraphicFramePr>
            <a:graphicFrameLocks noChangeAspect="1"/>
          </p:cNvGraphicFramePr>
          <p:nvPr/>
        </p:nvGraphicFramePr>
        <p:xfrm>
          <a:off x="968400" y="4220369"/>
          <a:ext cx="6748463" cy="550863"/>
        </p:xfrm>
        <a:graphic>
          <a:graphicData uri="http://schemas.openxmlformats.org/presentationml/2006/ole">
            <mc:AlternateContent xmlns:mc="http://schemas.openxmlformats.org/markup-compatibility/2006">
              <mc:Choice xmlns:v="urn:schemas-microsoft-com:vml" Requires="v">
                <p:oleObj spid="_x0000_s20482" r:id="rId3" imgW="68173600" imgH="5562600" progId="Equation.DSMT4">
                  <p:embed/>
                </p:oleObj>
              </mc:Choice>
              <mc:Fallback>
                <p:oleObj r:id="rId3" imgW="68173600" imgH="5562600" progId="Equation.DSMT4">
                  <p:embed/>
                  <p:pic>
                    <p:nvPicPr>
                      <p:cNvPr id="48130" name="Object 2">
                        <a:extLst>
                          <a:ext uri="{FF2B5EF4-FFF2-40B4-BE49-F238E27FC236}">
                            <a16:creationId xmlns:a16="http://schemas.microsoft.com/office/drawing/2014/main" id="{E34D2D03-815F-0C45-A569-55123C1E638B}"/>
                          </a:ext>
                        </a:extLst>
                      </p:cNvPr>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968400" y="4220369"/>
                        <a:ext cx="6748463" cy="550863"/>
                      </a:xfrm>
                      <a:prstGeom prst="rect">
                        <a:avLst/>
                      </a:prstGeom>
                      <a:solidFill>
                        <a:schemeClr val="accent1">
                          <a:lumMod val="75000"/>
                        </a:schemeClr>
                      </a:solidFill>
                      <a:ln>
                        <a:noFill/>
                      </a:ln>
                    </p:spPr>
                  </p:pic>
                </p:oleObj>
              </mc:Fallback>
            </mc:AlternateContent>
          </a:graphicData>
        </a:graphic>
      </p:graphicFrame>
      <p:graphicFrame>
        <p:nvGraphicFramePr>
          <p:cNvPr id="48131" name="Object 3">
            <a:extLst>
              <a:ext uri="{FF2B5EF4-FFF2-40B4-BE49-F238E27FC236}">
                <a16:creationId xmlns:a16="http://schemas.microsoft.com/office/drawing/2014/main" id="{0F4B2089-82C6-0C47-BD66-FC2CBB00A85A}"/>
              </a:ext>
            </a:extLst>
          </p:cNvPr>
          <p:cNvGraphicFramePr>
            <a:graphicFrameLocks noChangeAspect="1"/>
          </p:cNvGraphicFramePr>
          <p:nvPr/>
        </p:nvGraphicFramePr>
        <p:xfrm>
          <a:off x="960463" y="4695032"/>
          <a:ext cx="6834187" cy="550862"/>
        </p:xfrm>
        <a:graphic>
          <a:graphicData uri="http://schemas.openxmlformats.org/presentationml/2006/ole">
            <mc:AlternateContent xmlns:mc="http://schemas.openxmlformats.org/markup-compatibility/2006">
              <mc:Choice xmlns:v="urn:schemas-microsoft-com:vml" Requires="v">
                <p:oleObj spid="_x0000_s20483" r:id="rId5" imgW="69049900" imgH="5562600" progId="Equation.DSMT4">
                  <p:embed/>
                </p:oleObj>
              </mc:Choice>
              <mc:Fallback>
                <p:oleObj r:id="rId5" imgW="69049900" imgH="5562600" progId="Equation.DSMT4">
                  <p:embed/>
                  <p:pic>
                    <p:nvPicPr>
                      <p:cNvPr id="48131" name="Object 3">
                        <a:extLst>
                          <a:ext uri="{FF2B5EF4-FFF2-40B4-BE49-F238E27FC236}">
                            <a16:creationId xmlns:a16="http://schemas.microsoft.com/office/drawing/2014/main" id="{0F4B2089-82C6-0C47-BD66-FC2CBB00A85A}"/>
                          </a:ext>
                        </a:extLst>
                      </p:cNvPr>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960463" y="4695032"/>
                        <a:ext cx="6834187" cy="550862"/>
                      </a:xfrm>
                      <a:prstGeom prst="rect">
                        <a:avLst/>
                      </a:prstGeom>
                      <a:solidFill>
                        <a:schemeClr val="accent1">
                          <a:lumMod val="75000"/>
                        </a:schemeClr>
                      </a:solidFill>
                      <a:ln>
                        <a:noFill/>
                      </a:ln>
                    </p:spPr>
                  </p:pic>
                </p:oleObj>
              </mc:Fallback>
            </mc:AlternateContent>
          </a:graphicData>
        </a:graphic>
      </p:graphicFrame>
      <p:sp>
        <p:nvSpPr>
          <p:cNvPr id="48132" name="Rectangle 4">
            <a:extLst>
              <a:ext uri="{FF2B5EF4-FFF2-40B4-BE49-F238E27FC236}">
                <a16:creationId xmlns:a16="http://schemas.microsoft.com/office/drawing/2014/main" id="{45B3C557-61A2-B043-92D3-AA755684631E}"/>
              </a:ext>
            </a:extLst>
          </p:cNvPr>
          <p:cNvSpPr>
            <a:spLocks noChangeArrowheads="1"/>
          </p:cNvSpPr>
          <p:nvPr/>
        </p:nvSpPr>
        <p:spPr bwMode="auto">
          <a:xfrm>
            <a:off x="536600" y="3644107"/>
            <a:ext cx="2684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800" b="1" dirty="0">
                <a:solidFill>
                  <a:srgbClr val="FF0000"/>
                </a:solidFill>
                <a:ea typeface="楷体_GB2312" pitchFamily="1" charset="-122"/>
              </a:rPr>
              <a:t>更新速度，得：</a:t>
            </a:r>
          </a:p>
        </p:txBody>
      </p:sp>
      <p:graphicFrame>
        <p:nvGraphicFramePr>
          <p:cNvPr id="48133" name="Object 5">
            <a:extLst>
              <a:ext uri="{FF2B5EF4-FFF2-40B4-BE49-F238E27FC236}">
                <a16:creationId xmlns:a16="http://schemas.microsoft.com/office/drawing/2014/main" id="{BAC7D120-0F30-C84E-8DAF-9B29B3D54957}"/>
              </a:ext>
            </a:extLst>
          </p:cNvPr>
          <p:cNvGraphicFramePr>
            <a:graphicFrameLocks noChangeAspect="1"/>
          </p:cNvGraphicFramePr>
          <p:nvPr/>
        </p:nvGraphicFramePr>
        <p:xfrm>
          <a:off x="968400" y="5199857"/>
          <a:ext cx="6661150" cy="550862"/>
        </p:xfrm>
        <a:graphic>
          <a:graphicData uri="http://schemas.openxmlformats.org/presentationml/2006/ole">
            <mc:AlternateContent xmlns:mc="http://schemas.openxmlformats.org/markup-compatibility/2006">
              <mc:Choice xmlns:v="urn:schemas-microsoft-com:vml" Requires="v">
                <p:oleObj spid="_x0000_s20484" r:id="rId7" imgW="67297300" imgH="5562600" progId="Equation.DSMT4">
                  <p:embed/>
                </p:oleObj>
              </mc:Choice>
              <mc:Fallback>
                <p:oleObj r:id="rId7" imgW="67297300" imgH="5562600" progId="Equation.DSMT4">
                  <p:embed/>
                  <p:pic>
                    <p:nvPicPr>
                      <p:cNvPr id="48133" name="Object 5">
                        <a:extLst>
                          <a:ext uri="{FF2B5EF4-FFF2-40B4-BE49-F238E27FC236}">
                            <a16:creationId xmlns:a16="http://schemas.microsoft.com/office/drawing/2014/main" id="{BAC7D120-0F30-C84E-8DAF-9B29B3D54957}"/>
                          </a:ext>
                        </a:extLst>
                      </p:cNvPr>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968400" y="5199857"/>
                        <a:ext cx="6661150" cy="550862"/>
                      </a:xfrm>
                      <a:prstGeom prst="rect">
                        <a:avLst/>
                      </a:prstGeom>
                      <a:solidFill>
                        <a:schemeClr val="accent1">
                          <a:lumMod val="75000"/>
                        </a:schemeClr>
                      </a:solidFill>
                      <a:ln>
                        <a:noFill/>
                      </a:ln>
                    </p:spPr>
                  </p:pic>
                </p:oleObj>
              </mc:Fallback>
            </mc:AlternateContent>
          </a:graphicData>
        </a:graphic>
      </p:graphicFrame>
      <p:sp>
        <p:nvSpPr>
          <p:cNvPr id="48134" name="Rectangle 6">
            <a:extLst>
              <a:ext uri="{FF2B5EF4-FFF2-40B4-BE49-F238E27FC236}">
                <a16:creationId xmlns:a16="http://schemas.microsoft.com/office/drawing/2014/main" id="{D3D0C445-EC6E-494D-9133-A7E5009FEDC3}"/>
              </a:ext>
            </a:extLst>
          </p:cNvPr>
          <p:cNvSpPr>
            <a:spLocks noChangeArrowheads="1"/>
          </p:cNvSpPr>
          <p:nvPr/>
        </p:nvSpPr>
        <p:spPr bwMode="auto">
          <a:xfrm>
            <a:off x="982688" y="1766094"/>
            <a:ext cx="22653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800" b="1">
                <a:ea typeface="楷体_GB2312" pitchFamily="1" charset="-122"/>
              </a:rPr>
              <a:t>初始速度：   </a:t>
            </a:r>
          </a:p>
        </p:txBody>
      </p:sp>
      <p:graphicFrame>
        <p:nvGraphicFramePr>
          <p:cNvPr id="48135" name="Object 7">
            <a:extLst>
              <a:ext uri="{FF2B5EF4-FFF2-40B4-BE49-F238E27FC236}">
                <a16:creationId xmlns:a16="http://schemas.microsoft.com/office/drawing/2014/main" id="{8C42A1E7-1E3E-BA47-9D07-D0C1AD0396B7}"/>
              </a:ext>
            </a:extLst>
          </p:cNvPr>
          <p:cNvGraphicFramePr>
            <a:graphicFrameLocks noChangeAspect="1"/>
          </p:cNvGraphicFramePr>
          <p:nvPr/>
        </p:nvGraphicFramePr>
        <p:xfrm>
          <a:off x="2771800" y="1754982"/>
          <a:ext cx="4086225" cy="550862"/>
        </p:xfrm>
        <a:graphic>
          <a:graphicData uri="http://schemas.openxmlformats.org/presentationml/2006/ole">
            <mc:AlternateContent xmlns:mc="http://schemas.openxmlformats.org/markup-compatibility/2006">
              <mc:Choice xmlns:v="urn:schemas-microsoft-com:vml" Requires="v">
                <p:oleObj spid="_x0000_s20485" r:id="rId9" imgW="41249600" imgH="5562600" progId="Equation.DSMT4">
                  <p:embed/>
                </p:oleObj>
              </mc:Choice>
              <mc:Fallback>
                <p:oleObj r:id="rId9" imgW="41249600" imgH="5562600" progId="Equation.DSMT4">
                  <p:embed/>
                  <p:pic>
                    <p:nvPicPr>
                      <p:cNvPr id="48135" name="Object 7">
                        <a:extLst>
                          <a:ext uri="{FF2B5EF4-FFF2-40B4-BE49-F238E27FC236}">
                            <a16:creationId xmlns:a16="http://schemas.microsoft.com/office/drawing/2014/main" id="{8C42A1E7-1E3E-BA47-9D07-D0C1AD0396B7}"/>
                          </a:ext>
                        </a:extLst>
                      </p:cNvPr>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2771800" y="1754982"/>
                        <a:ext cx="4086225" cy="550862"/>
                      </a:xfrm>
                      <a:prstGeom prst="rect">
                        <a:avLst/>
                      </a:prstGeom>
                      <a:solidFill>
                        <a:schemeClr val="accent1">
                          <a:lumMod val="75000"/>
                        </a:schemeClr>
                      </a:solidFill>
                      <a:ln>
                        <a:noFill/>
                      </a:ln>
                    </p:spPr>
                  </p:pic>
                </p:oleObj>
              </mc:Fallback>
            </mc:AlternateContent>
          </a:graphicData>
        </a:graphic>
      </p:graphicFrame>
      <p:sp>
        <p:nvSpPr>
          <p:cNvPr id="48136" name="Rectangle 8">
            <a:extLst>
              <a:ext uri="{FF2B5EF4-FFF2-40B4-BE49-F238E27FC236}">
                <a16:creationId xmlns:a16="http://schemas.microsoft.com/office/drawing/2014/main" id="{F8427430-CBB8-0246-95F5-3B105C5A052F}"/>
              </a:ext>
            </a:extLst>
          </p:cNvPr>
          <p:cNvSpPr>
            <a:spLocks noChangeArrowheads="1"/>
          </p:cNvSpPr>
          <p:nvPr/>
        </p:nvSpPr>
        <p:spPr bwMode="auto">
          <a:xfrm>
            <a:off x="968400" y="1129041"/>
            <a:ext cx="24096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dirty="0">
                <a:ea typeface="楷体_GB2312" pitchFamily="1" charset="-122"/>
              </a:rPr>
              <a:t>初始位置：</a:t>
            </a:r>
            <a:r>
              <a:rPr lang="zh-CN" altLang="zh-CN" sz="2800" b="1" dirty="0">
                <a:latin typeface="楷体_GB2312" pitchFamily="1" charset="-122"/>
                <a:ea typeface="楷体_GB2312" pitchFamily="1" charset="-122"/>
              </a:rPr>
              <a:t>    </a:t>
            </a:r>
          </a:p>
        </p:txBody>
      </p:sp>
      <p:graphicFrame>
        <p:nvGraphicFramePr>
          <p:cNvPr id="48137" name="Object 9">
            <a:extLst>
              <a:ext uri="{FF2B5EF4-FFF2-40B4-BE49-F238E27FC236}">
                <a16:creationId xmlns:a16="http://schemas.microsoft.com/office/drawing/2014/main" id="{EF335487-79C9-154A-8DED-9C76FF50EC36}"/>
              </a:ext>
            </a:extLst>
          </p:cNvPr>
          <p:cNvGraphicFramePr>
            <a:graphicFrameLocks noChangeAspect="1"/>
          </p:cNvGraphicFramePr>
          <p:nvPr/>
        </p:nvGraphicFramePr>
        <p:xfrm>
          <a:off x="2771800" y="1124744"/>
          <a:ext cx="4318000" cy="550863"/>
        </p:xfrm>
        <a:graphic>
          <a:graphicData uri="http://schemas.openxmlformats.org/presentationml/2006/ole">
            <mc:AlternateContent xmlns:mc="http://schemas.openxmlformats.org/markup-compatibility/2006">
              <mc:Choice xmlns:v="urn:schemas-microsoft-com:vml" Requires="v">
                <p:oleObj spid="_x0000_s20486" r:id="rId11" imgW="43599100" imgH="5562600" progId="Equation.DSMT4">
                  <p:embed/>
                </p:oleObj>
              </mc:Choice>
              <mc:Fallback>
                <p:oleObj r:id="rId11" imgW="43599100" imgH="5562600" progId="Equation.DSMT4">
                  <p:embed/>
                  <p:pic>
                    <p:nvPicPr>
                      <p:cNvPr id="48137" name="Object 9">
                        <a:extLst>
                          <a:ext uri="{FF2B5EF4-FFF2-40B4-BE49-F238E27FC236}">
                            <a16:creationId xmlns:a16="http://schemas.microsoft.com/office/drawing/2014/main" id="{EF335487-79C9-154A-8DED-9C76FF50EC36}"/>
                          </a:ext>
                        </a:extLst>
                      </p:cNvPr>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2771800" y="1124744"/>
                        <a:ext cx="4318000" cy="550863"/>
                      </a:xfrm>
                      <a:prstGeom prst="rect">
                        <a:avLst/>
                      </a:prstGeom>
                      <a:solidFill>
                        <a:schemeClr val="accent1">
                          <a:lumMod val="75000"/>
                        </a:schemeClr>
                      </a:solidFill>
                      <a:ln>
                        <a:noFill/>
                      </a:ln>
                    </p:spPr>
                  </p:pic>
                </p:oleObj>
              </mc:Fallback>
            </mc:AlternateContent>
          </a:graphicData>
        </a:graphic>
      </p:graphicFrame>
      <p:sp>
        <p:nvSpPr>
          <p:cNvPr id="48138" name="Rectangle 10">
            <a:extLst>
              <a:ext uri="{FF2B5EF4-FFF2-40B4-BE49-F238E27FC236}">
                <a16:creationId xmlns:a16="http://schemas.microsoft.com/office/drawing/2014/main" id="{68DAB2DB-77FE-1540-8E03-40F236B6BD12}"/>
              </a:ext>
            </a:extLst>
          </p:cNvPr>
          <p:cNvSpPr>
            <a:spLocks noChangeArrowheads="1"/>
          </p:cNvSpPr>
          <p:nvPr/>
        </p:nvSpPr>
        <p:spPr bwMode="auto">
          <a:xfrm>
            <a:off x="465163" y="2511753"/>
            <a:ext cx="33794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800" b="1" dirty="0">
                <a:ea typeface="楷体_GB2312" pitchFamily="1" charset="-122"/>
              </a:rPr>
              <a:t>群体历史最优解：   </a:t>
            </a:r>
          </a:p>
        </p:txBody>
      </p:sp>
      <p:graphicFrame>
        <p:nvGraphicFramePr>
          <p:cNvPr id="48139" name="Object 11">
            <a:extLst>
              <a:ext uri="{FF2B5EF4-FFF2-40B4-BE49-F238E27FC236}">
                <a16:creationId xmlns:a16="http://schemas.microsoft.com/office/drawing/2014/main" id="{F844626F-AF11-DF4C-A836-BB23231E8ADA}"/>
              </a:ext>
            </a:extLst>
          </p:cNvPr>
          <p:cNvGraphicFramePr>
            <a:graphicFrameLocks noChangeAspect="1"/>
          </p:cNvGraphicFramePr>
          <p:nvPr/>
        </p:nvGraphicFramePr>
        <p:xfrm>
          <a:off x="3273450" y="2493169"/>
          <a:ext cx="1331913" cy="581025"/>
        </p:xfrm>
        <a:graphic>
          <a:graphicData uri="http://schemas.openxmlformats.org/presentationml/2006/ole">
            <mc:AlternateContent xmlns:mc="http://schemas.openxmlformats.org/markup-compatibility/2006">
              <mc:Choice xmlns:v="urn:schemas-microsoft-com:vml" Requires="v">
                <p:oleObj spid="_x0000_s20487" r:id="rId13" imgW="13462000" imgH="5854700" progId="Equation.DSMT4">
                  <p:embed/>
                </p:oleObj>
              </mc:Choice>
              <mc:Fallback>
                <p:oleObj r:id="rId13" imgW="13462000" imgH="5854700" progId="Equation.DSMT4">
                  <p:embed/>
                  <p:pic>
                    <p:nvPicPr>
                      <p:cNvPr id="48139" name="Object 11">
                        <a:extLst>
                          <a:ext uri="{FF2B5EF4-FFF2-40B4-BE49-F238E27FC236}">
                            <a16:creationId xmlns:a16="http://schemas.microsoft.com/office/drawing/2014/main" id="{F844626F-AF11-DF4C-A836-BB23231E8AD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73450" y="2493169"/>
                        <a:ext cx="1331913" cy="581025"/>
                      </a:xfrm>
                      <a:prstGeom prst="rect">
                        <a:avLst/>
                      </a:prstGeom>
                      <a:solidFill>
                        <a:schemeClr val="accent1">
                          <a:lumMod val="75000"/>
                        </a:schemeClr>
                      </a:solidFill>
                      <a:ln>
                        <a:noFill/>
                      </a:ln>
                    </p:spPr>
                  </p:pic>
                </p:oleObj>
              </mc:Fallback>
            </mc:AlternateContent>
          </a:graphicData>
        </a:graphic>
      </p:graphicFrame>
      <p:graphicFrame>
        <p:nvGraphicFramePr>
          <p:cNvPr id="48140" name="Object 12">
            <a:extLst>
              <a:ext uri="{FF2B5EF4-FFF2-40B4-BE49-F238E27FC236}">
                <a16:creationId xmlns:a16="http://schemas.microsoft.com/office/drawing/2014/main" id="{9BA9D296-F564-DC40-87E0-2E5775CE11EB}"/>
              </a:ext>
            </a:extLst>
          </p:cNvPr>
          <p:cNvGraphicFramePr>
            <a:graphicFrameLocks noChangeAspect="1"/>
          </p:cNvGraphicFramePr>
          <p:nvPr/>
        </p:nvGraphicFramePr>
        <p:xfrm>
          <a:off x="3316313" y="3117057"/>
          <a:ext cx="3241675" cy="550862"/>
        </p:xfrm>
        <a:graphic>
          <a:graphicData uri="http://schemas.openxmlformats.org/presentationml/2006/ole">
            <mc:AlternateContent xmlns:mc="http://schemas.openxmlformats.org/markup-compatibility/2006">
              <mc:Choice xmlns:v="urn:schemas-microsoft-com:vml" Requires="v">
                <p:oleObj spid="_x0000_s20488" r:id="rId15" imgW="32766000" imgH="5562600" progId="Equation.DSMT4">
                  <p:embed/>
                </p:oleObj>
              </mc:Choice>
              <mc:Fallback>
                <p:oleObj r:id="rId15" imgW="32766000" imgH="5562600" progId="Equation.DSMT4">
                  <p:embed/>
                  <p:pic>
                    <p:nvPicPr>
                      <p:cNvPr id="48140" name="Object 12">
                        <a:extLst>
                          <a:ext uri="{FF2B5EF4-FFF2-40B4-BE49-F238E27FC236}">
                            <a16:creationId xmlns:a16="http://schemas.microsoft.com/office/drawing/2014/main" id="{9BA9D296-F564-DC40-87E0-2E5775CE11E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16313" y="3117057"/>
                        <a:ext cx="3241675" cy="550862"/>
                      </a:xfrm>
                      <a:prstGeom prst="rect">
                        <a:avLst/>
                      </a:prstGeom>
                      <a:solidFill>
                        <a:schemeClr val="accent1">
                          <a:lumMod val="75000"/>
                        </a:schemeClr>
                      </a:solidFill>
                      <a:ln>
                        <a:noFill/>
                      </a:ln>
                    </p:spPr>
                  </p:pic>
                </p:oleObj>
              </mc:Fallback>
            </mc:AlternateContent>
          </a:graphicData>
        </a:graphic>
      </p:graphicFrame>
      <p:sp>
        <p:nvSpPr>
          <p:cNvPr id="48141" name="Rectangle 13">
            <a:extLst>
              <a:ext uri="{FF2B5EF4-FFF2-40B4-BE49-F238E27FC236}">
                <a16:creationId xmlns:a16="http://schemas.microsoft.com/office/drawing/2014/main" id="{738578B5-8FDD-344C-BB08-34292A20CA31}"/>
              </a:ext>
            </a:extLst>
          </p:cNvPr>
          <p:cNvSpPr>
            <a:spLocks noChangeArrowheads="1"/>
          </p:cNvSpPr>
          <p:nvPr/>
        </p:nvSpPr>
        <p:spPr bwMode="auto">
          <a:xfrm>
            <a:off x="465163" y="3116591"/>
            <a:ext cx="33794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800" b="1" dirty="0">
                <a:ea typeface="楷体_GB2312" pitchFamily="1" charset="-122"/>
              </a:rPr>
              <a:t>个体历史最优解：   </a:t>
            </a:r>
          </a:p>
        </p:txBody>
      </p:sp>
      <p:graphicFrame>
        <p:nvGraphicFramePr>
          <p:cNvPr id="48144" name="Object 16">
            <a:extLst>
              <a:ext uri="{FF2B5EF4-FFF2-40B4-BE49-F238E27FC236}">
                <a16:creationId xmlns:a16="http://schemas.microsoft.com/office/drawing/2014/main" id="{701153DA-18DF-304C-AC8F-7A1FB159E192}"/>
              </a:ext>
            </a:extLst>
          </p:cNvPr>
          <p:cNvGraphicFramePr>
            <a:graphicFrameLocks noChangeAspect="1"/>
          </p:cNvGraphicFramePr>
          <p:nvPr/>
        </p:nvGraphicFramePr>
        <p:xfrm>
          <a:off x="969988" y="5699919"/>
          <a:ext cx="6746875" cy="550863"/>
        </p:xfrm>
        <a:graphic>
          <a:graphicData uri="http://schemas.openxmlformats.org/presentationml/2006/ole">
            <mc:AlternateContent xmlns:mc="http://schemas.openxmlformats.org/markup-compatibility/2006">
              <mc:Choice xmlns:v="urn:schemas-microsoft-com:vml" Requires="v">
                <p:oleObj spid="_x0000_s20489" r:id="rId17" imgW="68173600" imgH="5562600" progId="Equation.DSMT4">
                  <p:embed/>
                </p:oleObj>
              </mc:Choice>
              <mc:Fallback>
                <p:oleObj r:id="rId17" imgW="68173600" imgH="5562600" progId="Equation.DSMT4">
                  <p:embed/>
                  <p:pic>
                    <p:nvPicPr>
                      <p:cNvPr id="48144" name="Object 16">
                        <a:extLst>
                          <a:ext uri="{FF2B5EF4-FFF2-40B4-BE49-F238E27FC236}">
                            <a16:creationId xmlns:a16="http://schemas.microsoft.com/office/drawing/2014/main" id="{701153DA-18DF-304C-AC8F-7A1FB159E192}"/>
                          </a:ext>
                        </a:extLst>
                      </p:cNvPr>
                      <p:cNvPicPr>
                        <a:picLocks noChangeAspect="1" noChangeArrowheads="1"/>
                      </p:cNvPicPr>
                      <p:nvPr/>
                    </p:nvPicPr>
                    <p:blipFill>
                      <a:blip r:embed="rId18">
                        <a:lum bright="100000"/>
                        <a:extLst>
                          <a:ext uri="{28A0092B-C50C-407E-A947-70E740481C1C}">
                            <a14:useLocalDpi xmlns:a14="http://schemas.microsoft.com/office/drawing/2010/main" val="0"/>
                          </a:ext>
                        </a:extLst>
                      </a:blip>
                      <a:srcRect/>
                      <a:stretch>
                        <a:fillRect/>
                      </a:stretch>
                    </p:blipFill>
                    <p:spPr bwMode="auto">
                      <a:xfrm>
                        <a:off x="969988" y="5699919"/>
                        <a:ext cx="6746875" cy="550863"/>
                      </a:xfrm>
                      <a:prstGeom prst="rect">
                        <a:avLst/>
                      </a:prstGeom>
                      <a:solidFill>
                        <a:schemeClr val="accent1">
                          <a:lumMod val="75000"/>
                        </a:schemeClr>
                      </a:solidFill>
                      <a:ln>
                        <a:noFill/>
                      </a:ln>
                    </p:spPr>
                  </p:pic>
                </p:oleObj>
              </mc:Fallback>
            </mc:AlternateContent>
          </a:graphicData>
        </a:graphic>
      </p:graphicFrame>
      <p:graphicFrame>
        <p:nvGraphicFramePr>
          <p:cNvPr id="48145" name="Object 17">
            <a:extLst>
              <a:ext uri="{FF2B5EF4-FFF2-40B4-BE49-F238E27FC236}">
                <a16:creationId xmlns:a16="http://schemas.microsoft.com/office/drawing/2014/main" id="{F9A369AC-E80F-0D40-8433-0FCCAD107868}"/>
              </a:ext>
            </a:extLst>
          </p:cNvPr>
          <p:cNvGraphicFramePr>
            <a:graphicFrameLocks noChangeAspect="1"/>
          </p:cNvGraphicFramePr>
          <p:nvPr/>
        </p:nvGraphicFramePr>
        <p:xfrm>
          <a:off x="969988" y="6160294"/>
          <a:ext cx="6834187" cy="550863"/>
        </p:xfrm>
        <a:graphic>
          <a:graphicData uri="http://schemas.openxmlformats.org/presentationml/2006/ole">
            <mc:AlternateContent xmlns:mc="http://schemas.openxmlformats.org/markup-compatibility/2006">
              <mc:Choice xmlns:v="urn:schemas-microsoft-com:vml" Requires="v">
                <p:oleObj spid="_x0000_s20490" r:id="rId19" imgW="69049900" imgH="5562600" progId="Equation.DSMT4">
                  <p:embed/>
                </p:oleObj>
              </mc:Choice>
              <mc:Fallback>
                <p:oleObj r:id="rId19" imgW="69049900" imgH="5562600" progId="Equation.DSMT4">
                  <p:embed/>
                  <p:pic>
                    <p:nvPicPr>
                      <p:cNvPr id="48145" name="Object 17">
                        <a:extLst>
                          <a:ext uri="{FF2B5EF4-FFF2-40B4-BE49-F238E27FC236}">
                            <a16:creationId xmlns:a16="http://schemas.microsoft.com/office/drawing/2014/main" id="{F9A369AC-E80F-0D40-8433-0FCCAD107868}"/>
                          </a:ext>
                        </a:extLst>
                      </p:cNvPr>
                      <p:cNvPicPr>
                        <a:picLocks noChangeAspect="1" noChangeArrowheads="1"/>
                      </p:cNvPicPr>
                      <p:nvPr/>
                    </p:nvPicPr>
                    <p:blipFill>
                      <a:blip r:embed="rId20">
                        <a:lum bright="100000"/>
                        <a:extLst>
                          <a:ext uri="{28A0092B-C50C-407E-A947-70E740481C1C}">
                            <a14:useLocalDpi xmlns:a14="http://schemas.microsoft.com/office/drawing/2010/main" val="0"/>
                          </a:ext>
                        </a:extLst>
                      </a:blip>
                      <a:srcRect/>
                      <a:stretch>
                        <a:fillRect/>
                      </a:stretch>
                    </p:blipFill>
                    <p:spPr bwMode="auto">
                      <a:xfrm>
                        <a:off x="969988" y="6160294"/>
                        <a:ext cx="6834187" cy="550863"/>
                      </a:xfrm>
                      <a:prstGeom prst="rect">
                        <a:avLst/>
                      </a:prstGeom>
                      <a:solidFill>
                        <a:schemeClr val="accent1">
                          <a:lumMod val="75000"/>
                        </a:schemeClr>
                      </a:solidFill>
                      <a:ln>
                        <a:noFill/>
                      </a:ln>
                    </p:spPr>
                  </p:pic>
                </p:oleObj>
              </mc:Fallback>
            </mc:AlternateContent>
          </a:graphicData>
        </a:graphic>
      </p:graphicFrame>
      <p:sp>
        <p:nvSpPr>
          <p:cNvPr id="48146" name="Oval 18">
            <a:extLst>
              <a:ext uri="{FF2B5EF4-FFF2-40B4-BE49-F238E27FC236}">
                <a16:creationId xmlns:a16="http://schemas.microsoft.com/office/drawing/2014/main" id="{FE360D34-C3BD-874F-AACC-38F47E2ADE63}"/>
              </a:ext>
            </a:extLst>
          </p:cNvPr>
          <p:cNvSpPr>
            <a:spLocks noChangeArrowheads="1"/>
          </p:cNvSpPr>
          <p:nvPr/>
        </p:nvSpPr>
        <p:spPr bwMode="auto">
          <a:xfrm>
            <a:off x="6369075" y="4637882"/>
            <a:ext cx="1296988" cy="647700"/>
          </a:xfrm>
          <a:prstGeom prst="ellipse">
            <a:avLst/>
          </a:pr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47" name="Rectangle 19">
            <a:extLst>
              <a:ext uri="{FF2B5EF4-FFF2-40B4-BE49-F238E27FC236}">
                <a16:creationId xmlns:a16="http://schemas.microsoft.com/office/drawing/2014/main" id="{0E6C6165-B777-5D46-9D4E-92D7D76B34B2}"/>
              </a:ext>
            </a:extLst>
          </p:cNvPr>
          <p:cNvSpPr>
            <a:spLocks noChangeArrowheads="1"/>
          </p:cNvSpPr>
          <p:nvPr/>
        </p:nvSpPr>
        <p:spPr bwMode="auto">
          <a:xfrm>
            <a:off x="6484963" y="4796632"/>
            <a:ext cx="1152525" cy="358775"/>
          </a:xfrm>
          <a:prstGeom prst="rect">
            <a:avLst/>
          </a:prstGeom>
          <a:solidFill>
            <a:schemeClr val="tx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8148" name="Object 20">
            <a:extLst>
              <a:ext uri="{FF2B5EF4-FFF2-40B4-BE49-F238E27FC236}">
                <a16:creationId xmlns:a16="http://schemas.microsoft.com/office/drawing/2014/main" id="{59432EF2-1C26-FB49-9EFF-E4ED98F7A623}"/>
              </a:ext>
            </a:extLst>
          </p:cNvPr>
          <p:cNvGraphicFramePr>
            <a:graphicFrameLocks noChangeAspect="1"/>
          </p:cNvGraphicFramePr>
          <p:nvPr/>
        </p:nvGraphicFramePr>
        <p:xfrm>
          <a:off x="6800875" y="4764882"/>
          <a:ext cx="463550" cy="406400"/>
        </p:xfrm>
        <a:graphic>
          <a:graphicData uri="http://schemas.openxmlformats.org/presentationml/2006/ole">
            <mc:AlternateContent xmlns:mc="http://schemas.openxmlformats.org/markup-compatibility/2006">
              <mc:Choice xmlns:v="urn:schemas-microsoft-com:vml" Requires="v">
                <p:oleObj spid="_x0000_s20491" r:id="rId21" imgW="4686300" imgH="4102100" progId="Equation.DSMT4">
                  <p:embed/>
                </p:oleObj>
              </mc:Choice>
              <mc:Fallback>
                <p:oleObj r:id="rId21" imgW="4686300" imgH="4102100" progId="Equation.DSMT4">
                  <p:embed/>
                  <p:pic>
                    <p:nvPicPr>
                      <p:cNvPr id="48148" name="Object 20">
                        <a:extLst>
                          <a:ext uri="{FF2B5EF4-FFF2-40B4-BE49-F238E27FC236}">
                            <a16:creationId xmlns:a16="http://schemas.microsoft.com/office/drawing/2014/main" id="{59432EF2-1C26-FB49-9EFF-E4ED98F7A62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800875" y="4764882"/>
                        <a:ext cx="463550" cy="406400"/>
                      </a:xfrm>
                      <a:prstGeom prst="rect">
                        <a:avLst/>
                      </a:prstGeom>
                      <a:noFill/>
                      <a:ln>
                        <a:noFill/>
                      </a:ln>
                      <a:extLst>
                        <a:ext uri="{909E8E84-426E-40DD-AFC4-6F175D3DCCD1}">
                          <a14:hiddenFill xmlns:a14="http://schemas.microsoft.com/office/drawing/2010/main">
                            <a:blipFill dpi="0" rotWithShape="1">
                              <a:blip/>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49" name="Oval 21">
            <a:extLst>
              <a:ext uri="{FF2B5EF4-FFF2-40B4-BE49-F238E27FC236}">
                <a16:creationId xmlns:a16="http://schemas.microsoft.com/office/drawing/2014/main" id="{E7D26484-972D-6248-B82D-7E3B9769E986}"/>
              </a:ext>
            </a:extLst>
          </p:cNvPr>
          <p:cNvSpPr>
            <a:spLocks noChangeArrowheads="1"/>
          </p:cNvSpPr>
          <p:nvPr/>
        </p:nvSpPr>
        <p:spPr bwMode="auto">
          <a:xfrm>
            <a:off x="1876450" y="6092032"/>
            <a:ext cx="1195388" cy="647700"/>
          </a:xfrm>
          <a:prstGeom prst="ellipse">
            <a:avLst/>
          </a:pr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0" name="Rectangle 22">
            <a:extLst>
              <a:ext uri="{FF2B5EF4-FFF2-40B4-BE49-F238E27FC236}">
                <a16:creationId xmlns:a16="http://schemas.microsoft.com/office/drawing/2014/main" id="{2DB4E570-DE20-A44B-A27F-D9789C55CB4A}"/>
              </a:ext>
            </a:extLst>
          </p:cNvPr>
          <p:cNvSpPr>
            <a:spLocks noChangeArrowheads="1"/>
          </p:cNvSpPr>
          <p:nvPr/>
        </p:nvSpPr>
        <p:spPr bwMode="auto">
          <a:xfrm>
            <a:off x="1919313" y="6250782"/>
            <a:ext cx="1152525" cy="358775"/>
          </a:xfrm>
          <a:prstGeom prst="rect">
            <a:avLst/>
          </a:prstGeom>
          <a:solidFill>
            <a:schemeClr val="tx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8151" name="Object 23">
            <a:extLst>
              <a:ext uri="{FF2B5EF4-FFF2-40B4-BE49-F238E27FC236}">
                <a16:creationId xmlns:a16="http://schemas.microsoft.com/office/drawing/2014/main" id="{1ABAFEA1-3450-1E46-BDCA-027AC441FC52}"/>
              </a:ext>
            </a:extLst>
          </p:cNvPr>
          <p:cNvGraphicFramePr>
            <a:graphicFrameLocks noChangeAspect="1"/>
          </p:cNvGraphicFramePr>
          <p:nvPr/>
        </p:nvGraphicFramePr>
        <p:xfrm>
          <a:off x="2235225" y="6219032"/>
          <a:ext cx="463550" cy="406400"/>
        </p:xfrm>
        <a:graphic>
          <a:graphicData uri="http://schemas.openxmlformats.org/presentationml/2006/ole">
            <mc:AlternateContent xmlns:mc="http://schemas.openxmlformats.org/markup-compatibility/2006">
              <mc:Choice xmlns:v="urn:schemas-microsoft-com:vml" Requires="v">
                <p:oleObj spid="_x0000_s20492" r:id="rId23" imgW="4686300" imgH="4102100" progId="Equation.DSMT4">
                  <p:embed/>
                </p:oleObj>
              </mc:Choice>
              <mc:Fallback>
                <p:oleObj r:id="rId23" imgW="4686300" imgH="4102100" progId="Equation.DSMT4">
                  <p:embed/>
                  <p:pic>
                    <p:nvPicPr>
                      <p:cNvPr id="48151" name="Object 23">
                        <a:extLst>
                          <a:ext uri="{FF2B5EF4-FFF2-40B4-BE49-F238E27FC236}">
                            <a16:creationId xmlns:a16="http://schemas.microsoft.com/office/drawing/2014/main" id="{1ABAFEA1-3450-1E46-BDCA-027AC441FC5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35225" y="6219032"/>
                        <a:ext cx="463550" cy="406400"/>
                      </a:xfrm>
                      <a:prstGeom prst="rect">
                        <a:avLst/>
                      </a:prstGeom>
                      <a:noFill/>
                      <a:ln>
                        <a:noFill/>
                      </a:ln>
                      <a:extLst>
                        <a:ext uri="{909E8E84-426E-40DD-AFC4-6F175D3DCCD1}">
                          <a14:hiddenFill xmlns:a14="http://schemas.microsoft.com/office/drawing/2010/main">
                            <a:blipFill dpi="0" rotWithShape="1">
                              <a:blip/>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52" name="Oval 24">
            <a:extLst>
              <a:ext uri="{FF2B5EF4-FFF2-40B4-BE49-F238E27FC236}">
                <a16:creationId xmlns:a16="http://schemas.microsoft.com/office/drawing/2014/main" id="{91C5FE2B-5E48-1244-97E4-323FFD8C06E8}"/>
              </a:ext>
            </a:extLst>
          </p:cNvPr>
          <p:cNvSpPr>
            <a:spLocks noChangeArrowheads="1"/>
          </p:cNvSpPr>
          <p:nvPr/>
        </p:nvSpPr>
        <p:spPr bwMode="auto">
          <a:xfrm>
            <a:off x="3273450" y="6150769"/>
            <a:ext cx="1439863" cy="546100"/>
          </a:xfrm>
          <a:prstGeom prst="ellipse">
            <a:avLst/>
          </a:pr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3" name="Rectangle 25">
            <a:extLst>
              <a:ext uri="{FF2B5EF4-FFF2-40B4-BE49-F238E27FC236}">
                <a16:creationId xmlns:a16="http://schemas.microsoft.com/office/drawing/2014/main" id="{ABDA08A4-9A33-F34A-B0B3-81A7B29A9307}"/>
              </a:ext>
            </a:extLst>
          </p:cNvPr>
          <p:cNvSpPr>
            <a:spLocks noChangeArrowheads="1"/>
          </p:cNvSpPr>
          <p:nvPr/>
        </p:nvSpPr>
        <p:spPr bwMode="auto">
          <a:xfrm>
            <a:off x="3316313" y="6236494"/>
            <a:ext cx="1366837" cy="358775"/>
          </a:xfrm>
          <a:prstGeom prst="rect">
            <a:avLst/>
          </a:prstGeom>
          <a:solidFill>
            <a:schemeClr val="tx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8154" name="Object 26">
            <a:extLst>
              <a:ext uri="{FF2B5EF4-FFF2-40B4-BE49-F238E27FC236}">
                <a16:creationId xmlns:a16="http://schemas.microsoft.com/office/drawing/2014/main" id="{4A2BBDC6-26A6-8441-85CA-A822F344FA65}"/>
              </a:ext>
            </a:extLst>
          </p:cNvPr>
          <p:cNvGraphicFramePr>
            <a:graphicFrameLocks noChangeAspect="1"/>
          </p:cNvGraphicFramePr>
          <p:nvPr/>
        </p:nvGraphicFramePr>
        <p:xfrm>
          <a:off x="3719538" y="6236494"/>
          <a:ext cx="636587" cy="406400"/>
        </p:xfrm>
        <a:graphic>
          <a:graphicData uri="http://schemas.openxmlformats.org/presentationml/2006/ole">
            <mc:AlternateContent xmlns:mc="http://schemas.openxmlformats.org/markup-compatibility/2006">
              <mc:Choice xmlns:v="urn:schemas-microsoft-com:vml" Requires="v">
                <p:oleObj spid="_x0000_s20493" r:id="rId24" imgW="6438900" imgH="4102100" progId="Equation.DSMT4">
                  <p:embed/>
                </p:oleObj>
              </mc:Choice>
              <mc:Fallback>
                <p:oleObj r:id="rId24" imgW="6438900" imgH="4102100" progId="Equation.DSMT4">
                  <p:embed/>
                  <p:pic>
                    <p:nvPicPr>
                      <p:cNvPr id="48154" name="Object 26">
                        <a:extLst>
                          <a:ext uri="{FF2B5EF4-FFF2-40B4-BE49-F238E27FC236}">
                            <a16:creationId xmlns:a16="http://schemas.microsoft.com/office/drawing/2014/main" id="{4A2BBDC6-26A6-8441-85CA-A822F344FA6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719538" y="6236494"/>
                        <a:ext cx="636587" cy="406400"/>
                      </a:xfrm>
                      <a:prstGeom prst="rect">
                        <a:avLst/>
                      </a:prstGeom>
                      <a:noFill/>
                      <a:ln>
                        <a:noFill/>
                      </a:ln>
                      <a:extLst>
                        <a:ext uri="{909E8E84-426E-40DD-AFC4-6F175D3DCCD1}">
                          <a14:hiddenFill xmlns:a14="http://schemas.microsoft.com/office/drawing/2010/main">
                            <a:blipFill dpi="0" rotWithShape="1">
                              <a:blip/>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55" name="Oval 27">
            <a:extLst>
              <a:ext uri="{FF2B5EF4-FFF2-40B4-BE49-F238E27FC236}">
                <a16:creationId xmlns:a16="http://schemas.microsoft.com/office/drawing/2014/main" id="{D118891D-1A69-0B4D-B109-663ED3464676}"/>
              </a:ext>
            </a:extLst>
          </p:cNvPr>
          <p:cNvSpPr>
            <a:spLocks noChangeArrowheads="1"/>
          </p:cNvSpPr>
          <p:nvPr/>
        </p:nvSpPr>
        <p:spPr bwMode="auto">
          <a:xfrm>
            <a:off x="4784750" y="6165057"/>
            <a:ext cx="1266825" cy="546100"/>
          </a:xfrm>
          <a:prstGeom prst="ellipse">
            <a:avLst/>
          </a:pr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6" name="Rectangle 28">
            <a:extLst>
              <a:ext uri="{FF2B5EF4-FFF2-40B4-BE49-F238E27FC236}">
                <a16:creationId xmlns:a16="http://schemas.microsoft.com/office/drawing/2014/main" id="{4B8F4AF1-CF6F-AE47-8A1C-A103DD0DA1AA}"/>
              </a:ext>
            </a:extLst>
          </p:cNvPr>
          <p:cNvSpPr>
            <a:spLocks noChangeArrowheads="1"/>
          </p:cNvSpPr>
          <p:nvPr/>
        </p:nvSpPr>
        <p:spPr bwMode="auto">
          <a:xfrm>
            <a:off x="4873650" y="6236494"/>
            <a:ext cx="1122363" cy="360363"/>
          </a:xfrm>
          <a:prstGeom prst="rect">
            <a:avLst/>
          </a:prstGeom>
          <a:solidFill>
            <a:schemeClr val="tx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8157" name="Object 29">
            <a:extLst>
              <a:ext uri="{FF2B5EF4-FFF2-40B4-BE49-F238E27FC236}">
                <a16:creationId xmlns:a16="http://schemas.microsoft.com/office/drawing/2014/main" id="{73F76F38-9A29-7C4F-AC48-B01DBFA5810E}"/>
              </a:ext>
            </a:extLst>
          </p:cNvPr>
          <p:cNvGraphicFramePr>
            <a:graphicFrameLocks noChangeAspect="1"/>
          </p:cNvGraphicFramePr>
          <p:nvPr/>
        </p:nvGraphicFramePr>
        <p:xfrm>
          <a:off x="5261000" y="6236494"/>
          <a:ext cx="463550" cy="406400"/>
        </p:xfrm>
        <a:graphic>
          <a:graphicData uri="http://schemas.openxmlformats.org/presentationml/2006/ole">
            <mc:AlternateContent xmlns:mc="http://schemas.openxmlformats.org/markup-compatibility/2006">
              <mc:Choice xmlns:v="urn:schemas-microsoft-com:vml" Requires="v">
                <p:oleObj spid="_x0000_s20494" r:id="rId26" imgW="4686300" imgH="4102100" progId="Equation.DSMT4">
                  <p:embed/>
                </p:oleObj>
              </mc:Choice>
              <mc:Fallback>
                <p:oleObj r:id="rId26" imgW="4686300" imgH="4102100" progId="Equation.DSMT4">
                  <p:embed/>
                  <p:pic>
                    <p:nvPicPr>
                      <p:cNvPr id="48157" name="Object 29">
                        <a:extLst>
                          <a:ext uri="{FF2B5EF4-FFF2-40B4-BE49-F238E27FC236}">
                            <a16:creationId xmlns:a16="http://schemas.microsoft.com/office/drawing/2014/main" id="{73F76F38-9A29-7C4F-AC48-B01DBFA5810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261000" y="6236494"/>
                        <a:ext cx="463550" cy="406400"/>
                      </a:xfrm>
                      <a:prstGeom prst="rect">
                        <a:avLst/>
                      </a:prstGeom>
                      <a:noFill/>
                      <a:ln>
                        <a:noFill/>
                      </a:ln>
                      <a:extLst>
                        <a:ext uri="{909E8E84-426E-40DD-AFC4-6F175D3DCCD1}">
                          <a14:hiddenFill xmlns:a14="http://schemas.microsoft.com/office/drawing/2010/main">
                            <a:blipFill dpi="0" rotWithShape="1">
                              <a:blip/>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Rectangle 2">
            <a:extLst>
              <a:ext uri="{FF2B5EF4-FFF2-40B4-BE49-F238E27FC236}">
                <a16:creationId xmlns:a16="http://schemas.microsoft.com/office/drawing/2014/main" id="{3FFCAF30-D0B8-C442-AA4B-2D111DAC1384}"/>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 粒子群算法示例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132"/>
                                        </p:tgtEl>
                                        <p:attrNameLst>
                                          <p:attrName>style.visibility</p:attrName>
                                        </p:attrNameLst>
                                      </p:cBhvr>
                                      <p:to>
                                        <p:strVal val="visible"/>
                                      </p:to>
                                    </p:set>
                                    <p:animEffect transition="in" filter="wipe(left)">
                                      <p:cBhvr>
                                        <p:cTn id="7" dur="500"/>
                                        <p:tgtEl>
                                          <p:spTgt spid="481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8130"/>
                                        </p:tgtEl>
                                        <p:attrNameLst>
                                          <p:attrName>style.visibility</p:attrName>
                                        </p:attrNameLst>
                                      </p:cBhvr>
                                      <p:to>
                                        <p:strVal val="visible"/>
                                      </p:to>
                                    </p:set>
                                    <p:animEffect transition="in" filter="wipe(left)">
                                      <p:cBhvr>
                                        <p:cTn id="12" dur="500"/>
                                        <p:tgtEl>
                                          <p:spTgt spid="48130"/>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48131"/>
                                        </p:tgtEl>
                                        <p:attrNameLst>
                                          <p:attrName>style.visibility</p:attrName>
                                        </p:attrNameLst>
                                      </p:cBhvr>
                                      <p:to>
                                        <p:strVal val="visible"/>
                                      </p:to>
                                    </p:set>
                                    <p:animEffect transition="in" filter="wipe(left)">
                                      <p:cBhvr>
                                        <p:cTn id="16" dur="500"/>
                                        <p:tgtEl>
                                          <p:spTgt spid="48131"/>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48133"/>
                                        </p:tgtEl>
                                        <p:attrNameLst>
                                          <p:attrName>style.visibility</p:attrName>
                                        </p:attrNameLst>
                                      </p:cBhvr>
                                      <p:to>
                                        <p:strVal val="visible"/>
                                      </p:to>
                                    </p:set>
                                    <p:animEffect transition="in" filter="wipe(left)">
                                      <p:cBhvr>
                                        <p:cTn id="20" dur="500"/>
                                        <p:tgtEl>
                                          <p:spTgt spid="48133"/>
                                        </p:tgtEl>
                                      </p:cBhvr>
                                    </p:animEffect>
                                  </p:childTnLst>
                                </p:cTn>
                              </p:par>
                            </p:childTnLst>
                          </p:cTn>
                        </p:par>
                        <p:par>
                          <p:cTn id="21" fill="hold" nodeType="afterGroup">
                            <p:stCondLst>
                              <p:cond delay="1500"/>
                            </p:stCondLst>
                            <p:childTnLst>
                              <p:par>
                                <p:cTn id="22" presetID="22" presetClass="entr" presetSubtype="8" fill="hold" nodeType="afterEffect">
                                  <p:stCondLst>
                                    <p:cond delay="0"/>
                                  </p:stCondLst>
                                  <p:childTnLst>
                                    <p:set>
                                      <p:cBhvr>
                                        <p:cTn id="23" dur="1" fill="hold">
                                          <p:stCondLst>
                                            <p:cond delay="0"/>
                                          </p:stCondLst>
                                        </p:cTn>
                                        <p:tgtEl>
                                          <p:spTgt spid="48144"/>
                                        </p:tgtEl>
                                        <p:attrNameLst>
                                          <p:attrName>style.visibility</p:attrName>
                                        </p:attrNameLst>
                                      </p:cBhvr>
                                      <p:to>
                                        <p:strVal val="visible"/>
                                      </p:to>
                                    </p:set>
                                    <p:animEffect transition="in" filter="wipe(left)">
                                      <p:cBhvr>
                                        <p:cTn id="24" dur="500"/>
                                        <p:tgtEl>
                                          <p:spTgt spid="48144"/>
                                        </p:tgtEl>
                                      </p:cBhvr>
                                    </p:animEffect>
                                  </p:childTnLst>
                                </p:cTn>
                              </p:par>
                            </p:childTnLst>
                          </p:cTn>
                        </p:par>
                        <p:par>
                          <p:cTn id="25" fill="hold" nodeType="afterGroup">
                            <p:stCondLst>
                              <p:cond delay="2000"/>
                            </p:stCondLst>
                            <p:childTnLst>
                              <p:par>
                                <p:cTn id="26" presetID="22" presetClass="entr" presetSubtype="8" fill="hold" nodeType="afterEffect">
                                  <p:stCondLst>
                                    <p:cond delay="0"/>
                                  </p:stCondLst>
                                  <p:childTnLst>
                                    <p:set>
                                      <p:cBhvr>
                                        <p:cTn id="27" dur="1" fill="hold">
                                          <p:stCondLst>
                                            <p:cond delay="0"/>
                                          </p:stCondLst>
                                        </p:cTn>
                                        <p:tgtEl>
                                          <p:spTgt spid="48145"/>
                                        </p:tgtEl>
                                        <p:attrNameLst>
                                          <p:attrName>style.visibility</p:attrName>
                                        </p:attrNameLst>
                                      </p:cBhvr>
                                      <p:to>
                                        <p:strVal val="visible"/>
                                      </p:to>
                                    </p:set>
                                    <p:animEffect transition="in" filter="wipe(left)">
                                      <p:cBhvr>
                                        <p:cTn id="28" dur="500"/>
                                        <p:tgtEl>
                                          <p:spTgt spid="4814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48146"/>
                                        </p:tgtEl>
                                        <p:attrNameLst>
                                          <p:attrName>style.visibility</p:attrName>
                                        </p:attrNameLst>
                                      </p:cBhvr>
                                      <p:to>
                                        <p:strVal val="visible"/>
                                      </p:to>
                                    </p:set>
                                    <p:animEffect transition="in" filter="wipe(left)">
                                      <p:cBhvr>
                                        <p:cTn id="33" dur="500"/>
                                        <p:tgtEl>
                                          <p:spTgt spid="48146"/>
                                        </p:tgtEl>
                                      </p:cBhvr>
                                    </p:animEffect>
                                  </p:childTnLst>
                                </p:cTn>
                              </p:par>
                            </p:childTnLst>
                          </p:cTn>
                        </p:par>
                        <p:par>
                          <p:cTn id="34" fill="hold" nodeType="afterGroup">
                            <p:stCondLst>
                              <p:cond delay="500"/>
                            </p:stCondLst>
                            <p:childTnLst>
                              <p:par>
                                <p:cTn id="35" presetID="35" presetClass="emph" presetSubtype="0" repeatCount="3000" fill="hold" nodeType="afterEffect">
                                  <p:stCondLst>
                                    <p:cond delay="0"/>
                                  </p:stCondLst>
                                  <p:childTnLst>
                                    <p:anim calcmode="discrete" valueType="str">
                                      <p:cBhvr>
                                        <p:cTn id="36" dur="500" fill="hold"/>
                                        <p:tgtEl>
                                          <p:spTgt spid="48146"/>
                                        </p:tgtEl>
                                        <p:attrNameLst>
                                          <p:attrName>style.visibility</p:attrName>
                                        </p:attrNameLst>
                                      </p:cBhvr>
                                      <p:tavLst>
                                        <p:tav tm="0">
                                          <p:val>
                                            <p:strVal val="hidden"/>
                                          </p:val>
                                        </p:tav>
                                        <p:tav tm="50000">
                                          <p:val>
                                            <p:strVal val="visible"/>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48147"/>
                                        </p:tgtEl>
                                        <p:attrNameLst>
                                          <p:attrName>style.visibility</p:attrName>
                                        </p:attrNameLst>
                                      </p:cBhvr>
                                      <p:to>
                                        <p:strVal val="visible"/>
                                      </p:to>
                                    </p:set>
                                    <p:animEffect transition="in" filter="wipe(left)">
                                      <p:cBhvr>
                                        <p:cTn id="41" dur="500"/>
                                        <p:tgtEl>
                                          <p:spTgt spid="48147"/>
                                        </p:tgtEl>
                                      </p:cBhvr>
                                    </p:animEffect>
                                  </p:childTnLst>
                                </p:cTn>
                              </p:par>
                              <p:par>
                                <p:cTn id="42" presetID="1" presetClass="exit" presetSubtype="0" fill="hold" nodeType="withEffect">
                                  <p:stCondLst>
                                    <p:cond delay="0"/>
                                  </p:stCondLst>
                                  <p:childTnLst>
                                    <p:set>
                                      <p:cBhvr>
                                        <p:cTn id="43" dur="1" fill="hold">
                                          <p:stCondLst>
                                            <p:cond delay="0"/>
                                          </p:stCondLst>
                                        </p:cTn>
                                        <p:tgtEl>
                                          <p:spTgt spid="48146"/>
                                        </p:tgtEl>
                                        <p:attrNameLst>
                                          <p:attrName>style.visibility</p:attrName>
                                        </p:attrNameLst>
                                      </p:cBhvr>
                                      <p:to>
                                        <p:strVal val="hidden"/>
                                      </p:to>
                                    </p:set>
                                  </p:childTnLst>
                                </p:cTn>
                              </p:par>
                            </p:childTnLst>
                          </p:cTn>
                        </p:par>
                        <p:par>
                          <p:cTn id="44" fill="hold" nodeType="afterGroup">
                            <p:stCondLst>
                              <p:cond delay="500"/>
                            </p:stCondLst>
                            <p:childTnLst>
                              <p:par>
                                <p:cTn id="45" presetID="22" presetClass="entr" presetSubtype="8" fill="hold" nodeType="afterEffect">
                                  <p:stCondLst>
                                    <p:cond delay="0"/>
                                  </p:stCondLst>
                                  <p:childTnLst>
                                    <p:set>
                                      <p:cBhvr>
                                        <p:cTn id="46" dur="1" fill="hold">
                                          <p:stCondLst>
                                            <p:cond delay="0"/>
                                          </p:stCondLst>
                                        </p:cTn>
                                        <p:tgtEl>
                                          <p:spTgt spid="48148"/>
                                        </p:tgtEl>
                                        <p:attrNameLst>
                                          <p:attrName>style.visibility</p:attrName>
                                        </p:attrNameLst>
                                      </p:cBhvr>
                                      <p:to>
                                        <p:strVal val="visible"/>
                                      </p:to>
                                    </p:set>
                                    <p:animEffect transition="in" filter="wipe(left)">
                                      <p:cBhvr>
                                        <p:cTn id="47" dur="500"/>
                                        <p:tgtEl>
                                          <p:spTgt spid="4814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48149"/>
                                        </p:tgtEl>
                                        <p:attrNameLst>
                                          <p:attrName>style.visibility</p:attrName>
                                        </p:attrNameLst>
                                      </p:cBhvr>
                                      <p:to>
                                        <p:strVal val="visible"/>
                                      </p:to>
                                    </p:set>
                                    <p:animEffect transition="in" filter="wipe(left)">
                                      <p:cBhvr>
                                        <p:cTn id="52" dur="500"/>
                                        <p:tgtEl>
                                          <p:spTgt spid="48149"/>
                                        </p:tgtEl>
                                      </p:cBhvr>
                                    </p:animEffect>
                                  </p:childTnLst>
                                </p:cTn>
                              </p:par>
                            </p:childTnLst>
                          </p:cTn>
                        </p:par>
                        <p:par>
                          <p:cTn id="53" fill="hold" nodeType="afterGroup">
                            <p:stCondLst>
                              <p:cond delay="500"/>
                            </p:stCondLst>
                            <p:childTnLst>
                              <p:par>
                                <p:cTn id="54" presetID="35" presetClass="emph" presetSubtype="0" repeatCount="3000" fill="hold" nodeType="afterEffect">
                                  <p:stCondLst>
                                    <p:cond delay="0"/>
                                  </p:stCondLst>
                                  <p:childTnLst>
                                    <p:anim calcmode="discrete" valueType="str">
                                      <p:cBhvr>
                                        <p:cTn id="55" dur="500" fill="hold"/>
                                        <p:tgtEl>
                                          <p:spTgt spid="48149"/>
                                        </p:tgtEl>
                                        <p:attrNameLst>
                                          <p:attrName>style.visibility</p:attrName>
                                        </p:attrNameLst>
                                      </p:cBhvr>
                                      <p:tavLst>
                                        <p:tav tm="0">
                                          <p:val>
                                            <p:strVal val="hidden"/>
                                          </p:val>
                                        </p:tav>
                                        <p:tav tm="50000">
                                          <p:val>
                                            <p:strVal val="visible"/>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48150"/>
                                        </p:tgtEl>
                                        <p:attrNameLst>
                                          <p:attrName>style.visibility</p:attrName>
                                        </p:attrNameLst>
                                      </p:cBhvr>
                                      <p:to>
                                        <p:strVal val="visible"/>
                                      </p:to>
                                    </p:set>
                                    <p:animEffect transition="in" filter="wipe(left)">
                                      <p:cBhvr>
                                        <p:cTn id="60" dur="500"/>
                                        <p:tgtEl>
                                          <p:spTgt spid="48150"/>
                                        </p:tgtEl>
                                      </p:cBhvr>
                                    </p:animEffect>
                                  </p:childTnLst>
                                </p:cTn>
                              </p:par>
                              <p:par>
                                <p:cTn id="61" presetID="1" presetClass="exit" presetSubtype="0" fill="hold" nodeType="withEffect">
                                  <p:stCondLst>
                                    <p:cond delay="0"/>
                                  </p:stCondLst>
                                  <p:childTnLst>
                                    <p:set>
                                      <p:cBhvr>
                                        <p:cTn id="62" dur="1" fill="hold">
                                          <p:stCondLst>
                                            <p:cond delay="0"/>
                                          </p:stCondLst>
                                        </p:cTn>
                                        <p:tgtEl>
                                          <p:spTgt spid="48149"/>
                                        </p:tgtEl>
                                        <p:attrNameLst>
                                          <p:attrName>style.visibility</p:attrName>
                                        </p:attrNameLst>
                                      </p:cBhvr>
                                      <p:to>
                                        <p:strVal val="hidden"/>
                                      </p:to>
                                    </p:set>
                                  </p:childTnLst>
                                </p:cTn>
                              </p:par>
                            </p:childTnLst>
                          </p:cTn>
                        </p:par>
                        <p:par>
                          <p:cTn id="63" fill="hold" nodeType="afterGroup">
                            <p:stCondLst>
                              <p:cond delay="500"/>
                            </p:stCondLst>
                            <p:childTnLst>
                              <p:par>
                                <p:cTn id="64" presetID="22" presetClass="entr" presetSubtype="8" fill="hold" nodeType="afterEffect">
                                  <p:stCondLst>
                                    <p:cond delay="0"/>
                                  </p:stCondLst>
                                  <p:childTnLst>
                                    <p:set>
                                      <p:cBhvr>
                                        <p:cTn id="65" dur="1" fill="hold">
                                          <p:stCondLst>
                                            <p:cond delay="0"/>
                                          </p:stCondLst>
                                        </p:cTn>
                                        <p:tgtEl>
                                          <p:spTgt spid="48151"/>
                                        </p:tgtEl>
                                        <p:attrNameLst>
                                          <p:attrName>style.visibility</p:attrName>
                                        </p:attrNameLst>
                                      </p:cBhvr>
                                      <p:to>
                                        <p:strVal val="visible"/>
                                      </p:to>
                                    </p:set>
                                    <p:animEffect transition="in" filter="wipe(left)">
                                      <p:cBhvr>
                                        <p:cTn id="66" dur="500"/>
                                        <p:tgtEl>
                                          <p:spTgt spid="48151"/>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48152"/>
                                        </p:tgtEl>
                                        <p:attrNameLst>
                                          <p:attrName>style.visibility</p:attrName>
                                        </p:attrNameLst>
                                      </p:cBhvr>
                                      <p:to>
                                        <p:strVal val="visible"/>
                                      </p:to>
                                    </p:set>
                                    <p:animEffect transition="in" filter="wipe(left)">
                                      <p:cBhvr>
                                        <p:cTn id="71" dur="500"/>
                                        <p:tgtEl>
                                          <p:spTgt spid="48152"/>
                                        </p:tgtEl>
                                      </p:cBhvr>
                                    </p:animEffect>
                                  </p:childTnLst>
                                </p:cTn>
                              </p:par>
                            </p:childTnLst>
                          </p:cTn>
                        </p:par>
                        <p:par>
                          <p:cTn id="72" fill="hold" nodeType="afterGroup">
                            <p:stCondLst>
                              <p:cond delay="500"/>
                            </p:stCondLst>
                            <p:childTnLst>
                              <p:par>
                                <p:cTn id="73" presetID="35" presetClass="emph" presetSubtype="0" repeatCount="3000" fill="hold" nodeType="afterEffect">
                                  <p:stCondLst>
                                    <p:cond delay="0"/>
                                  </p:stCondLst>
                                  <p:childTnLst>
                                    <p:anim calcmode="discrete" valueType="str">
                                      <p:cBhvr>
                                        <p:cTn id="74" dur="500" fill="hold"/>
                                        <p:tgtEl>
                                          <p:spTgt spid="48152"/>
                                        </p:tgtEl>
                                        <p:attrNameLst>
                                          <p:attrName>style.visibility</p:attrName>
                                        </p:attrNameLst>
                                      </p:cBhvr>
                                      <p:tavLst>
                                        <p:tav tm="0">
                                          <p:val>
                                            <p:strVal val="hidden"/>
                                          </p:val>
                                        </p:tav>
                                        <p:tav tm="50000">
                                          <p:val>
                                            <p:strVal val="visible"/>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48153"/>
                                        </p:tgtEl>
                                        <p:attrNameLst>
                                          <p:attrName>style.visibility</p:attrName>
                                        </p:attrNameLst>
                                      </p:cBhvr>
                                      <p:to>
                                        <p:strVal val="visible"/>
                                      </p:to>
                                    </p:set>
                                    <p:animEffect transition="in" filter="wipe(left)">
                                      <p:cBhvr>
                                        <p:cTn id="79" dur="500"/>
                                        <p:tgtEl>
                                          <p:spTgt spid="48153"/>
                                        </p:tgtEl>
                                      </p:cBhvr>
                                    </p:animEffect>
                                  </p:childTnLst>
                                </p:cTn>
                              </p:par>
                              <p:par>
                                <p:cTn id="80" presetID="1" presetClass="exit" presetSubtype="0" fill="hold" nodeType="withEffect">
                                  <p:stCondLst>
                                    <p:cond delay="0"/>
                                  </p:stCondLst>
                                  <p:childTnLst>
                                    <p:set>
                                      <p:cBhvr>
                                        <p:cTn id="81" dur="1" fill="hold">
                                          <p:stCondLst>
                                            <p:cond delay="0"/>
                                          </p:stCondLst>
                                        </p:cTn>
                                        <p:tgtEl>
                                          <p:spTgt spid="48152"/>
                                        </p:tgtEl>
                                        <p:attrNameLst>
                                          <p:attrName>style.visibility</p:attrName>
                                        </p:attrNameLst>
                                      </p:cBhvr>
                                      <p:to>
                                        <p:strVal val="hidden"/>
                                      </p:to>
                                    </p:set>
                                  </p:childTnLst>
                                </p:cTn>
                              </p:par>
                            </p:childTnLst>
                          </p:cTn>
                        </p:par>
                        <p:par>
                          <p:cTn id="82" fill="hold" nodeType="afterGroup">
                            <p:stCondLst>
                              <p:cond delay="500"/>
                            </p:stCondLst>
                            <p:childTnLst>
                              <p:par>
                                <p:cTn id="83" presetID="22" presetClass="entr" presetSubtype="8" fill="hold" nodeType="afterEffect">
                                  <p:stCondLst>
                                    <p:cond delay="0"/>
                                  </p:stCondLst>
                                  <p:childTnLst>
                                    <p:set>
                                      <p:cBhvr>
                                        <p:cTn id="84" dur="1" fill="hold">
                                          <p:stCondLst>
                                            <p:cond delay="0"/>
                                          </p:stCondLst>
                                        </p:cTn>
                                        <p:tgtEl>
                                          <p:spTgt spid="48154"/>
                                        </p:tgtEl>
                                        <p:attrNameLst>
                                          <p:attrName>style.visibility</p:attrName>
                                        </p:attrNameLst>
                                      </p:cBhvr>
                                      <p:to>
                                        <p:strVal val="visible"/>
                                      </p:to>
                                    </p:set>
                                    <p:animEffect transition="in" filter="wipe(left)">
                                      <p:cBhvr>
                                        <p:cTn id="85" dur="500"/>
                                        <p:tgtEl>
                                          <p:spTgt spid="48154"/>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nodeType="clickEffect">
                                  <p:stCondLst>
                                    <p:cond delay="0"/>
                                  </p:stCondLst>
                                  <p:childTnLst>
                                    <p:set>
                                      <p:cBhvr>
                                        <p:cTn id="89" dur="1" fill="hold">
                                          <p:stCondLst>
                                            <p:cond delay="0"/>
                                          </p:stCondLst>
                                        </p:cTn>
                                        <p:tgtEl>
                                          <p:spTgt spid="48155"/>
                                        </p:tgtEl>
                                        <p:attrNameLst>
                                          <p:attrName>style.visibility</p:attrName>
                                        </p:attrNameLst>
                                      </p:cBhvr>
                                      <p:to>
                                        <p:strVal val="visible"/>
                                      </p:to>
                                    </p:set>
                                    <p:animEffect transition="in" filter="wipe(left)">
                                      <p:cBhvr>
                                        <p:cTn id="90" dur="500"/>
                                        <p:tgtEl>
                                          <p:spTgt spid="48155"/>
                                        </p:tgtEl>
                                      </p:cBhvr>
                                    </p:animEffect>
                                  </p:childTnLst>
                                </p:cTn>
                              </p:par>
                            </p:childTnLst>
                          </p:cTn>
                        </p:par>
                        <p:par>
                          <p:cTn id="91" fill="hold" nodeType="afterGroup">
                            <p:stCondLst>
                              <p:cond delay="500"/>
                            </p:stCondLst>
                            <p:childTnLst>
                              <p:par>
                                <p:cTn id="92" presetID="35" presetClass="emph" presetSubtype="0" repeatCount="3000" fill="hold" nodeType="afterEffect">
                                  <p:stCondLst>
                                    <p:cond delay="0"/>
                                  </p:stCondLst>
                                  <p:childTnLst>
                                    <p:anim calcmode="discrete" valueType="str">
                                      <p:cBhvr>
                                        <p:cTn id="93" dur="500" fill="hold"/>
                                        <p:tgtEl>
                                          <p:spTgt spid="48155"/>
                                        </p:tgtEl>
                                        <p:attrNameLst>
                                          <p:attrName>style.visibility</p:attrName>
                                        </p:attrNameLst>
                                      </p:cBhvr>
                                      <p:tavLst>
                                        <p:tav tm="0">
                                          <p:val>
                                            <p:strVal val="hidden"/>
                                          </p:val>
                                        </p:tav>
                                        <p:tav tm="50000">
                                          <p:val>
                                            <p:strVal val="visible"/>
                                          </p:val>
                                        </p:tav>
                                      </p:tavLst>
                                    </p:anim>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48156"/>
                                        </p:tgtEl>
                                        <p:attrNameLst>
                                          <p:attrName>style.visibility</p:attrName>
                                        </p:attrNameLst>
                                      </p:cBhvr>
                                      <p:to>
                                        <p:strVal val="visible"/>
                                      </p:to>
                                    </p:set>
                                    <p:animEffect transition="in" filter="wipe(left)">
                                      <p:cBhvr>
                                        <p:cTn id="98" dur="500"/>
                                        <p:tgtEl>
                                          <p:spTgt spid="48156"/>
                                        </p:tgtEl>
                                      </p:cBhvr>
                                    </p:animEffect>
                                  </p:childTnLst>
                                </p:cTn>
                              </p:par>
                              <p:par>
                                <p:cTn id="99" presetID="1" presetClass="exit" presetSubtype="0" fill="hold" nodeType="withEffect">
                                  <p:stCondLst>
                                    <p:cond delay="0"/>
                                  </p:stCondLst>
                                  <p:childTnLst>
                                    <p:set>
                                      <p:cBhvr>
                                        <p:cTn id="100" dur="1" fill="hold">
                                          <p:stCondLst>
                                            <p:cond delay="0"/>
                                          </p:stCondLst>
                                        </p:cTn>
                                        <p:tgtEl>
                                          <p:spTgt spid="48155"/>
                                        </p:tgtEl>
                                        <p:attrNameLst>
                                          <p:attrName>style.visibility</p:attrName>
                                        </p:attrNameLst>
                                      </p:cBhvr>
                                      <p:to>
                                        <p:strVal val="hidden"/>
                                      </p:to>
                                    </p:set>
                                  </p:childTnLst>
                                </p:cTn>
                              </p:par>
                            </p:childTnLst>
                          </p:cTn>
                        </p:par>
                        <p:par>
                          <p:cTn id="101" fill="hold" nodeType="afterGroup">
                            <p:stCondLst>
                              <p:cond delay="500"/>
                            </p:stCondLst>
                            <p:childTnLst>
                              <p:par>
                                <p:cTn id="102" presetID="22" presetClass="entr" presetSubtype="8" fill="hold" nodeType="afterEffect">
                                  <p:stCondLst>
                                    <p:cond delay="0"/>
                                  </p:stCondLst>
                                  <p:childTnLst>
                                    <p:set>
                                      <p:cBhvr>
                                        <p:cTn id="103" dur="1" fill="hold">
                                          <p:stCondLst>
                                            <p:cond delay="0"/>
                                          </p:stCondLst>
                                        </p:cTn>
                                        <p:tgtEl>
                                          <p:spTgt spid="48157"/>
                                        </p:tgtEl>
                                        <p:attrNameLst>
                                          <p:attrName>style.visibility</p:attrName>
                                        </p:attrNameLst>
                                      </p:cBhvr>
                                      <p:to>
                                        <p:strVal val="visible"/>
                                      </p:to>
                                    </p:set>
                                    <p:animEffect transition="in" filter="wipe(left)">
                                      <p:cBhvr>
                                        <p:cTn id="104" dur="500"/>
                                        <p:tgtEl>
                                          <p:spTgt spid="48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154" name="Object 2">
            <a:extLst>
              <a:ext uri="{FF2B5EF4-FFF2-40B4-BE49-F238E27FC236}">
                <a16:creationId xmlns:a16="http://schemas.microsoft.com/office/drawing/2014/main" id="{D4EE976D-3DA0-3D45-99B6-AE3818CB2E51}"/>
              </a:ext>
            </a:extLst>
          </p:cNvPr>
          <p:cNvGraphicFramePr>
            <a:graphicFrameLocks noChangeAspect="1"/>
          </p:cNvGraphicFramePr>
          <p:nvPr/>
        </p:nvGraphicFramePr>
        <p:xfrm>
          <a:off x="928738" y="4319281"/>
          <a:ext cx="6835775" cy="550863"/>
        </p:xfrm>
        <a:graphic>
          <a:graphicData uri="http://schemas.openxmlformats.org/presentationml/2006/ole">
            <mc:AlternateContent xmlns:mc="http://schemas.openxmlformats.org/markup-compatibility/2006">
              <mc:Choice xmlns:v="urn:schemas-microsoft-com:vml" Requires="v">
                <p:oleObj spid="_x0000_s21506" r:id="rId3" imgW="69049900" imgH="5562600" progId="Equation.DSMT4">
                  <p:embed/>
                </p:oleObj>
              </mc:Choice>
              <mc:Fallback>
                <p:oleObj r:id="rId3" imgW="69049900" imgH="5562600" progId="Equation.DSMT4">
                  <p:embed/>
                  <p:pic>
                    <p:nvPicPr>
                      <p:cNvPr id="49154" name="Object 2">
                        <a:extLst>
                          <a:ext uri="{FF2B5EF4-FFF2-40B4-BE49-F238E27FC236}">
                            <a16:creationId xmlns:a16="http://schemas.microsoft.com/office/drawing/2014/main" id="{D4EE976D-3DA0-3D45-99B6-AE3818CB2E51}"/>
                          </a:ext>
                        </a:extLst>
                      </p:cNvPr>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928738" y="4319281"/>
                        <a:ext cx="6835775" cy="550863"/>
                      </a:xfrm>
                      <a:prstGeom prst="rect">
                        <a:avLst/>
                      </a:prstGeom>
                      <a:solidFill>
                        <a:schemeClr val="accent1">
                          <a:lumMod val="75000"/>
                        </a:schemeClr>
                      </a:solidFill>
                      <a:ln>
                        <a:noFill/>
                      </a:ln>
                    </p:spPr>
                  </p:pic>
                </p:oleObj>
              </mc:Fallback>
            </mc:AlternateContent>
          </a:graphicData>
        </a:graphic>
      </p:graphicFrame>
      <p:graphicFrame>
        <p:nvGraphicFramePr>
          <p:cNvPr id="49155" name="Object 3">
            <a:extLst>
              <a:ext uri="{FF2B5EF4-FFF2-40B4-BE49-F238E27FC236}">
                <a16:creationId xmlns:a16="http://schemas.microsoft.com/office/drawing/2014/main" id="{4C3E7269-A54A-3740-8E56-C2106E9B94EC}"/>
              </a:ext>
            </a:extLst>
          </p:cNvPr>
          <p:cNvGraphicFramePr>
            <a:graphicFrameLocks noChangeAspect="1"/>
          </p:cNvGraphicFramePr>
          <p:nvPr/>
        </p:nvGraphicFramePr>
        <p:xfrm>
          <a:off x="935088" y="4793944"/>
          <a:ext cx="6892925" cy="550862"/>
        </p:xfrm>
        <a:graphic>
          <a:graphicData uri="http://schemas.openxmlformats.org/presentationml/2006/ole">
            <mc:AlternateContent xmlns:mc="http://schemas.openxmlformats.org/markup-compatibility/2006">
              <mc:Choice xmlns:v="urn:schemas-microsoft-com:vml" Requires="v">
                <p:oleObj spid="_x0000_s21507" r:id="rId5" imgW="69634100" imgH="5562600" progId="Equation.DSMT4">
                  <p:embed/>
                </p:oleObj>
              </mc:Choice>
              <mc:Fallback>
                <p:oleObj r:id="rId5" imgW="69634100" imgH="5562600" progId="Equation.DSMT4">
                  <p:embed/>
                  <p:pic>
                    <p:nvPicPr>
                      <p:cNvPr id="49155" name="Object 3">
                        <a:extLst>
                          <a:ext uri="{FF2B5EF4-FFF2-40B4-BE49-F238E27FC236}">
                            <a16:creationId xmlns:a16="http://schemas.microsoft.com/office/drawing/2014/main" id="{4C3E7269-A54A-3740-8E56-C2106E9B94EC}"/>
                          </a:ext>
                        </a:extLst>
                      </p:cNvPr>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935088" y="4793944"/>
                        <a:ext cx="6892925" cy="550862"/>
                      </a:xfrm>
                      <a:prstGeom prst="rect">
                        <a:avLst/>
                      </a:prstGeom>
                      <a:solidFill>
                        <a:schemeClr val="accent1">
                          <a:lumMod val="75000"/>
                        </a:schemeClr>
                      </a:solidFill>
                      <a:ln>
                        <a:noFill/>
                      </a:ln>
                    </p:spPr>
                  </p:pic>
                </p:oleObj>
              </mc:Fallback>
            </mc:AlternateContent>
          </a:graphicData>
        </a:graphic>
      </p:graphicFrame>
      <p:sp>
        <p:nvSpPr>
          <p:cNvPr id="49156" name="Rectangle 4">
            <a:extLst>
              <a:ext uri="{FF2B5EF4-FFF2-40B4-BE49-F238E27FC236}">
                <a16:creationId xmlns:a16="http://schemas.microsoft.com/office/drawing/2014/main" id="{C502E156-49CC-6746-BD54-16F9C43BD841}"/>
              </a:ext>
            </a:extLst>
          </p:cNvPr>
          <p:cNvSpPr>
            <a:spLocks noChangeArrowheads="1"/>
          </p:cNvSpPr>
          <p:nvPr/>
        </p:nvSpPr>
        <p:spPr bwMode="auto">
          <a:xfrm>
            <a:off x="539800" y="3743019"/>
            <a:ext cx="2684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800" b="1" dirty="0">
                <a:solidFill>
                  <a:srgbClr val="FF0000"/>
                </a:solidFill>
                <a:ea typeface="楷体_GB2312" pitchFamily="1" charset="-122"/>
              </a:rPr>
              <a:t>更新位置，得：</a:t>
            </a:r>
          </a:p>
        </p:txBody>
      </p:sp>
      <p:graphicFrame>
        <p:nvGraphicFramePr>
          <p:cNvPr id="49157" name="Object 5">
            <a:extLst>
              <a:ext uri="{FF2B5EF4-FFF2-40B4-BE49-F238E27FC236}">
                <a16:creationId xmlns:a16="http://schemas.microsoft.com/office/drawing/2014/main" id="{31DA82BA-9B6E-364B-9791-9A714D8527A5}"/>
              </a:ext>
            </a:extLst>
          </p:cNvPr>
          <p:cNvGraphicFramePr>
            <a:graphicFrameLocks noChangeAspect="1"/>
          </p:cNvGraphicFramePr>
          <p:nvPr/>
        </p:nvGraphicFramePr>
        <p:xfrm>
          <a:off x="931913" y="5298769"/>
          <a:ext cx="7153275" cy="550862"/>
        </p:xfrm>
        <a:graphic>
          <a:graphicData uri="http://schemas.openxmlformats.org/presentationml/2006/ole">
            <mc:AlternateContent xmlns:mc="http://schemas.openxmlformats.org/markup-compatibility/2006">
              <mc:Choice xmlns:v="urn:schemas-microsoft-com:vml" Requires="v">
                <p:oleObj spid="_x0000_s21508" r:id="rId7" imgW="72263000" imgH="5562600" progId="Equation.DSMT4">
                  <p:embed/>
                </p:oleObj>
              </mc:Choice>
              <mc:Fallback>
                <p:oleObj r:id="rId7" imgW="72263000" imgH="5562600" progId="Equation.DSMT4">
                  <p:embed/>
                  <p:pic>
                    <p:nvPicPr>
                      <p:cNvPr id="49157" name="Object 5">
                        <a:extLst>
                          <a:ext uri="{FF2B5EF4-FFF2-40B4-BE49-F238E27FC236}">
                            <a16:creationId xmlns:a16="http://schemas.microsoft.com/office/drawing/2014/main" id="{31DA82BA-9B6E-364B-9791-9A714D8527A5}"/>
                          </a:ext>
                        </a:extLst>
                      </p:cNvPr>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931913" y="5298769"/>
                        <a:ext cx="7153275" cy="550862"/>
                      </a:xfrm>
                      <a:prstGeom prst="rect">
                        <a:avLst/>
                      </a:prstGeom>
                      <a:solidFill>
                        <a:schemeClr val="accent1">
                          <a:lumMod val="75000"/>
                        </a:schemeClr>
                      </a:solidFill>
                      <a:ln>
                        <a:noFill/>
                      </a:ln>
                    </p:spPr>
                  </p:pic>
                </p:oleObj>
              </mc:Fallback>
            </mc:AlternateContent>
          </a:graphicData>
        </a:graphic>
      </p:graphicFrame>
      <p:sp>
        <p:nvSpPr>
          <p:cNvPr id="49158" name="Rectangle 6">
            <a:extLst>
              <a:ext uri="{FF2B5EF4-FFF2-40B4-BE49-F238E27FC236}">
                <a16:creationId xmlns:a16="http://schemas.microsoft.com/office/drawing/2014/main" id="{0958E5D9-CC54-DC45-A47F-7297E4404C0E}"/>
              </a:ext>
            </a:extLst>
          </p:cNvPr>
          <p:cNvSpPr>
            <a:spLocks noChangeArrowheads="1"/>
          </p:cNvSpPr>
          <p:nvPr/>
        </p:nvSpPr>
        <p:spPr bwMode="auto">
          <a:xfrm>
            <a:off x="985888" y="1865006"/>
            <a:ext cx="22653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800" b="1" dirty="0">
                <a:ea typeface="楷体_GB2312" pitchFamily="1" charset="-122"/>
              </a:rPr>
              <a:t>初始速度：   </a:t>
            </a:r>
          </a:p>
        </p:txBody>
      </p:sp>
      <p:graphicFrame>
        <p:nvGraphicFramePr>
          <p:cNvPr id="49159" name="Object 7">
            <a:extLst>
              <a:ext uri="{FF2B5EF4-FFF2-40B4-BE49-F238E27FC236}">
                <a16:creationId xmlns:a16="http://schemas.microsoft.com/office/drawing/2014/main" id="{4CDED210-D885-F343-B485-50477BAE5AED}"/>
              </a:ext>
            </a:extLst>
          </p:cNvPr>
          <p:cNvGraphicFramePr>
            <a:graphicFrameLocks noChangeAspect="1"/>
          </p:cNvGraphicFramePr>
          <p:nvPr/>
        </p:nvGraphicFramePr>
        <p:xfrm>
          <a:off x="2775000" y="1853894"/>
          <a:ext cx="4086225" cy="550862"/>
        </p:xfrm>
        <a:graphic>
          <a:graphicData uri="http://schemas.openxmlformats.org/presentationml/2006/ole">
            <mc:AlternateContent xmlns:mc="http://schemas.openxmlformats.org/markup-compatibility/2006">
              <mc:Choice xmlns:v="urn:schemas-microsoft-com:vml" Requires="v">
                <p:oleObj spid="_x0000_s21509" r:id="rId9" imgW="41249600" imgH="5562600" progId="Equation.DSMT4">
                  <p:embed/>
                </p:oleObj>
              </mc:Choice>
              <mc:Fallback>
                <p:oleObj r:id="rId9" imgW="41249600" imgH="5562600" progId="Equation.DSMT4">
                  <p:embed/>
                  <p:pic>
                    <p:nvPicPr>
                      <p:cNvPr id="49159" name="Object 7">
                        <a:extLst>
                          <a:ext uri="{FF2B5EF4-FFF2-40B4-BE49-F238E27FC236}">
                            <a16:creationId xmlns:a16="http://schemas.microsoft.com/office/drawing/2014/main" id="{4CDED210-D885-F343-B485-50477BAE5AED}"/>
                          </a:ext>
                        </a:extLst>
                      </p:cNvPr>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2775000" y="1853894"/>
                        <a:ext cx="4086225" cy="550862"/>
                      </a:xfrm>
                      <a:prstGeom prst="rect">
                        <a:avLst/>
                      </a:prstGeom>
                      <a:solidFill>
                        <a:schemeClr val="accent1">
                          <a:lumMod val="75000"/>
                        </a:schemeClr>
                      </a:solidFill>
                      <a:ln>
                        <a:noFill/>
                      </a:ln>
                    </p:spPr>
                  </p:pic>
                </p:oleObj>
              </mc:Fallback>
            </mc:AlternateContent>
          </a:graphicData>
        </a:graphic>
      </p:graphicFrame>
      <p:sp>
        <p:nvSpPr>
          <p:cNvPr id="49160" name="Rectangle 8">
            <a:extLst>
              <a:ext uri="{FF2B5EF4-FFF2-40B4-BE49-F238E27FC236}">
                <a16:creationId xmlns:a16="http://schemas.microsoft.com/office/drawing/2014/main" id="{7CECC43A-4D75-734B-97AD-4CFE3F0BCDA6}"/>
              </a:ext>
            </a:extLst>
          </p:cNvPr>
          <p:cNvSpPr>
            <a:spLocks noChangeArrowheads="1"/>
          </p:cNvSpPr>
          <p:nvPr/>
        </p:nvSpPr>
        <p:spPr bwMode="auto">
          <a:xfrm>
            <a:off x="971600" y="1227953"/>
            <a:ext cx="24096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a:ea typeface="楷体_GB2312" pitchFamily="1" charset="-122"/>
              </a:rPr>
              <a:t>初始位置：</a:t>
            </a:r>
            <a:r>
              <a:rPr lang="zh-CN" altLang="zh-CN" sz="2800" b="1">
                <a:latin typeface="楷体_GB2312" pitchFamily="1" charset="-122"/>
                <a:ea typeface="楷体_GB2312" pitchFamily="1" charset="-122"/>
              </a:rPr>
              <a:t>    </a:t>
            </a:r>
          </a:p>
        </p:txBody>
      </p:sp>
      <p:graphicFrame>
        <p:nvGraphicFramePr>
          <p:cNvPr id="49161" name="Object 9">
            <a:extLst>
              <a:ext uri="{FF2B5EF4-FFF2-40B4-BE49-F238E27FC236}">
                <a16:creationId xmlns:a16="http://schemas.microsoft.com/office/drawing/2014/main" id="{75B7948B-D958-4546-8903-F07D4DA45D98}"/>
              </a:ext>
            </a:extLst>
          </p:cNvPr>
          <p:cNvGraphicFramePr>
            <a:graphicFrameLocks noChangeAspect="1"/>
          </p:cNvGraphicFramePr>
          <p:nvPr/>
        </p:nvGraphicFramePr>
        <p:xfrm>
          <a:off x="2775000" y="1223656"/>
          <a:ext cx="4318000" cy="550863"/>
        </p:xfrm>
        <a:graphic>
          <a:graphicData uri="http://schemas.openxmlformats.org/presentationml/2006/ole">
            <mc:AlternateContent xmlns:mc="http://schemas.openxmlformats.org/markup-compatibility/2006">
              <mc:Choice xmlns:v="urn:schemas-microsoft-com:vml" Requires="v">
                <p:oleObj spid="_x0000_s21510" r:id="rId11" imgW="43599100" imgH="5562600" progId="Equation.DSMT4">
                  <p:embed/>
                </p:oleObj>
              </mc:Choice>
              <mc:Fallback>
                <p:oleObj r:id="rId11" imgW="43599100" imgH="5562600" progId="Equation.DSMT4">
                  <p:embed/>
                  <p:pic>
                    <p:nvPicPr>
                      <p:cNvPr id="49161" name="Object 9">
                        <a:extLst>
                          <a:ext uri="{FF2B5EF4-FFF2-40B4-BE49-F238E27FC236}">
                            <a16:creationId xmlns:a16="http://schemas.microsoft.com/office/drawing/2014/main" id="{75B7948B-D958-4546-8903-F07D4DA45D98}"/>
                          </a:ext>
                        </a:extLst>
                      </p:cNvPr>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2775000" y="1223656"/>
                        <a:ext cx="4318000" cy="550863"/>
                      </a:xfrm>
                      <a:prstGeom prst="rect">
                        <a:avLst/>
                      </a:prstGeom>
                      <a:solidFill>
                        <a:schemeClr val="accent1">
                          <a:lumMod val="75000"/>
                        </a:schemeClr>
                      </a:solidFill>
                      <a:ln>
                        <a:noFill/>
                      </a:ln>
                    </p:spPr>
                  </p:pic>
                </p:oleObj>
              </mc:Fallback>
            </mc:AlternateContent>
          </a:graphicData>
        </a:graphic>
      </p:graphicFrame>
      <p:sp>
        <p:nvSpPr>
          <p:cNvPr id="49162" name="Rectangle 10">
            <a:extLst>
              <a:ext uri="{FF2B5EF4-FFF2-40B4-BE49-F238E27FC236}">
                <a16:creationId xmlns:a16="http://schemas.microsoft.com/office/drawing/2014/main" id="{8E39C08C-DEF2-BD49-81CC-6C40E48BAE72}"/>
              </a:ext>
            </a:extLst>
          </p:cNvPr>
          <p:cNvSpPr>
            <a:spLocks noChangeArrowheads="1"/>
          </p:cNvSpPr>
          <p:nvPr/>
        </p:nvSpPr>
        <p:spPr bwMode="auto">
          <a:xfrm>
            <a:off x="468363" y="2610665"/>
            <a:ext cx="33794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800" b="1" dirty="0">
                <a:ea typeface="楷体_GB2312" pitchFamily="1" charset="-122"/>
              </a:rPr>
              <a:t>群体历史最优解：   </a:t>
            </a:r>
          </a:p>
        </p:txBody>
      </p:sp>
      <p:graphicFrame>
        <p:nvGraphicFramePr>
          <p:cNvPr id="49163" name="Object 11">
            <a:extLst>
              <a:ext uri="{FF2B5EF4-FFF2-40B4-BE49-F238E27FC236}">
                <a16:creationId xmlns:a16="http://schemas.microsoft.com/office/drawing/2014/main" id="{CFAE80E4-2B8F-4A4A-9CEC-D6EFE606C294}"/>
              </a:ext>
            </a:extLst>
          </p:cNvPr>
          <p:cNvGraphicFramePr>
            <a:graphicFrameLocks noChangeAspect="1"/>
          </p:cNvGraphicFramePr>
          <p:nvPr/>
        </p:nvGraphicFramePr>
        <p:xfrm>
          <a:off x="3276650" y="2592081"/>
          <a:ext cx="1331913" cy="581025"/>
        </p:xfrm>
        <a:graphic>
          <a:graphicData uri="http://schemas.openxmlformats.org/presentationml/2006/ole">
            <mc:AlternateContent xmlns:mc="http://schemas.openxmlformats.org/markup-compatibility/2006">
              <mc:Choice xmlns:v="urn:schemas-microsoft-com:vml" Requires="v">
                <p:oleObj spid="_x0000_s21511" r:id="rId13" imgW="13462000" imgH="5854700" progId="Equation.DSMT4">
                  <p:embed/>
                </p:oleObj>
              </mc:Choice>
              <mc:Fallback>
                <p:oleObj r:id="rId13" imgW="13462000" imgH="5854700" progId="Equation.DSMT4">
                  <p:embed/>
                  <p:pic>
                    <p:nvPicPr>
                      <p:cNvPr id="49163" name="Object 11">
                        <a:extLst>
                          <a:ext uri="{FF2B5EF4-FFF2-40B4-BE49-F238E27FC236}">
                            <a16:creationId xmlns:a16="http://schemas.microsoft.com/office/drawing/2014/main" id="{CFAE80E4-2B8F-4A4A-9CEC-D6EFE606C29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76650" y="2592081"/>
                        <a:ext cx="1331913" cy="581025"/>
                      </a:xfrm>
                      <a:prstGeom prst="rect">
                        <a:avLst/>
                      </a:prstGeom>
                      <a:solidFill>
                        <a:schemeClr val="accent1">
                          <a:lumMod val="75000"/>
                        </a:schemeClr>
                      </a:solidFill>
                      <a:ln>
                        <a:noFill/>
                      </a:ln>
                    </p:spPr>
                  </p:pic>
                </p:oleObj>
              </mc:Fallback>
            </mc:AlternateContent>
          </a:graphicData>
        </a:graphic>
      </p:graphicFrame>
      <p:graphicFrame>
        <p:nvGraphicFramePr>
          <p:cNvPr id="49164" name="Object 12">
            <a:extLst>
              <a:ext uri="{FF2B5EF4-FFF2-40B4-BE49-F238E27FC236}">
                <a16:creationId xmlns:a16="http://schemas.microsoft.com/office/drawing/2014/main" id="{FEE50010-F22D-0C4D-B150-4115D7CA055A}"/>
              </a:ext>
            </a:extLst>
          </p:cNvPr>
          <p:cNvGraphicFramePr>
            <a:graphicFrameLocks noChangeAspect="1"/>
          </p:cNvGraphicFramePr>
          <p:nvPr/>
        </p:nvGraphicFramePr>
        <p:xfrm>
          <a:off x="3319513" y="3215969"/>
          <a:ext cx="3241675" cy="550862"/>
        </p:xfrm>
        <a:graphic>
          <a:graphicData uri="http://schemas.openxmlformats.org/presentationml/2006/ole">
            <mc:AlternateContent xmlns:mc="http://schemas.openxmlformats.org/markup-compatibility/2006">
              <mc:Choice xmlns:v="urn:schemas-microsoft-com:vml" Requires="v">
                <p:oleObj spid="_x0000_s21512" r:id="rId15" imgW="32766000" imgH="5562600" progId="Equation.DSMT4">
                  <p:embed/>
                </p:oleObj>
              </mc:Choice>
              <mc:Fallback>
                <p:oleObj r:id="rId15" imgW="32766000" imgH="5562600" progId="Equation.DSMT4">
                  <p:embed/>
                  <p:pic>
                    <p:nvPicPr>
                      <p:cNvPr id="49164" name="Object 12">
                        <a:extLst>
                          <a:ext uri="{FF2B5EF4-FFF2-40B4-BE49-F238E27FC236}">
                            <a16:creationId xmlns:a16="http://schemas.microsoft.com/office/drawing/2014/main" id="{FEE50010-F22D-0C4D-B150-4115D7CA055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19513" y="3215969"/>
                        <a:ext cx="3241675" cy="550862"/>
                      </a:xfrm>
                      <a:prstGeom prst="rect">
                        <a:avLst/>
                      </a:prstGeom>
                      <a:solidFill>
                        <a:schemeClr val="accent1">
                          <a:lumMod val="75000"/>
                        </a:schemeClr>
                      </a:solidFill>
                      <a:ln>
                        <a:noFill/>
                      </a:ln>
                    </p:spPr>
                  </p:pic>
                </p:oleObj>
              </mc:Fallback>
            </mc:AlternateContent>
          </a:graphicData>
        </a:graphic>
      </p:graphicFrame>
      <p:sp>
        <p:nvSpPr>
          <p:cNvPr id="49165" name="Rectangle 13">
            <a:extLst>
              <a:ext uri="{FF2B5EF4-FFF2-40B4-BE49-F238E27FC236}">
                <a16:creationId xmlns:a16="http://schemas.microsoft.com/office/drawing/2014/main" id="{BBB73903-D9EF-8645-9299-76883C4F00C8}"/>
              </a:ext>
            </a:extLst>
          </p:cNvPr>
          <p:cNvSpPr>
            <a:spLocks noChangeArrowheads="1"/>
          </p:cNvSpPr>
          <p:nvPr/>
        </p:nvSpPr>
        <p:spPr bwMode="auto">
          <a:xfrm>
            <a:off x="468363" y="3215503"/>
            <a:ext cx="33794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800" b="1" dirty="0">
                <a:ea typeface="楷体_GB2312" pitchFamily="1" charset="-122"/>
              </a:rPr>
              <a:t>个体历史最优解：   </a:t>
            </a:r>
          </a:p>
        </p:txBody>
      </p:sp>
      <p:sp>
        <p:nvSpPr>
          <p:cNvPr id="49166" name="Line 14">
            <a:extLst>
              <a:ext uri="{FF2B5EF4-FFF2-40B4-BE49-F238E27FC236}">
                <a16:creationId xmlns:a16="http://schemas.microsoft.com/office/drawing/2014/main" id="{4641EC05-4A81-DD4D-BF7A-FA42AFA7FF7D}"/>
              </a:ext>
            </a:extLst>
          </p:cNvPr>
          <p:cNvSpPr>
            <a:spLocks noChangeShapeType="1"/>
          </p:cNvSpPr>
          <p:nvPr/>
        </p:nvSpPr>
        <p:spPr bwMode="auto">
          <a:xfrm>
            <a:off x="50" y="6840231"/>
            <a:ext cx="9144000" cy="0"/>
          </a:xfrm>
          <a:prstGeom prst="line">
            <a:avLst/>
          </a:prstGeom>
          <a:noFill/>
          <a:ln w="76200" cmpd="tri">
            <a:solidFill>
              <a:srgbClr val="33CCFF">
                <a:alpha val="68999"/>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9167" name="Object 15">
            <a:extLst>
              <a:ext uri="{FF2B5EF4-FFF2-40B4-BE49-F238E27FC236}">
                <a16:creationId xmlns:a16="http://schemas.microsoft.com/office/drawing/2014/main" id="{7CE25F35-FAEE-3F43-B81E-72813F9F5C95}"/>
              </a:ext>
            </a:extLst>
          </p:cNvPr>
          <p:cNvGraphicFramePr>
            <a:graphicFrameLocks noChangeAspect="1"/>
          </p:cNvGraphicFramePr>
          <p:nvPr/>
        </p:nvGraphicFramePr>
        <p:xfrm>
          <a:off x="944613" y="5798831"/>
          <a:ext cx="6688137" cy="550863"/>
        </p:xfrm>
        <a:graphic>
          <a:graphicData uri="http://schemas.openxmlformats.org/presentationml/2006/ole">
            <mc:AlternateContent xmlns:mc="http://schemas.openxmlformats.org/markup-compatibility/2006">
              <mc:Choice xmlns:v="urn:schemas-microsoft-com:vml" Requires="v">
                <p:oleObj spid="_x0000_s21513" r:id="rId17" imgW="67589400" imgH="5562600" progId="Equation.DSMT4">
                  <p:embed/>
                </p:oleObj>
              </mc:Choice>
              <mc:Fallback>
                <p:oleObj r:id="rId17" imgW="67589400" imgH="5562600" progId="Equation.DSMT4">
                  <p:embed/>
                  <p:pic>
                    <p:nvPicPr>
                      <p:cNvPr id="49167" name="Object 15">
                        <a:extLst>
                          <a:ext uri="{FF2B5EF4-FFF2-40B4-BE49-F238E27FC236}">
                            <a16:creationId xmlns:a16="http://schemas.microsoft.com/office/drawing/2014/main" id="{7CE25F35-FAEE-3F43-B81E-72813F9F5C95}"/>
                          </a:ext>
                        </a:extLst>
                      </p:cNvPr>
                      <p:cNvPicPr>
                        <a:picLocks noChangeAspect="1" noChangeArrowheads="1"/>
                      </p:cNvPicPr>
                      <p:nvPr/>
                    </p:nvPicPr>
                    <p:blipFill>
                      <a:blip r:embed="rId18">
                        <a:lum bright="100000"/>
                        <a:extLst>
                          <a:ext uri="{28A0092B-C50C-407E-A947-70E740481C1C}">
                            <a14:useLocalDpi xmlns:a14="http://schemas.microsoft.com/office/drawing/2010/main" val="0"/>
                          </a:ext>
                        </a:extLst>
                      </a:blip>
                      <a:srcRect/>
                      <a:stretch>
                        <a:fillRect/>
                      </a:stretch>
                    </p:blipFill>
                    <p:spPr bwMode="auto">
                      <a:xfrm>
                        <a:off x="944613" y="5798831"/>
                        <a:ext cx="6688137" cy="550863"/>
                      </a:xfrm>
                      <a:prstGeom prst="rect">
                        <a:avLst/>
                      </a:prstGeom>
                      <a:solidFill>
                        <a:schemeClr val="accent1">
                          <a:lumMod val="75000"/>
                        </a:schemeClr>
                      </a:solidFill>
                      <a:ln>
                        <a:noFill/>
                      </a:ln>
                    </p:spPr>
                  </p:pic>
                </p:oleObj>
              </mc:Fallback>
            </mc:AlternateContent>
          </a:graphicData>
        </a:graphic>
      </p:graphicFrame>
      <p:graphicFrame>
        <p:nvGraphicFramePr>
          <p:cNvPr id="49168" name="Object 16">
            <a:extLst>
              <a:ext uri="{FF2B5EF4-FFF2-40B4-BE49-F238E27FC236}">
                <a16:creationId xmlns:a16="http://schemas.microsoft.com/office/drawing/2014/main" id="{78B3FF6B-D231-C24B-B8B1-D6F838833040}"/>
              </a:ext>
            </a:extLst>
          </p:cNvPr>
          <p:cNvGraphicFramePr>
            <a:graphicFrameLocks noChangeAspect="1"/>
          </p:cNvGraphicFramePr>
          <p:nvPr/>
        </p:nvGraphicFramePr>
        <p:xfrm>
          <a:off x="944613" y="6287781"/>
          <a:ext cx="6892925" cy="550863"/>
        </p:xfrm>
        <a:graphic>
          <a:graphicData uri="http://schemas.openxmlformats.org/presentationml/2006/ole">
            <mc:AlternateContent xmlns:mc="http://schemas.openxmlformats.org/markup-compatibility/2006">
              <mc:Choice xmlns:v="urn:schemas-microsoft-com:vml" Requires="v">
                <p:oleObj spid="_x0000_s21514" r:id="rId19" imgW="69634100" imgH="5562600" progId="Equation.DSMT4">
                  <p:embed/>
                </p:oleObj>
              </mc:Choice>
              <mc:Fallback>
                <p:oleObj r:id="rId19" imgW="69634100" imgH="5562600" progId="Equation.DSMT4">
                  <p:embed/>
                  <p:pic>
                    <p:nvPicPr>
                      <p:cNvPr id="49168" name="Object 16">
                        <a:extLst>
                          <a:ext uri="{FF2B5EF4-FFF2-40B4-BE49-F238E27FC236}">
                            <a16:creationId xmlns:a16="http://schemas.microsoft.com/office/drawing/2014/main" id="{78B3FF6B-D231-C24B-B8B1-D6F838833040}"/>
                          </a:ext>
                        </a:extLst>
                      </p:cNvPr>
                      <p:cNvPicPr>
                        <a:picLocks noChangeAspect="1" noChangeArrowheads="1"/>
                      </p:cNvPicPr>
                      <p:nvPr/>
                    </p:nvPicPr>
                    <p:blipFill>
                      <a:blip r:embed="rId20">
                        <a:lum bright="100000"/>
                        <a:extLst>
                          <a:ext uri="{28A0092B-C50C-407E-A947-70E740481C1C}">
                            <a14:useLocalDpi xmlns:a14="http://schemas.microsoft.com/office/drawing/2010/main" val="0"/>
                          </a:ext>
                        </a:extLst>
                      </a:blip>
                      <a:srcRect/>
                      <a:stretch>
                        <a:fillRect/>
                      </a:stretch>
                    </p:blipFill>
                    <p:spPr bwMode="auto">
                      <a:xfrm>
                        <a:off x="944613" y="6287781"/>
                        <a:ext cx="6892925" cy="550863"/>
                      </a:xfrm>
                      <a:prstGeom prst="rect">
                        <a:avLst/>
                      </a:prstGeom>
                      <a:solidFill>
                        <a:schemeClr val="accent1">
                          <a:lumMod val="75000"/>
                        </a:schemeClr>
                      </a:solidFill>
                      <a:ln>
                        <a:noFill/>
                      </a:ln>
                    </p:spPr>
                  </p:pic>
                </p:oleObj>
              </mc:Fallback>
            </mc:AlternateContent>
          </a:graphicData>
        </a:graphic>
      </p:graphicFrame>
      <p:sp>
        <p:nvSpPr>
          <p:cNvPr id="49170" name="Oval 18">
            <a:extLst>
              <a:ext uri="{FF2B5EF4-FFF2-40B4-BE49-F238E27FC236}">
                <a16:creationId xmlns:a16="http://schemas.microsoft.com/office/drawing/2014/main" id="{BDCB8111-D87E-2F4F-9552-A9370A1DDF4E}"/>
              </a:ext>
            </a:extLst>
          </p:cNvPr>
          <p:cNvSpPr>
            <a:spLocks noChangeArrowheads="1"/>
          </p:cNvSpPr>
          <p:nvPr/>
        </p:nvSpPr>
        <p:spPr bwMode="auto">
          <a:xfrm>
            <a:off x="3549700" y="5255906"/>
            <a:ext cx="1439863" cy="647700"/>
          </a:xfrm>
          <a:prstGeom prst="ellipse">
            <a:avLst/>
          </a:pr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1" name="Rectangle 19">
            <a:extLst>
              <a:ext uri="{FF2B5EF4-FFF2-40B4-BE49-F238E27FC236}">
                <a16:creationId xmlns:a16="http://schemas.microsoft.com/office/drawing/2014/main" id="{B6808206-DA83-234D-BF3D-5089D2DDBFA0}"/>
              </a:ext>
            </a:extLst>
          </p:cNvPr>
          <p:cNvSpPr>
            <a:spLocks noChangeArrowheads="1"/>
          </p:cNvSpPr>
          <p:nvPr/>
        </p:nvSpPr>
        <p:spPr bwMode="auto">
          <a:xfrm>
            <a:off x="4140250" y="3820806"/>
            <a:ext cx="322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800" b="1" dirty="0">
                <a:solidFill>
                  <a:srgbClr val="FF0000"/>
                </a:solidFill>
                <a:ea typeface="楷体_GB2312" pitchFamily="1" charset="-122"/>
              </a:rPr>
              <a:t>不强行拉回解空间  </a:t>
            </a:r>
          </a:p>
        </p:txBody>
      </p:sp>
      <p:sp>
        <p:nvSpPr>
          <p:cNvPr id="20" name="Rectangle 2">
            <a:extLst>
              <a:ext uri="{FF2B5EF4-FFF2-40B4-BE49-F238E27FC236}">
                <a16:creationId xmlns:a16="http://schemas.microsoft.com/office/drawing/2014/main" id="{7E57AF00-5860-4149-AC6E-2E81914113B8}"/>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 粒子群算法示例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156"/>
                                        </p:tgtEl>
                                        <p:attrNameLst>
                                          <p:attrName>style.visibility</p:attrName>
                                        </p:attrNameLst>
                                      </p:cBhvr>
                                      <p:to>
                                        <p:strVal val="visible"/>
                                      </p:to>
                                    </p:set>
                                    <p:animEffect transition="in" filter="wipe(left)">
                                      <p:cBhvr>
                                        <p:cTn id="7" dur="500"/>
                                        <p:tgtEl>
                                          <p:spTgt spid="49156"/>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49166"/>
                                        </p:tgtEl>
                                        <p:attrNameLst>
                                          <p:attrName>style.visibility</p:attrName>
                                        </p:attrNameLst>
                                      </p:cBhvr>
                                      <p:to>
                                        <p:strVal val="visible"/>
                                      </p:to>
                                    </p:set>
                                    <p:animEffect transition="in" filter="wipe(left)">
                                      <p:cBhvr>
                                        <p:cTn id="11" dur="500"/>
                                        <p:tgtEl>
                                          <p:spTgt spid="4916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49154"/>
                                        </p:tgtEl>
                                        <p:attrNameLst>
                                          <p:attrName>style.visibility</p:attrName>
                                        </p:attrNameLst>
                                      </p:cBhvr>
                                      <p:to>
                                        <p:strVal val="visible"/>
                                      </p:to>
                                    </p:set>
                                    <p:animEffect transition="in" filter="wipe(left)">
                                      <p:cBhvr>
                                        <p:cTn id="16" dur="500"/>
                                        <p:tgtEl>
                                          <p:spTgt spid="49154"/>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49155"/>
                                        </p:tgtEl>
                                        <p:attrNameLst>
                                          <p:attrName>style.visibility</p:attrName>
                                        </p:attrNameLst>
                                      </p:cBhvr>
                                      <p:to>
                                        <p:strVal val="visible"/>
                                      </p:to>
                                    </p:set>
                                    <p:animEffect transition="in" filter="wipe(left)">
                                      <p:cBhvr>
                                        <p:cTn id="20" dur="500"/>
                                        <p:tgtEl>
                                          <p:spTgt spid="49155"/>
                                        </p:tgtEl>
                                      </p:cBhvr>
                                    </p:animEffect>
                                  </p:childTnLst>
                                </p:cTn>
                              </p:par>
                            </p:childTnLst>
                          </p:cTn>
                        </p:par>
                        <p:par>
                          <p:cTn id="21" fill="hold" nodeType="afterGroup">
                            <p:stCondLst>
                              <p:cond delay="1000"/>
                            </p:stCondLst>
                            <p:childTnLst>
                              <p:par>
                                <p:cTn id="22" presetID="22" presetClass="entr" presetSubtype="8" fill="hold" nodeType="afterEffect">
                                  <p:stCondLst>
                                    <p:cond delay="0"/>
                                  </p:stCondLst>
                                  <p:childTnLst>
                                    <p:set>
                                      <p:cBhvr>
                                        <p:cTn id="23" dur="1" fill="hold">
                                          <p:stCondLst>
                                            <p:cond delay="0"/>
                                          </p:stCondLst>
                                        </p:cTn>
                                        <p:tgtEl>
                                          <p:spTgt spid="49157"/>
                                        </p:tgtEl>
                                        <p:attrNameLst>
                                          <p:attrName>style.visibility</p:attrName>
                                        </p:attrNameLst>
                                      </p:cBhvr>
                                      <p:to>
                                        <p:strVal val="visible"/>
                                      </p:to>
                                    </p:set>
                                    <p:animEffect transition="in" filter="wipe(left)">
                                      <p:cBhvr>
                                        <p:cTn id="24" dur="500"/>
                                        <p:tgtEl>
                                          <p:spTgt spid="49157"/>
                                        </p:tgtEl>
                                      </p:cBhvr>
                                    </p:animEffect>
                                  </p:childTnLst>
                                </p:cTn>
                              </p:par>
                            </p:childTnLst>
                          </p:cTn>
                        </p:par>
                        <p:par>
                          <p:cTn id="25" fill="hold" nodeType="afterGroup">
                            <p:stCondLst>
                              <p:cond delay="1500"/>
                            </p:stCondLst>
                            <p:childTnLst>
                              <p:par>
                                <p:cTn id="26" presetID="22" presetClass="entr" presetSubtype="8" fill="hold" nodeType="afterEffect">
                                  <p:stCondLst>
                                    <p:cond delay="0"/>
                                  </p:stCondLst>
                                  <p:childTnLst>
                                    <p:set>
                                      <p:cBhvr>
                                        <p:cTn id="27" dur="1" fill="hold">
                                          <p:stCondLst>
                                            <p:cond delay="0"/>
                                          </p:stCondLst>
                                        </p:cTn>
                                        <p:tgtEl>
                                          <p:spTgt spid="49167"/>
                                        </p:tgtEl>
                                        <p:attrNameLst>
                                          <p:attrName>style.visibility</p:attrName>
                                        </p:attrNameLst>
                                      </p:cBhvr>
                                      <p:to>
                                        <p:strVal val="visible"/>
                                      </p:to>
                                    </p:set>
                                    <p:animEffect transition="in" filter="wipe(left)">
                                      <p:cBhvr>
                                        <p:cTn id="28" dur="500"/>
                                        <p:tgtEl>
                                          <p:spTgt spid="49167"/>
                                        </p:tgtEl>
                                      </p:cBhvr>
                                    </p:animEffect>
                                  </p:childTnLst>
                                </p:cTn>
                              </p:par>
                            </p:childTnLst>
                          </p:cTn>
                        </p:par>
                        <p:par>
                          <p:cTn id="29" fill="hold" nodeType="afterGroup">
                            <p:stCondLst>
                              <p:cond delay="2000"/>
                            </p:stCondLst>
                            <p:childTnLst>
                              <p:par>
                                <p:cTn id="30" presetID="22" presetClass="entr" presetSubtype="8" fill="hold" nodeType="afterEffect">
                                  <p:stCondLst>
                                    <p:cond delay="0"/>
                                  </p:stCondLst>
                                  <p:childTnLst>
                                    <p:set>
                                      <p:cBhvr>
                                        <p:cTn id="31" dur="1" fill="hold">
                                          <p:stCondLst>
                                            <p:cond delay="0"/>
                                          </p:stCondLst>
                                        </p:cTn>
                                        <p:tgtEl>
                                          <p:spTgt spid="49168"/>
                                        </p:tgtEl>
                                        <p:attrNameLst>
                                          <p:attrName>style.visibility</p:attrName>
                                        </p:attrNameLst>
                                      </p:cBhvr>
                                      <p:to>
                                        <p:strVal val="visible"/>
                                      </p:to>
                                    </p:set>
                                    <p:animEffect transition="in" filter="wipe(left)">
                                      <p:cBhvr>
                                        <p:cTn id="32" dur="500"/>
                                        <p:tgtEl>
                                          <p:spTgt spid="4916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9170"/>
                                        </p:tgtEl>
                                        <p:attrNameLst>
                                          <p:attrName>style.visibility</p:attrName>
                                        </p:attrNameLst>
                                      </p:cBhvr>
                                      <p:to>
                                        <p:strVal val="visible"/>
                                      </p:to>
                                    </p:set>
                                    <p:animEffect transition="in" filter="wipe(left)">
                                      <p:cBhvr>
                                        <p:cTn id="37" dur="500"/>
                                        <p:tgtEl>
                                          <p:spTgt spid="49170"/>
                                        </p:tgtEl>
                                      </p:cBhvr>
                                    </p:animEffect>
                                  </p:childTnLst>
                                </p:cTn>
                              </p:par>
                            </p:childTnLst>
                          </p:cTn>
                        </p:par>
                        <p:par>
                          <p:cTn id="38" fill="hold" nodeType="afterGroup">
                            <p:stCondLst>
                              <p:cond delay="500"/>
                            </p:stCondLst>
                            <p:childTnLst>
                              <p:par>
                                <p:cTn id="39" presetID="35" presetClass="emph" presetSubtype="0" repeatCount="3000" fill="hold" nodeType="afterEffect">
                                  <p:stCondLst>
                                    <p:cond delay="0"/>
                                  </p:stCondLst>
                                  <p:childTnLst>
                                    <p:anim calcmode="discrete" valueType="str">
                                      <p:cBhvr>
                                        <p:cTn id="40" dur="500" fill="hold"/>
                                        <p:tgtEl>
                                          <p:spTgt spid="49170"/>
                                        </p:tgtEl>
                                        <p:attrNameLst>
                                          <p:attrName>style.visibility</p:attrName>
                                        </p:attrNameLst>
                                      </p:cBhvr>
                                      <p:tavLst>
                                        <p:tav tm="0">
                                          <p:val>
                                            <p:strVal val="hidden"/>
                                          </p:val>
                                        </p:tav>
                                        <p:tav tm="50000">
                                          <p:val>
                                            <p:strVal val="visible"/>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49171"/>
                                        </p:tgtEl>
                                        <p:attrNameLst>
                                          <p:attrName>style.visibility</p:attrName>
                                        </p:attrNameLst>
                                      </p:cBhvr>
                                      <p:to>
                                        <p:strVal val="visible"/>
                                      </p:to>
                                    </p:set>
                                    <p:animEffect transition="in" filter="wipe(left)">
                                      <p:cBhvr>
                                        <p:cTn id="45" dur="500"/>
                                        <p:tgtEl>
                                          <p:spTgt spid="49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6" grpId="0" autoUpdateAnimBg="0"/>
      <p:bldP spid="49171"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178" name="Object 2">
            <a:extLst>
              <a:ext uri="{FF2B5EF4-FFF2-40B4-BE49-F238E27FC236}">
                <a16:creationId xmlns:a16="http://schemas.microsoft.com/office/drawing/2014/main" id="{227FDB90-B62E-BD4E-9EF7-0A57C26FFAF1}"/>
              </a:ext>
            </a:extLst>
          </p:cNvPr>
          <p:cNvGraphicFramePr>
            <a:graphicFrameLocks noChangeAspect="1"/>
          </p:cNvGraphicFramePr>
          <p:nvPr/>
        </p:nvGraphicFramePr>
        <p:xfrm>
          <a:off x="928688" y="3644900"/>
          <a:ext cx="6835775" cy="550863"/>
        </p:xfrm>
        <a:graphic>
          <a:graphicData uri="http://schemas.openxmlformats.org/presentationml/2006/ole">
            <mc:AlternateContent xmlns:mc="http://schemas.openxmlformats.org/markup-compatibility/2006">
              <mc:Choice xmlns:v="urn:schemas-microsoft-com:vml" Requires="v">
                <p:oleObj spid="_x0000_s22530" r:id="rId3" imgW="69049900" imgH="5562600" progId="Equation.DSMT4">
                  <p:embed/>
                </p:oleObj>
              </mc:Choice>
              <mc:Fallback>
                <p:oleObj r:id="rId3" imgW="69049900" imgH="5562600" progId="Equation.DSMT4">
                  <p:embed/>
                  <p:pic>
                    <p:nvPicPr>
                      <p:cNvPr id="50178" name="Object 2">
                        <a:extLst>
                          <a:ext uri="{FF2B5EF4-FFF2-40B4-BE49-F238E27FC236}">
                            <a16:creationId xmlns:a16="http://schemas.microsoft.com/office/drawing/2014/main" id="{227FDB90-B62E-BD4E-9EF7-0A57C26FFAF1}"/>
                          </a:ext>
                        </a:extLst>
                      </p:cNvPr>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928688" y="3644900"/>
                        <a:ext cx="6835775" cy="550863"/>
                      </a:xfrm>
                      <a:prstGeom prst="rect">
                        <a:avLst/>
                      </a:prstGeom>
                      <a:solidFill>
                        <a:schemeClr val="accent1">
                          <a:lumMod val="75000"/>
                        </a:schemeClr>
                      </a:solidFill>
                      <a:ln>
                        <a:noFill/>
                      </a:ln>
                    </p:spPr>
                  </p:pic>
                </p:oleObj>
              </mc:Fallback>
            </mc:AlternateContent>
          </a:graphicData>
        </a:graphic>
      </p:graphicFrame>
      <p:graphicFrame>
        <p:nvGraphicFramePr>
          <p:cNvPr id="50179" name="Object 3">
            <a:extLst>
              <a:ext uri="{FF2B5EF4-FFF2-40B4-BE49-F238E27FC236}">
                <a16:creationId xmlns:a16="http://schemas.microsoft.com/office/drawing/2014/main" id="{39C00A2F-C3E8-6742-8DDC-FBB35F601BDB}"/>
              </a:ext>
            </a:extLst>
          </p:cNvPr>
          <p:cNvGraphicFramePr>
            <a:graphicFrameLocks noChangeAspect="1"/>
          </p:cNvGraphicFramePr>
          <p:nvPr/>
        </p:nvGraphicFramePr>
        <p:xfrm>
          <a:off x="935038" y="4119563"/>
          <a:ext cx="6892925" cy="550862"/>
        </p:xfrm>
        <a:graphic>
          <a:graphicData uri="http://schemas.openxmlformats.org/presentationml/2006/ole">
            <mc:AlternateContent xmlns:mc="http://schemas.openxmlformats.org/markup-compatibility/2006">
              <mc:Choice xmlns:v="urn:schemas-microsoft-com:vml" Requires="v">
                <p:oleObj spid="_x0000_s22531" r:id="rId5" imgW="69634100" imgH="5562600" progId="Equation.DSMT4">
                  <p:embed/>
                </p:oleObj>
              </mc:Choice>
              <mc:Fallback>
                <p:oleObj r:id="rId5" imgW="69634100" imgH="5562600" progId="Equation.DSMT4">
                  <p:embed/>
                  <p:pic>
                    <p:nvPicPr>
                      <p:cNvPr id="50179" name="Object 3">
                        <a:extLst>
                          <a:ext uri="{FF2B5EF4-FFF2-40B4-BE49-F238E27FC236}">
                            <a16:creationId xmlns:a16="http://schemas.microsoft.com/office/drawing/2014/main" id="{39C00A2F-C3E8-6742-8DDC-FBB35F601BDB}"/>
                          </a:ext>
                        </a:extLst>
                      </p:cNvPr>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935038" y="4119563"/>
                        <a:ext cx="6892925" cy="550862"/>
                      </a:xfrm>
                      <a:prstGeom prst="rect">
                        <a:avLst/>
                      </a:prstGeom>
                      <a:solidFill>
                        <a:schemeClr val="accent1">
                          <a:lumMod val="75000"/>
                        </a:schemeClr>
                      </a:solidFill>
                      <a:ln>
                        <a:noFill/>
                      </a:ln>
                    </p:spPr>
                  </p:pic>
                </p:oleObj>
              </mc:Fallback>
            </mc:AlternateContent>
          </a:graphicData>
        </a:graphic>
      </p:graphicFrame>
      <p:sp>
        <p:nvSpPr>
          <p:cNvPr id="50180" name="Rectangle 4">
            <a:extLst>
              <a:ext uri="{FF2B5EF4-FFF2-40B4-BE49-F238E27FC236}">
                <a16:creationId xmlns:a16="http://schemas.microsoft.com/office/drawing/2014/main" id="{C512E7BF-FCED-364C-AF78-9ECC6CC47D06}"/>
              </a:ext>
            </a:extLst>
          </p:cNvPr>
          <p:cNvSpPr>
            <a:spLocks noChangeArrowheads="1"/>
          </p:cNvSpPr>
          <p:nvPr/>
        </p:nvSpPr>
        <p:spPr bwMode="auto">
          <a:xfrm>
            <a:off x="539750" y="3068638"/>
            <a:ext cx="26844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800" b="1" dirty="0">
                <a:solidFill>
                  <a:srgbClr val="FF0000"/>
                </a:solidFill>
                <a:ea typeface="楷体_GB2312" pitchFamily="1" charset="-122"/>
              </a:rPr>
              <a:t>更新位置，得：</a:t>
            </a:r>
          </a:p>
        </p:txBody>
      </p:sp>
      <p:graphicFrame>
        <p:nvGraphicFramePr>
          <p:cNvPr id="50181" name="Object 5">
            <a:extLst>
              <a:ext uri="{FF2B5EF4-FFF2-40B4-BE49-F238E27FC236}">
                <a16:creationId xmlns:a16="http://schemas.microsoft.com/office/drawing/2014/main" id="{E78B8610-F85C-0141-BD97-4E3948C49D6F}"/>
              </a:ext>
            </a:extLst>
          </p:cNvPr>
          <p:cNvGraphicFramePr>
            <a:graphicFrameLocks noChangeAspect="1"/>
          </p:cNvGraphicFramePr>
          <p:nvPr/>
        </p:nvGraphicFramePr>
        <p:xfrm>
          <a:off x="931863" y="4624388"/>
          <a:ext cx="7153275" cy="550862"/>
        </p:xfrm>
        <a:graphic>
          <a:graphicData uri="http://schemas.openxmlformats.org/presentationml/2006/ole">
            <mc:AlternateContent xmlns:mc="http://schemas.openxmlformats.org/markup-compatibility/2006">
              <mc:Choice xmlns:v="urn:schemas-microsoft-com:vml" Requires="v">
                <p:oleObj spid="_x0000_s22532" r:id="rId7" imgW="72263000" imgH="5562600" progId="Equation.DSMT4">
                  <p:embed/>
                </p:oleObj>
              </mc:Choice>
              <mc:Fallback>
                <p:oleObj r:id="rId7" imgW="72263000" imgH="5562600" progId="Equation.DSMT4">
                  <p:embed/>
                  <p:pic>
                    <p:nvPicPr>
                      <p:cNvPr id="50181" name="Object 5">
                        <a:extLst>
                          <a:ext uri="{FF2B5EF4-FFF2-40B4-BE49-F238E27FC236}">
                            <a16:creationId xmlns:a16="http://schemas.microsoft.com/office/drawing/2014/main" id="{E78B8610-F85C-0141-BD97-4E3948C49D6F}"/>
                          </a:ext>
                        </a:extLst>
                      </p:cNvPr>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931863" y="4624388"/>
                        <a:ext cx="7153275" cy="550862"/>
                      </a:xfrm>
                      <a:prstGeom prst="rect">
                        <a:avLst/>
                      </a:prstGeom>
                      <a:solidFill>
                        <a:schemeClr val="accent1">
                          <a:lumMod val="75000"/>
                        </a:schemeClr>
                      </a:solidFill>
                      <a:ln>
                        <a:noFill/>
                      </a:ln>
                    </p:spPr>
                  </p:pic>
                </p:oleObj>
              </mc:Fallback>
            </mc:AlternateContent>
          </a:graphicData>
        </a:graphic>
      </p:graphicFrame>
      <p:sp>
        <p:nvSpPr>
          <p:cNvPr id="50182" name="Rectangle 6">
            <a:extLst>
              <a:ext uri="{FF2B5EF4-FFF2-40B4-BE49-F238E27FC236}">
                <a16:creationId xmlns:a16="http://schemas.microsoft.com/office/drawing/2014/main" id="{5AB56BCF-142C-0A44-8395-28EFC9884D60}"/>
              </a:ext>
            </a:extLst>
          </p:cNvPr>
          <p:cNvSpPr>
            <a:spLocks noChangeArrowheads="1"/>
          </p:cNvSpPr>
          <p:nvPr/>
        </p:nvSpPr>
        <p:spPr bwMode="auto">
          <a:xfrm>
            <a:off x="985838" y="1190625"/>
            <a:ext cx="22653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800" b="1" dirty="0">
                <a:ea typeface="楷体_GB2312" pitchFamily="1" charset="-122"/>
              </a:rPr>
              <a:t>初始速度：   </a:t>
            </a:r>
          </a:p>
        </p:txBody>
      </p:sp>
      <p:graphicFrame>
        <p:nvGraphicFramePr>
          <p:cNvPr id="50183" name="Object 7">
            <a:extLst>
              <a:ext uri="{FF2B5EF4-FFF2-40B4-BE49-F238E27FC236}">
                <a16:creationId xmlns:a16="http://schemas.microsoft.com/office/drawing/2014/main" id="{7BC01272-B462-034B-BEED-165CF76D6296}"/>
              </a:ext>
            </a:extLst>
          </p:cNvPr>
          <p:cNvGraphicFramePr>
            <a:graphicFrameLocks noChangeAspect="1"/>
          </p:cNvGraphicFramePr>
          <p:nvPr/>
        </p:nvGraphicFramePr>
        <p:xfrm>
          <a:off x="2774950" y="1179513"/>
          <a:ext cx="4086225" cy="550862"/>
        </p:xfrm>
        <a:graphic>
          <a:graphicData uri="http://schemas.openxmlformats.org/presentationml/2006/ole">
            <mc:AlternateContent xmlns:mc="http://schemas.openxmlformats.org/markup-compatibility/2006">
              <mc:Choice xmlns:v="urn:schemas-microsoft-com:vml" Requires="v">
                <p:oleObj spid="_x0000_s22533" r:id="rId9" imgW="41249600" imgH="5562600" progId="Equation.DSMT4">
                  <p:embed/>
                </p:oleObj>
              </mc:Choice>
              <mc:Fallback>
                <p:oleObj r:id="rId9" imgW="41249600" imgH="5562600" progId="Equation.DSMT4">
                  <p:embed/>
                  <p:pic>
                    <p:nvPicPr>
                      <p:cNvPr id="50183" name="Object 7">
                        <a:extLst>
                          <a:ext uri="{FF2B5EF4-FFF2-40B4-BE49-F238E27FC236}">
                            <a16:creationId xmlns:a16="http://schemas.microsoft.com/office/drawing/2014/main" id="{7BC01272-B462-034B-BEED-165CF76D6296}"/>
                          </a:ext>
                        </a:extLst>
                      </p:cNvPr>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2774950" y="1179513"/>
                        <a:ext cx="4086225" cy="550862"/>
                      </a:xfrm>
                      <a:prstGeom prst="rect">
                        <a:avLst/>
                      </a:prstGeom>
                      <a:solidFill>
                        <a:schemeClr val="accent1">
                          <a:lumMod val="75000"/>
                        </a:schemeClr>
                      </a:solidFill>
                      <a:ln>
                        <a:noFill/>
                      </a:ln>
                    </p:spPr>
                  </p:pic>
                </p:oleObj>
              </mc:Fallback>
            </mc:AlternateContent>
          </a:graphicData>
        </a:graphic>
      </p:graphicFrame>
      <p:sp>
        <p:nvSpPr>
          <p:cNvPr id="50184" name="Rectangle 8">
            <a:extLst>
              <a:ext uri="{FF2B5EF4-FFF2-40B4-BE49-F238E27FC236}">
                <a16:creationId xmlns:a16="http://schemas.microsoft.com/office/drawing/2014/main" id="{01EB431C-6DD6-BD4C-9119-14E21E2D71A1}"/>
              </a:ext>
            </a:extLst>
          </p:cNvPr>
          <p:cNvSpPr>
            <a:spLocks noChangeArrowheads="1"/>
          </p:cNvSpPr>
          <p:nvPr/>
        </p:nvSpPr>
        <p:spPr bwMode="auto">
          <a:xfrm>
            <a:off x="971550" y="553572"/>
            <a:ext cx="24096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dirty="0">
                <a:ea typeface="楷体_GB2312" pitchFamily="1" charset="-122"/>
              </a:rPr>
              <a:t>初始位置：</a:t>
            </a:r>
            <a:r>
              <a:rPr lang="zh-CN" altLang="zh-CN" sz="2800" b="1" dirty="0">
                <a:latin typeface="楷体_GB2312" pitchFamily="1" charset="-122"/>
                <a:ea typeface="楷体_GB2312" pitchFamily="1" charset="-122"/>
              </a:rPr>
              <a:t>    </a:t>
            </a:r>
          </a:p>
        </p:txBody>
      </p:sp>
      <p:graphicFrame>
        <p:nvGraphicFramePr>
          <p:cNvPr id="50185" name="Object 9">
            <a:extLst>
              <a:ext uri="{FF2B5EF4-FFF2-40B4-BE49-F238E27FC236}">
                <a16:creationId xmlns:a16="http://schemas.microsoft.com/office/drawing/2014/main" id="{9D66391E-5B18-234E-B945-75FE4FA4D951}"/>
              </a:ext>
            </a:extLst>
          </p:cNvPr>
          <p:cNvGraphicFramePr>
            <a:graphicFrameLocks noChangeAspect="1"/>
          </p:cNvGraphicFramePr>
          <p:nvPr/>
        </p:nvGraphicFramePr>
        <p:xfrm>
          <a:off x="2774950" y="549275"/>
          <a:ext cx="4318000" cy="550863"/>
        </p:xfrm>
        <a:graphic>
          <a:graphicData uri="http://schemas.openxmlformats.org/presentationml/2006/ole">
            <mc:AlternateContent xmlns:mc="http://schemas.openxmlformats.org/markup-compatibility/2006">
              <mc:Choice xmlns:v="urn:schemas-microsoft-com:vml" Requires="v">
                <p:oleObj spid="_x0000_s22534" r:id="rId11" imgW="43599100" imgH="5562600" progId="Equation.DSMT4">
                  <p:embed/>
                </p:oleObj>
              </mc:Choice>
              <mc:Fallback>
                <p:oleObj r:id="rId11" imgW="43599100" imgH="5562600" progId="Equation.DSMT4">
                  <p:embed/>
                  <p:pic>
                    <p:nvPicPr>
                      <p:cNvPr id="50185" name="Object 9">
                        <a:extLst>
                          <a:ext uri="{FF2B5EF4-FFF2-40B4-BE49-F238E27FC236}">
                            <a16:creationId xmlns:a16="http://schemas.microsoft.com/office/drawing/2014/main" id="{9D66391E-5B18-234E-B945-75FE4FA4D951}"/>
                          </a:ext>
                        </a:extLst>
                      </p:cNvPr>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2774950" y="549275"/>
                        <a:ext cx="4318000" cy="550863"/>
                      </a:xfrm>
                      <a:prstGeom prst="rect">
                        <a:avLst/>
                      </a:prstGeom>
                      <a:solidFill>
                        <a:schemeClr val="accent1">
                          <a:lumMod val="75000"/>
                        </a:schemeClr>
                      </a:solidFill>
                      <a:ln>
                        <a:noFill/>
                      </a:ln>
                    </p:spPr>
                  </p:pic>
                </p:oleObj>
              </mc:Fallback>
            </mc:AlternateContent>
          </a:graphicData>
        </a:graphic>
      </p:graphicFrame>
      <p:sp>
        <p:nvSpPr>
          <p:cNvPr id="50186" name="Rectangle 10">
            <a:extLst>
              <a:ext uri="{FF2B5EF4-FFF2-40B4-BE49-F238E27FC236}">
                <a16:creationId xmlns:a16="http://schemas.microsoft.com/office/drawing/2014/main" id="{D7F1EFB1-5CD8-4E47-BE7A-EC28E9495B9D}"/>
              </a:ext>
            </a:extLst>
          </p:cNvPr>
          <p:cNvSpPr>
            <a:spLocks noChangeArrowheads="1"/>
          </p:cNvSpPr>
          <p:nvPr/>
        </p:nvSpPr>
        <p:spPr bwMode="auto">
          <a:xfrm>
            <a:off x="468313" y="1936284"/>
            <a:ext cx="33794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800" b="1" dirty="0">
                <a:ea typeface="楷体_GB2312" pitchFamily="1" charset="-122"/>
              </a:rPr>
              <a:t>群体历史最优解：   </a:t>
            </a:r>
          </a:p>
        </p:txBody>
      </p:sp>
      <p:graphicFrame>
        <p:nvGraphicFramePr>
          <p:cNvPr id="50187" name="Object 11">
            <a:extLst>
              <a:ext uri="{FF2B5EF4-FFF2-40B4-BE49-F238E27FC236}">
                <a16:creationId xmlns:a16="http://schemas.microsoft.com/office/drawing/2014/main" id="{A29F6065-D12A-B041-B993-26C568EA9534}"/>
              </a:ext>
            </a:extLst>
          </p:cNvPr>
          <p:cNvGraphicFramePr>
            <a:graphicFrameLocks noChangeAspect="1"/>
          </p:cNvGraphicFramePr>
          <p:nvPr/>
        </p:nvGraphicFramePr>
        <p:xfrm>
          <a:off x="3276600" y="1917700"/>
          <a:ext cx="1331913" cy="581025"/>
        </p:xfrm>
        <a:graphic>
          <a:graphicData uri="http://schemas.openxmlformats.org/presentationml/2006/ole">
            <mc:AlternateContent xmlns:mc="http://schemas.openxmlformats.org/markup-compatibility/2006">
              <mc:Choice xmlns:v="urn:schemas-microsoft-com:vml" Requires="v">
                <p:oleObj spid="_x0000_s22535" r:id="rId13" imgW="13462000" imgH="5854700" progId="Equation.DSMT4">
                  <p:embed/>
                </p:oleObj>
              </mc:Choice>
              <mc:Fallback>
                <p:oleObj r:id="rId13" imgW="13462000" imgH="5854700" progId="Equation.DSMT4">
                  <p:embed/>
                  <p:pic>
                    <p:nvPicPr>
                      <p:cNvPr id="50187" name="Object 11">
                        <a:extLst>
                          <a:ext uri="{FF2B5EF4-FFF2-40B4-BE49-F238E27FC236}">
                            <a16:creationId xmlns:a16="http://schemas.microsoft.com/office/drawing/2014/main" id="{A29F6065-D12A-B041-B993-26C568EA953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76600" y="1917700"/>
                        <a:ext cx="1331913" cy="581025"/>
                      </a:xfrm>
                      <a:prstGeom prst="rect">
                        <a:avLst/>
                      </a:prstGeom>
                      <a:solidFill>
                        <a:schemeClr val="accent1">
                          <a:lumMod val="75000"/>
                        </a:schemeClr>
                      </a:solidFill>
                      <a:ln>
                        <a:noFill/>
                      </a:ln>
                    </p:spPr>
                  </p:pic>
                </p:oleObj>
              </mc:Fallback>
            </mc:AlternateContent>
          </a:graphicData>
        </a:graphic>
      </p:graphicFrame>
      <p:graphicFrame>
        <p:nvGraphicFramePr>
          <p:cNvPr id="50188" name="Object 12">
            <a:extLst>
              <a:ext uri="{FF2B5EF4-FFF2-40B4-BE49-F238E27FC236}">
                <a16:creationId xmlns:a16="http://schemas.microsoft.com/office/drawing/2014/main" id="{8615FEB0-4B53-EB44-B31E-5CB5FE2EEB75}"/>
              </a:ext>
            </a:extLst>
          </p:cNvPr>
          <p:cNvGraphicFramePr>
            <a:graphicFrameLocks noChangeAspect="1"/>
          </p:cNvGraphicFramePr>
          <p:nvPr/>
        </p:nvGraphicFramePr>
        <p:xfrm>
          <a:off x="3319463" y="2541588"/>
          <a:ext cx="3241675" cy="550862"/>
        </p:xfrm>
        <a:graphic>
          <a:graphicData uri="http://schemas.openxmlformats.org/presentationml/2006/ole">
            <mc:AlternateContent xmlns:mc="http://schemas.openxmlformats.org/markup-compatibility/2006">
              <mc:Choice xmlns:v="urn:schemas-microsoft-com:vml" Requires="v">
                <p:oleObj spid="_x0000_s22536" r:id="rId15" imgW="32766000" imgH="5562600" progId="Equation.DSMT4">
                  <p:embed/>
                </p:oleObj>
              </mc:Choice>
              <mc:Fallback>
                <p:oleObj r:id="rId15" imgW="32766000" imgH="5562600" progId="Equation.DSMT4">
                  <p:embed/>
                  <p:pic>
                    <p:nvPicPr>
                      <p:cNvPr id="50188" name="Object 12">
                        <a:extLst>
                          <a:ext uri="{FF2B5EF4-FFF2-40B4-BE49-F238E27FC236}">
                            <a16:creationId xmlns:a16="http://schemas.microsoft.com/office/drawing/2014/main" id="{8615FEB0-4B53-EB44-B31E-5CB5FE2EEB7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19463" y="2541588"/>
                        <a:ext cx="3241675" cy="550862"/>
                      </a:xfrm>
                      <a:prstGeom prst="rect">
                        <a:avLst/>
                      </a:prstGeom>
                      <a:solidFill>
                        <a:schemeClr val="accent1">
                          <a:lumMod val="75000"/>
                        </a:schemeClr>
                      </a:solidFill>
                      <a:ln>
                        <a:noFill/>
                      </a:ln>
                    </p:spPr>
                  </p:pic>
                </p:oleObj>
              </mc:Fallback>
            </mc:AlternateContent>
          </a:graphicData>
        </a:graphic>
      </p:graphicFrame>
      <p:sp>
        <p:nvSpPr>
          <p:cNvPr id="50189" name="Rectangle 13">
            <a:extLst>
              <a:ext uri="{FF2B5EF4-FFF2-40B4-BE49-F238E27FC236}">
                <a16:creationId xmlns:a16="http://schemas.microsoft.com/office/drawing/2014/main" id="{C5EF1D69-1850-FF41-9FBF-19999CB071EC}"/>
              </a:ext>
            </a:extLst>
          </p:cNvPr>
          <p:cNvSpPr>
            <a:spLocks noChangeArrowheads="1"/>
          </p:cNvSpPr>
          <p:nvPr/>
        </p:nvSpPr>
        <p:spPr bwMode="auto">
          <a:xfrm>
            <a:off x="468313" y="2541122"/>
            <a:ext cx="33794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800" b="1" dirty="0">
                <a:ea typeface="楷体_GB2312" pitchFamily="1" charset="-122"/>
              </a:rPr>
              <a:t>个体历史最优解：   </a:t>
            </a:r>
          </a:p>
        </p:txBody>
      </p:sp>
      <p:graphicFrame>
        <p:nvGraphicFramePr>
          <p:cNvPr id="50190" name="Object 14">
            <a:extLst>
              <a:ext uri="{FF2B5EF4-FFF2-40B4-BE49-F238E27FC236}">
                <a16:creationId xmlns:a16="http://schemas.microsoft.com/office/drawing/2014/main" id="{EA19AF3E-A5BB-5D4F-AE73-10ED8DAD994F}"/>
              </a:ext>
            </a:extLst>
          </p:cNvPr>
          <p:cNvGraphicFramePr>
            <a:graphicFrameLocks noChangeAspect="1"/>
          </p:cNvGraphicFramePr>
          <p:nvPr/>
        </p:nvGraphicFramePr>
        <p:xfrm>
          <a:off x="944563" y="5124450"/>
          <a:ext cx="6688137" cy="550863"/>
        </p:xfrm>
        <a:graphic>
          <a:graphicData uri="http://schemas.openxmlformats.org/presentationml/2006/ole">
            <mc:AlternateContent xmlns:mc="http://schemas.openxmlformats.org/markup-compatibility/2006">
              <mc:Choice xmlns:v="urn:schemas-microsoft-com:vml" Requires="v">
                <p:oleObj spid="_x0000_s22537" r:id="rId17" imgW="67589400" imgH="5562600" progId="Equation.DSMT4">
                  <p:embed/>
                </p:oleObj>
              </mc:Choice>
              <mc:Fallback>
                <p:oleObj r:id="rId17" imgW="67589400" imgH="5562600" progId="Equation.DSMT4">
                  <p:embed/>
                  <p:pic>
                    <p:nvPicPr>
                      <p:cNvPr id="50190" name="Object 14">
                        <a:extLst>
                          <a:ext uri="{FF2B5EF4-FFF2-40B4-BE49-F238E27FC236}">
                            <a16:creationId xmlns:a16="http://schemas.microsoft.com/office/drawing/2014/main" id="{EA19AF3E-A5BB-5D4F-AE73-10ED8DAD994F}"/>
                          </a:ext>
                        </a:extLst>
                      </p:cNvPr>
                      <p:cNvPicPr>
                        <a:picLocks noChangeAspect="1" noChangeArrowheads="1"/>
                      </p:cNvPicPr>
                      <p:nvPr/>
                    </p:nvPicPr>
                    <p:blipFill>
                      <a:blip r:embed="rId18">
                        <a:lum bright="100000"/>
                        <a:extLst>
                          <a:ext uri="{28A0092B-C50C-407E-A947-70E740481C1C}">
                            <a14:useLocalDpi xmlns:a14="http://schemas.microsoft.com/office/drawing/2010/main" val="0"/>
                          </a:ext>
                        </a:extLst>
                      </a:blip>
                      <a:srcRect/>
                      <a:stretch>
                        <a:fillRect/>
                      </a:stretch>
                    </p:blipFill>
                    <p:spPr bwMode="auto">
                      <a:xfrm>
                        <a:off x="944563" y="5124450"/>
                        <a:ext cx="6688137" cy="550863"/>
                      </a:xfrm>
                      <a:prstGeom prst="rect">
                        <a:avLst/>
                      </a:prstGeom>
                      <a:solidFill>
                        <a:schemeClr val="accent1">
                          <a:lumMod val="75000"/>
                        </a:schemeClr>
                      </a:solidFill>
                      <a:ln>
                        <a:noFill/>
                      </a:ln>
                    </p:spPr>
                  </p:pic>
                </p:oleObj>
              </mc:Fallback>
            </mc:AlternateContent>
          </a:graphicData>
        </a:graphic>
      </p:graphicFrame>
      <p:graphicFrame>
        <p:nvGraphicFramePr>
          <p:cNvPr id="50191" name="Object 15">
            <a:extLst>
              <a:ext uri="{FF2B5EF4-FFF2-40B4-BE49-F238E27FC236}">
                <a16:creationId xmlns:a16="http://schemas.microsoft.com/office/drawing/2014/main" id="{7A300CAF-E68E-334F-A391-2B46649B7E83}"/>
              </a:ext>
            </a:extLst>
          </p:cNvPr>
          <p:cNvGraphicFramePr>
            <a:graphicFrameLocks noChangeAspect="1"/>
          </p:cNvGraphicFramePr>
          <p:nvPr/>
        </p:nvGraphicFramePr>
        <p:xfrm>
          <a:off x="944563" y="5613400"/>
          <a:ext cx="6892925" cy="550863"/>
        </p:xfrm>
        <a:graphic>
          <a:graphicData uri="http://schemas.openxmlformats.org/presentationml/2006/ole">
            <mc:AlternateContent xmlns:mc="http://schemas.openxmlformats.org/markup-compatibility/2006">
              <mc:Choice xmlns:v="urn:schemas-microsoft-com:vml" Requires="v">
                <p:oleObj spid="_x0000_s22538" r:id="rId19" imgW="69634100" imgH="5562600" progId="Equation.DSMT4">
                  <p:embed/>
                </p:oleObj>
              </mc:Choice>
              <mc:Fallback>
                <p:oleObj r:id="rId19" imgW="69634100" imgH="5562600" progId="Equation.DSMT4">
                  <p:embed/>
                  <p:pic>
                    <p:nvPicPr>
                      <p:cNvPr id="50191" name="Object 15">
                        <a:extLst>
                          <a:ext uri="{FF2B5EF4-FFF2-40B4-BE49-F238E27FC236}">
                            <a16:creationId xmlns:a16="http://schemas.microsoft.com/office/drawing/2014/main" id="{7A300CAF-E68E-334F-A391-2B46649B7E83}"/>
                          </a:ext>
                        </a:extLst>
                      </p:cNvPr>
                      <p:cNvPicPr>
                        <a:picLocks noChangeAspect="1" noChangeArrowheads="1"/>
                      </p:cNvPicPr>
                      <p:nvPr/>
                    </p:nvPicPr>
                    <p:blipFill>
                      <a:blip r:embed="rId20">
                        <a:lum bright="100000"/>
                        <a:extLst>
                          <a:ext uri="{28A0092B-C50C-407E-A947-70E740481C1C}">
                            <a14:useLocalDpi xmlns:a14="http://schemas.microsoft.com/office/drawing/2010/main" val="0"/>
                          </a:ext>
                        </a:extLst>
                      </a:blip>
                      <a:srcRect/>
                      <a:stretch>
                        <a:fillRect/>
                      </a:stretch>
                    </p:blipFill>
                    <p:spPr bwMode="auto">
                      <a:xfrm>
                        <a:off x="944563" y="5613400"/>
                        <a:ext cx="6892925" cy="550863"/>
                      </a:xfrm>
                      <a:prstGeom prst="rect">
                        <a:avLst/>
                      </a:prstGeom>
                      <a:solidFill>
                        <a:schemeClr val="accent1">
                          <a:lumMod val="75000"/>
                        </a:schemeClr>
                      </a:solidFill>
                      <a:ln>
                        <a:noFill/>
                      </a:ln>
                    </p:spPr>
                  </p:pic>
                </p:oleObj>
              </mc:Fallback>
            </mc:AlternateContent>
          </a:graphicData>
        </a:graphic>
      </p:graphicFrame>
      <p:grpSp>
        <p:nvGrpSpPr>
          <p:cNvPr id="50192" name="Group 16">
            <a:extLst>
              <a:ext uri="{FF2B5EF4-FFF2-40B4-BE49-F238E27FC236}">
                <a16:creationId xmlns:a16="http://schemas.microsoft.com/office/drawing/2014/main" id="{F05E6337-437F-F149-98BB-180783A8EDC9}"/>
              </a:ext>
            </a:extLst>
          </p:cNvPr>
          <p:cNvGrpSpPr>
            <a:grpSpLocks/>
          </p:cNvGrpSpPr>
          <p:nvPr/>
        </p:nvGrpSpPr>
        <p:grpSpPr bwMode="auto">
          <a:xfrm>
            <a:off x="411163" y="5997576"/>
            <a:ext cx="8321674" cy="985837"/>
            <a:chOff x="0" y="-11"/>
            <a:chExt cx="5242" cy="621"/>
          </a:xfrm>
        </p:grpSpPr>
        <p:graphicFrame>
          <p:nvGraphicFramePr>
            <p:cNvPr id="50193" name="Object 17">
              <a:extLst>
                <a:ext uri="{FF2B5EF4-FFF2-40B4-BE49-F238E27FC236}">
                  <a16:creationId xmlns:a16="http://schemas.microsoft.com/office/drawing/2014/main" id="{45E73EBB-9133-B74B-8380-F9060A44D84A}"/>
                </a:ext>
              </a:extLst>
            </p:cNvPr>
            <p:cNvGraphicFramePr>
              <a:graphicFrameLocks noChangeAspect="1"/>
            </p:cNvGraphicFramePr>
            <p:nvPr/>
          </p:nvGraphicFramePr>
          <p:xfrm>
            <a:off x="550" y="-11"/>
            <a:ext cx="3230" cy="621"/>
          </p:xfrm>
          <a:graphic>
            <a:graphicData uri="http://schemas.openxmlformats.org/presentationml/2006/ole">
              <mc:AlternateContent xmlns:mc="http://schemas.openxmlformats.org/markup-compatibility/2006">
                <mc:Choice xmlns:v="urn:schemas-microsoft-com:vml" Requires="v">
                  <p:oleObj spid="_x0000_s22539" r:id="rId21" imgW="51790600" imgH="9944100" progId="Equation.DSMT4">
                    <p:embed/>
                  </p:oleObj>
                </mc:Choice>
                <mc:Fallback>
                  <p:oleObj r:id="rId21" imgW="51790600" imgH="9944100" progId="Equation.DSMT4">
                    <p:embed/>
                    <p:pic>
                      <p:nvPicPr>
                        <p:cNvPr id="50193" name="Object 17">
                          <a:extLst>
                            <a:ext uri="{FF2B5EF4-FFF2-40B4-BE49-F238E27FC236}">
                              <a16:creationId xmlns:a16="http://schemas.microsoft.com/office/drawing/2014/main" id="{45E73EBB-9133-B74B-8380-F9060A44D84A}"/>
                            </a:ext>
                          </a:extLst>
                        </p:cNvPr>
                        <p:cNvPicPr>
                          <a:picLocks noChangeAspect="1" noChangeArrowheads="1"/>
                        </p:cNvPicPr>
                        <p:nvPr/>
                      </p:nvPicPr>
                      <p:blipFill>
                        <a:blip r:embed="rId22">
                          <a:lum bright="100000"/>
                          <a:extLst>
                            <a:ext uri="{28A0092B-C50C-407E-A947-70E740481C1C}">
                              <a14:useLocalDpi xmlns:a14="http://schemas.microsoft.com/office/drawing/2010/main" val="0"/>
                            </a:ext>
                          </a:extLst>
                        </a:blip>
                        <a:srcRect/>
                        <a:stretch>
                          <a:fillRect/>
                        </a:stretch>
                      </p:blipFill>
                      <p:spPr bwMode="auto">
                        <a:xfrm>
                          <a:off x="550" y="-11"/>
                          <a:ext cx="3230" cy="621"/>
                        </a:xfrm>
                        <a:prstGeom prst="rect">
                          <a:avLst/>
                        </a:prstGeom>
                        <a:solidFill>
                          <a:schemeClr val="accent1">
                            <a:lumMod val="75000"/>
                          </a:schemeClr>
                        </a:solidFill>
                        <a:ln>
                          <a:noFill/>
                        </a:ln>
                      </p:spPr>
                    </p:pic>
                  </p:oleObj>
                </mc:Fallback>
              </mc:AlternateContent>
            </a:graphicData>
          </a:graphic>
        </p:graphicFrame>
        <p:sp>
          <p:nvSpPr>
            <p:cNvPr id="50194" name="Rectangle 18">
              <a:extLst>
                <a:ext uri="{FF2B5EF4-FFF2-40B4-BE49-F238E27FC236}">
                  <a16:creationId xmlns:a16="http://schemas.microsoft.com/office/drawing/2014/main" id="{83507841-6C86-5248-85C3-EBBEC7FFB51D}"/>
                </a:ext>
              </a:extLst>
            </p:cNvPr>
            <p:cNvSpPr>
              <a:spLocks noChangeArrowheads="1"/>
            </p:cNvSpPr>
            <p:nvPr/>
          </p:nvSpPr>
          <p:spPr bwMode="auto">
            <a:xfrm>
              <a:off x="0" y="135"/>
              <a:ext cx="839" cy="330"/>
            </a:xfrm>
            <a:prstGeom prst="rect">
              <a:avLst/>
            </a:prstGeom>
          </p:spPr>
          <p:txBody>
            <a:bodyPr wrap="none" anchor="ctr">
              <a:spAutoFit/>
            </a:bodyPr>
            <a:lstStyle/>
            <a:p>
              <a:pPr eaLnBrk="0" hangingPunct="0"/>
              <a:r>
                <a:rPr lang="zh-CN" altLang="zh-CN" sz="2800" b="1" dirty="0">
                  <a:solidFill>
                    <a:srgbClr val="FF0000"/>
                  </a:solidFill>
                  <a:ea typeface="楷体_GB2312" pitchFamily="1" charset="-122"/>
                </a:rPr>
                <a:t>按照</a:t>
              </a:r>
              <a:r>
                <a:rPr lang="zh-CN" altLang="zh-CN" sz="2800" b="1" dirty="0">
                  <a:solidFill>
                    <a:srgbClr val="FFFF00"/>
                  </a:solidFill>
                  <a:latin typeface="楷体_GB2312" pitchFamily="1" charset="-122"/>
                  <a:ea typeface="楷体_GB2312" pitchFamily="1" charset="-122"/>
                </a:rPr>
                <a:t>    </a:t>
              </a:r>
            </a:p>
          </p:txBody>
        </p:sp>
        <p:sp>
          <p:nvSpPr>
            <p:cNvPr id="50195" name="Rectangle 19">
              <a:extLst>
                <a:ext uri="{FF2B5EF4-FFF2-40B4-BE49-F238E27FC236}">
                  <a16:creationId xmlns:a16="http://schemas.microsoft.com/office/drawing/2014/main" id="{E5D2B32E-8FAC-AC46-BB9F-04E51F17E04D}"/>
                </a:ext>
              </a:extLst>
            </p:cNvPr>
            <p:cNvSpPr>
              <a:spLocks noChangeArrowheads="1"/>
            </p:cNvSpPr>
            <p:nvPr/>
          </p:nvSpPr>
          <p:spPr bwMode="auto">
            <a:xfrm>
              <a:off x="3724" y="126"/>
              <a:ext cx="151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800" b="1" dirty="0">
                  <a:solidFill>
                    <a:srgbClr val="FF0000"/>
                  </a:solidFill>
                  <a:ea typeface="楷体_GB2312" pitchFamily="1" charset="-122"/>
                </a:rPr>
                <a:t>计算适应值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0192"/>
                                        </p:tgtEl>
                                        <p:attrNameLst>
                                          <p:attrName>style.visibility</p:attrName>
                                        </p:attrNameLst>
                                      </p:cBhvr>
                                      <p:to>
                                        <p:strVal val="visible"/>
                                      </p:to>
                                    </p:set>
                                    <p:animEffect transition="in" filter="wipe(left)">
                                      <p:cBhvr>
                                        <p:cTn id="7" dur="500"/>
                                        <p:tgtEl>
                                          <p:spTgt spid="50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BA90F2F5-1A07-7C42-8F4E-FC3F2F20AB6B}"/>
              </a:ext>
            </a:extLst>
          </p:cNvPr>
          <p:cNvSpPr>
            <a:spLocks noChangeArrowheads="1"/>
          </p:cNvSpPr>
          <p:nvPr/>
        </p:nvSpPr>
        <p:spPr bwMode="auto">
          <a:xfrm>
            <a:off x="1443780" y="5801400"/>
            <a:ext cx="60997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800" b="1" dirty="0">
                <a:latin typeface="楷体_GB2312" pitchFamily="1" charset="-122"/>
                <a:ea typeface="楷体_GB2312" pitchFamily="1" charset="-122"/>
              </a:rPr>
              <a:t>重复上述步骤，将迭代进行下去．     </a:t>
            </a:r>
          </a:p>
        </p:txBody>
      </p:sp>
      <p:grpSp>
        <p:nvGrpSpPr>
          <p:cNvPr id="51203" name="Group 3">
            <a:extLst>
              <a:ext uri="{FF2B5EF4-FFF2-40B4-BE49-F238E27FC236}">
                <a16:creationId xmlns:a16="http://schemas.microsoft.com/office/drawing/2014/main" id="{92F00B63-E541-1E4D-8FF3-5D8C9877238C}"/>
              </a:ext>
            </a:extLst>
          </p:cNvPr>
          <p:cNvGrpSpPr>
            <a:grpSpLocks/>
          </p:cNvGrpSpPr>
          <p:nvPr/>
        </p:nvGrpSpPr>
        <p:grpSpPr bwMode="auto">
          <a:xfrm>
            <a:off x="611560" y="1268760"/>
            <a:ext cx="8347074" cy="985837"/>
            <a:chOff x="0" y="0"/>
            <a:chExt cx="5258" cy="621"/>
          </a:xfrm>
        </p:grpSpPr>
        <p:graphicFrame>
          <p:nvGraphicFramePr>
            <p:cNvPr id="51204" name="Object 4">
              <a:extLst>
                <a:ext uri="{FF2B5EF4-FFF2-40B4-BE49-F238E27FC236}">
                  <a16:creationId xmlns:a16="http://schemas.microsoft.com/office/drawing/2014/main" id="{604EDCFA-7EDC-F74D-8000-74B82E64FC1F}"/>
                </a:ext>
              </a:extLst>
            </p:cNvPr>
            <p:cNvGraphicFramePr>
              <a:graphicFrameLocks noChangeAspect="1"/>
            </p:cNvGraphicFramePr>
            <p:nvPr/>
          </p:nvGraphicFramePr>
          <p:xfrm>
            <a:off x="510" y="0"/>
            <a:ext cx="3230" cy="621"/>
          </p:xfrm>
          <a:graphic>
            <a:graphicData uri="http://schemas.openxmlformats.org/presentationml/2006/ole">
              <mc:AlternateContent xmlns:mc="http://schemas.openxmlformats.org/markup-compatibility/2006">
                <mc:Choice xmlns:v="urn:schemas-microsoft-com:vml" Requires="v">
                  <p:oleObj spid="_x0000_s23554" r:id="rId3" imgW="51790600" imgH="9944100" progId="Equation.DSMT4">
                    <p:embed/>
                  </p:oleObj>
                </mc:Choice>
                <mc:Fallback>
                  <p:oleObj r:id="rId3" imgW="51790600" imgH="9944100" progId="Equation.DSMT4">
                    <p:embed/>
                    <p:pic>
                      <p:nvPicPr>
                        <p:cNvPr id="51204" name="Object 4">
                          <a:extLst>
                            <a:ext uri="{FF2B5EF4-FFF2-40B4-BE49-F238E27FC236}">
                              <a16:creationId xmlns:a16="http://schemas.microsoft.com/office/drawing/2014/main" id="{604EDCFA-7EDC-F74D-8000-74B82E64FC1F}"/>
                            </a:ext>
                          </a:extLst>
                        </p:cNvPr>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510" y="0"/>
                          <a:ext cx="3230" cy="621"/>
                        </a:xfrm>
                        <a:prstGeom prst="rect">
                          <a:avLst/>
                        </a:prstGeom>
                        <a:solidFill>
                          <a:schemeClr val="accent1">
                            <a:lumMod val="75000"/>
                          </a:schemeClr>
                        </a:solidFill>
                        <a:ln>
                          <a:noFill/>
                        </a:ln>
                      </p:spPr>
                    </p:pic>
                  </p:oleObj>
                </mc:Fallback>
              </mc:AlternateContent>
            </a:graphicData>
          </a:graphic>
        </p:graphicFrame>
        <p:sp>
          <p:nvSpPr>
            <p:cNvPr id="51205" name="Rectangle 5">
              <a:extLst>
                <a:ext uri="{FF2B5EF4-FFF2-40B4-BE49-F238E27FC236}">
                  <a16:creationId xmlns:a16="http://schemas.microsoft.com/office/drawing/2014/main" id="{8AA645BF-1583-3546-AEC0-783702C08B8A}"/>
                </a:ext>
              </a:extLst>
            </p:cNvPr>
            <p:cNvSpPr>
              <a:spLocks noChangeArrowheads="1"/>
            </p:cNvSpPr>
            <p:nvPr/>
          </p:nvSpPr>
          <p:spPr bwMode="auto">
            <a:xfrm>
              <a:off x="0" y="135"/>
              <a:ext cx="83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dirty="0">
                  <a:latin typeface="楷体_GB2312" pitchFamily="1" charset="-122"/>
                  <a:ea typeface="楷体_GB2312" pitchFamily="1" charset="-122"/>
                </a:rPr>
                <a:t>按照    </a:t>
              </a:r>
            </a:p>
          </p:txBody>
        </p:sp>
        <p:sp>
          <p:nvSpPr>
            <p:cNvPr id="51206" name="Rectangle 6">
              <a:extLst>
                <a:ext uri="{FF2B5EF4-FFF2-40B4-BE49-F238E27FC236}">
                  <a16:creationId xmlns:a16="http://schemas.microsoft.com/office/drawing/2014/main" id="{732E6166-0C33-2F4D-A220-84D0B2D4CF9C}"/>
                </a:ext>
              </a:extLst>
            </p:cNvPr>
            <p:cNvSpPr>
              <a:spLocks noChangeArrowheads="1"/>
            </p:cNvSpPr>
            <p:nvPr/>
          </p:nvSpPr>
          <p:spPr bwMode="auto">
            <a:xfrm>
              <a:off x="3740" y="135"/>
              <a:ext cx="151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800" b="1" dirty="0">
                  <a:latin typeface="楷体_GB2312" pitchFamily="1" charset="-122"/>
                  <a:ea typeface="楷体_GB2312" pitchFamily="1" charset="-122"/>
                </a:rPr>
                <a:t>计算适应值    </a:t>
              </a:r>
            </a:p>
          </p:txBody>
        </p:sp>
      </p:grpSp>
      <p:graphicFrame>
        <p:nvGraphicFramePr>
          <p:cNvPr id="51207" name="Object 7">
            <a:extLst>
              <a:ext uri="{FF2B5EF4-FFF2-40B4-BE49-F238E27FC236}">
                <a16:creationId xmlns:a16="http://schemas.microsoft.com/office/drawing/2014/main" id="{B7576EC4-090D-7E44-A781-3C0CFA325F33}"/>
              </a:ext>
            </a:extLst>
          </p:cNvPr>
          <p:cNvGraphicFramePr>
            <a:graphicFrameLocks noChangeAspect="1"/>
          </p:cNvGraphicFramePr>
          <p:nvPr/>
        </p:nvGraphicFramePr>
        <p:xfrm>
          <a:off x="2567360" y="2426047"/>
          <a:ext cx="3275012" cy="550863"/>
        </p:xfrm>
        <a:graphic>
          <a:graphicData uri="http://schemas.openxmlformats.org/presentationml/2006/ole">
            <mc:AlternateContent xmlns:mc="http://schemas.openxmlformats.org/markup-compatibility/2006">
              <mc:Choice xmlns:v="urn:schemas-microsoft-com:vml" Requires="v">
                <p:oleObj spid="_x0000_s23555" r:id="rId5" imgW="33058100" imgH="5562600" progId="Equation.DSMT4">
                  <p:embed/>
                </p:oleObj>
              </mc:Choice>
              <mc:Fallback>
                <p:oleObj r:id="rId5" imgW="33058100" imgH="5562600" progId="Equation.DSMT4">
                  <p:embed/>
                  <p:pic>
                    <p:nvPicPr>
                      <p:cNvPr id="51207" name="Object 7">
                        <a:extLst>
                          <a:ext uri="{FF2B5EF4-FFF2-40B4-BE49-F238E27FC236}">
                            <a16:creationId xmlns:a16="http://schemas.microsoft.com/office/drawing/2014/main" id="{B7576EC4-090D-7E44-A781-3C0CFA325F33}"/>
                          </a:ext>
                        </a:extLst>
                      </p:cNvPr>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2567360" y="2426047"/>
                        <a:ext cx="3275012" cy="550863"/>
                      </a:xfrm>
                      <a:prstGeom prst="rect">
                        <a:avLst/>
                      </a:prstGeom>
                      <a:solidFill>
                        <a:schemeClr val="accent1">
                          <a:lumMod val="75000"/>
                        </a:schemeClr>
                      </a:solidFill>
                      <a:ln>
                        <a:noFill/>
                      </a:ln>
                    </p:spPr>
                  </p:pic>
                </p:oleObj>
              </mc:Fallback>
            </mc:AlternateContent>
          </a:graphicData>
        </a:graphic>
      </p:graphicFrame>
      <p:graphicFrame>
        <p:nvGraphicFramePr>
          <p:cNvPr id="51208" name="Object 8">
            <a:extLst>
              <a:ext uri="{FF2B5EF4-FFF2-40B4-BE49-F238E27FC236}">
                <a16:creationId xmlns:a16="http://schemas.microsoft.com/office/drawing/2014/main" id="{655541B5-D52C-E348-B3B0-45FE68515631}"/>
              </a:ext>
            </a:extLst>
          </p:cNvPr>
          <p:cNvGraphicFramePr>
            <a:graphicFrameLocks noChangeAspect="1"/>
          </p:cNvGraphicFramePr>
          <p:nvPr/>
        </p:nvGraphicFramePr>
        <p:xfrm>
          <a:off x="2559422" y="3838922"/>
          <a:ext cx="3244850" cy="550863"/>
        </p:xfrm>
        <a:graphic>
          <a:graphicData uri="http://schemas.openxmlformats.org/presentationml/2006/ole">
            <mc:AlternateContent xmlns:mc="http://schemas.openxmlformats.org/markup-compatibility/2006">
              <mc:Choice xmlns:v="urn:schemas-microsoft-com:vml" Requires="v">
                <p:oleObj spid="_x0000_s23556" r:id="rId7" imgW="32766000" imgH="5562600" progId="Equation.DSMT4">
                  <p:embed/>
                </p:oleObj>
              </mc:Choice>
              <mc:Fallback>
                <p:oleObj r:id="rId7" imgW="32766000" imgH="5562600" progId="Equation.DSMT4">
                  <p:embed/>
                  <p:pic>
                    <p:nvPicPr>
                      <p:cNvPr id="51208" name="Object 8">
                        <a:extLst>
                          <a:ext uri="{FF2B5EF4-FFF2-40B4-BE49-F238E27FC236}">
                            <a16:creationId xmlns:a16="http://schemas.microsoft.com/office/drawing/2014/main" id="{655541B5-D52C-E348-B3B0-45FE68515631}"/>
                          </a:ext>
                        </a:extLst>
                      </p:cNvPr>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2559422" y="3838922"/>
                        <a:ext cx="3244850" cy="550863"/>
                      </a:xfrm>
                      <a:prstGeom prst="rect">
                        <a:avLst/>
                      </a:prstGeom>
                      <a:solidFill>
                        <a:schemeClr val="accent1">
                          <a:lumMod val="75000"/>
                        </a:schemeClr>
                      </a:solidFill>
                      <a:ln>
                        <a:noFill/>
                      </a:ln>
                    </p:spPr>
                  </p:pic>
                </p:oleObj>
              </mc:Fallback>
            </mc:AlternateContent>
          </a:graphicData>
        </a:graphic>
      </p:graphicFrame>
      <p:graphicFrame>
        <p:nvGraphicFramePr>
          <p:cNvPr id="51209" name="Object 9">
            <a:extLst>
              <a:ext uri="{FF2B5EF4-FFF2-40B4-BE49-F238E27FC236}">
                <a16:creationId xmlns:a16="http://schemas.microsoft.com/office/drawing/2014/main" id="{7385DD99-7C91-A646-A2A3-C374E51BE718}"/>
              </a:ext>
            </a:extLst>
          </p:cNvPr>
          <p:cNvGraphicFramePr>
            <a:graphicFrameLocks noChangeAspect="1"/>
          </p:cNvGraphicFramePr>
          <p:nvPr/>
        </p:nvGraphicFramePr>
        <p:xfrm>
          <a:off x="2564185" y="3103910"/>
          <a:ext cx="3043237" cy="550862"/>
        </p:xfrm>
        <a:graphic>
          <a:graphicData uri="http://schemas.openxmlformats.org/presentationml/2006/ole">
            <mc:AlternateContent xmlns:mc="http://schemas.openxmlformats.org/markup-compatibility/2006">
              <mc:Choice xmlns:v="urn:schemas-microsoft-com:vml" Requires="v">
                <p:oleObj spid="_x0000_s23557" r:id="rId9" imgW="30721300" imgH="5562600" progId="Equation.DSMT4">
                  <p:embed/>
                </p:oleObj>
              </mc:Choice>
              <mc:Fallback>
                <p:oleObj r:id="rId9" imgW="30721300" imgH="5562600" progId="Equation.DSMT4">
                  <p:embed/>
                  <p:pic>
                    <p:nvPicPr>
                      <p:cNvPr id="51209" name="Object 9">
                        <a:extLst>
                          <a:ext uri="{FF2B5EF4-FFF2-40B4-BE49-F238E27FC236}">
                            <a16:creationId xmlns:a16="http://schemas.microsoft.com/office/drawing/2014/main" id="{7385DD99-7C91-A646-A2A3-C374E51BE718}"/>
                          </a:ext>
                        </a:extLst>
                      </p:cNvPr>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2564185" y="3103910"/>
                        <a:ext cx="3043237" cy="550862"/>
                      </a:xfrm>
                      <a:prstGeom prst="rect">
                        <a:avLst/>
                      </a:prstGeom>
                      <a:solidFill>
                        <a:schemeClr val="accent1">
                          <a:lumMod val="75000"/>
                        </a:schemeClr>
                      </a:solidFill>
                      <a:ln>
                        <a:noFill/>
                      </a:ln>
                    </p:spPr>
                  </p:pic>
                </p:oleObj>
              </mc:Fallback>
            </mc:AlternateContent>
          </a:graphicData>
        </a:graphic>
      </p:graphicFrame>
      <p:graphicFrame>
        <p:nvGraphicFramePr>
          <p:cNvPr id="51210" name="Object 10">
            <a:extLst>
              <a:ext uri="{FF2B5EF4-FFF2-40B4-BE49-F238E27FC236}">
                <a16:creationId xmlns:a16="http://schemas.microsoft.com/office/drawing/2014/main" id="{2467BF26-7C60-A646-8D78-93E2A683795E}"/>
              </a:ext>
            </a:extLst>
          </p:cNvPr>
          <p:cNvGraphicFramePr>
            <a:graphicFrameLocks noChangeAspect="1"/>
          </p:cNvGraphicFramePr>
          <p:nvPr/>
        </p:nvGraphicFramePr>
        <p:xfrm>
          <a:off x="2519735" y="4583460"/>
          <a:ext cx="3244850" cy="550862"/>
        </p:xfrm>
        <a:graphic>
          <a:graphicData uri="http://schemas.openxmlformats.org/presentationml/2006/ole">
            <mc:AlternateContent xmlns:mc="http://schemas.openxmlformats.org/markup-compatibility/2006">
              <mc:Choice xmlns:v="urn:schemas-microsoft-com:vml" Requires="v">
                <p:oleObj spid="_x0000_s23558" r:id="rId11" imgW="32766000" imgH="5562600" progId="Equation.DSMT4">
                  <p:embed/>
                </p:oleObj>
              </mc:Choice>
              <mc:Fallback>
                <p:oleObj r:id="rId11" imgW="32766000" imgH="5562600" progId="Equation.DSMT4">
                  <p:embed/>
                  <p:pic>
                    <p:nvPicPr>
                      <p:cNvPr id="51210" name="Object 10">
                        <a:extLst>
                          <a:ext uri="{FF2B5EF4-FFF2-40B4-BE49-F238E27FC236}">
                            <a16:creationId xmlns:a16="http://schemas.microsoft.com/office/drawing/2014/main" id="{2467BF26-7C60-A646-8D78-93E2A683795E}"/>
                          </a:ext>
                        </a:extLst>
                      </p:cNvPr>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2519735" y="4583460"/>
                        <a:ext cx="3244850" cy="550862"/>
                      </a:xfrm>
                      <a:prstGeom prst="rect">
                        <a:avLst/>
                      </a:prstGeom>
                      <a:solidFill>
                        <a:schemeClr val="accent1">
                          <a:lumMod val="75000"/>
                        </a:schemeClr>
                      </a:solidFill>
                      <a:ln>
                        <a:noFill/>
                      </a:ln>
                    </p:spPr>
                  </p:pic>
                </p:oleObj>
              </mc:Fallback>
            </mc:AlternateContent>
          </a:graphicData>
        </a:graphic>
      </p:graphicFrame>
      <p:graphicFrame>
        <p:nvGraphicFramePr>
          <p:cNvPr id="51211" name="Object 11">
            <a:extLst>
              <a:ext uri="{FF2B5EF4-FFF2-40B4-BE49-F238E27FC236}">
                <a16:creationId xmlns:a16="http://schemas.microsoft.com/office/drawing/2014/main" id="{3B71A5E9-2B2C-C14C-807F-65969500AE16}"/>
              </a:ext>
            </a:extLst>
          </p:cNvPr>
          <p:cNvGraphicFramePr>
            <a:graphicFrameLocks noChangeAspect="1"/>
          </p:cNvGraphicFramePr>
          <p:nvPr/>
        </p:nvGraphicFramePr>
        <p:xfrm>
          <a:off x="2502272" y="5304185"/>
          <a:ext cx="3041650" cy="550862"/>
        </p:xfrm>
        <a:graphic>
          <a:graphicData uri="http://schemas.openxmlformats.org/presentationml/2006/ole">
            <mc:AlternateContent xmlns:mc="http://schemas.openxmlformats.org/markup-compatibility/2006">
              <mc:Choice xmlns:v="urn:schemas-microsoft-com:vml" Requires="v">
                <p:oleObj spid="_x0000_s23559" r:id="rId13" imgW="30721300" imgH="5562600" progId="Equation.DSMT4">
                  <p:embed/>
                </p:oleObj>
              </mc:Choice>
              <mc:Fallback>
                <p:oleObj r:id="rId13" imgW="30721300" imgH="5562600" progId="Equation.DSMT4">
                  <p:embed/>
                  <p:pic>
                    <p:nvPicPr>
                      <p:cNvPr id="51211" name="Object 11">
                        <a:extLst>
                          <a:ext uri="{FF2B5EF4-FFF2-40B4-BE49-F238E27FC236}">
                            <a16:creationId xmlns:a16="http://schemas.microsoft.com/office/drawing/2014/main" id="{3B71A5E9-2B2C-C14C-807F-65969500AE16}"/>
                          </a:ext>
                        </a:extLst>
                      </p:cNvPr>
                      <p:cNvPicPr>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2502272" y="5304185"/>
                        <a:ext cx="3041650" cy="550862"/>
                      </a:xfrm>
                      <a:prstGeom prst="rect">
                        <a:avLst/>
                      </a:prstGeom>
                      <a:solidFill>
                        <a:schemeClr val="accent1">
                          <a:lumMod val="75000"/>
                        </a:schemeClr>
                      </a:solidFill>
                      <a:ln>
                        <a:noFill/>
                      </a:ln>
                    </p:spPr>
                  </p:pic>
                </p:oleObj>
              </mc:Fallback>
            </mc:AlternateContent>
          </a:graphicData>
        </a:graphic>
      </p:graphicFrame>
      <p:sp>
        <p:nvSpPr>
          <p:cNvPr id="51212" name="AutoShape 12">
            <a:extLst>
              <a:ext uri="{FF2B5EF4-FFF2-40B4-BE49-F238E27FC236}">
                <a16:creationId xmlns:a16="http://schemas.microsoft.com/office/drawing/2014/main" id="{66ABD4EA-A687-DD4D-8575-B1821D2973A4}"/>
              </a:ext>
            </a:extLst>
          </p:cNvPr>
          <p:cNvSpPr>
            <a:spLocks noChangeArrowheads="1"/>
          </p:cNvSpPr>
          <p:nvPr/>
        </p:nvSpPr>
        <p:spPr bwMode="auto">
          <a:xfrm>
            <a:off x="6424985" y="2399060"/>
            <a:ext cx="2447925" cy="646112"/>
          </a:xfrm>
          <a:prstGeom prst="wedgeRoundRectCallout">
            <a:avLst>
              <a:gd name="adj1" fmla="val -72051"/>
              <a:gd name="adj2" fmla="val -8968"/>
              <a:gd name="adj3" fmla="val 16667"/>
            </a:avLst>
          </a:prstGeom>
          <a:blipFill dpi="0" rotWithShape="1">
            <a:blip r:embed="rId15"/>
            <a:srcRect/>
            <a:tile tx="0" ty="0" sx="100000" sy="100000" flip="none" algn="tl"/>
          </a:blipFill>
          <a:ln w="38100"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zh-CN" altLang="zh-CN" sz="2800" b="1" dirty="0">
                <a:solidFill>
                  <a:schemeClr val="bg1"/>
                </a:solidFill>
                <a:ea typeface="楷体_GB2312" pitchFamily="1" charset="-122"/>
              </a:rPr>
              <a:t>历史最优解</a:t>
            </a:r>
          </a:p>
        </p:txBody>
      </p:sp>
      <p:sp>
        <p:nvSpPr>
          <p:cNvPr id="13" name="Rectangle 2">
            <a:extLst>
              <a:ext uri="{FF2B5EF4-FFF2-40B4-BE49-F238E27FC236}">
                <a16:creationId xmlns:a16="http://schemas.microsoft.com/office/drawing/2014/main" id="{B573B751-E02B-AD45-88C0-0211A0AF84DD}"/>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 粒子群算法示例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1207"/>
                                        </p:tgtEl>
                                        <p:attrNameLst>
                                          <p:attrName>style.visibility</p:attrName>
                                        </p:attrNameLst>
                                      </p:cBhvr>
                                      <p:to>
                                        <p:strVal val="visible"/>
                                      </p:to>
                                    </p:set>
                                    <p:animEffect transition="in" filter="wipe(left)">
                                      <p:cBhvr>
                                        <p:cTn id="7" dur="500"/>
                                        <p:tgtEl>
                                          <p:spTgt spid="51207"/>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51209"/>
                                        </p:tgtEl>
                                        <p:attrNameLst>
                                          <p:attrName>style.visibility</p:attrName>
                                        </p:attrNameLst>
                                      </p:cBhvr>
                                      <p:to>
                                        <p:strVal val="visible"/>
                                      </p:to>
                                    </p:set>
                                    <p:animEffect transition="in" filter="wipe(left)">
                                      <p:cBhvr>
                                        <p:cTn id="11" dur="500"/>
                                        <p:tgtEl>
                                          <p:spTgt spid="51209"/>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51208"/>
                                        </p:tgtEl>
                                        <p:attrNameLst>
                                          <p:attrName>style.visibility</p:attrName>
                                        </p:attrNameLst>
                                      </p:cBhvr>
                                      <p:to>
                                        <p:strVal val="visible"/>
                                      </p:to>
                                    </p:set>
                                    <p:animEffect transition="in" filter="wipe(left)">
                                      <p:cBhvr>
                                        <p:cTn id="15" dur="500"/>
                                        <p:tgtEl>
                                          <p:spTgt spid="51208"/>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51210"/>
                                        </p:tgtEl>
                                        <p:attrNameLst>
                                          <p:attrName>style.visibility</p:attrName>
                                        </p:attrNameLst>
                                      </p:cBhvr>
                                      <p:to>
                                        <p:strVal val="visible"/>
                                      </p:to>
                                    </p:set>
                                    <p:animEffect transition="in" filter="wipe(left)">
                                      <p:cBhvr>
                                        <p:cTn id="19" dur="500"/>
                                        <p:tgtEl>
                                          <p:spTgt spid="51210"/>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51211"/>
                                        </p:tgtEl>
                                        <p:attrNameLst>
                                          <p:attrName>style.visibility</p:attrName>
                                        </p:attrNameLst>
                                      </p:cBhvr>
                                      <p:to>
                                        <p:strVal val="visible"/>
                                      </p:to>
                                    </p:set>
                                    <p:animEffect transition="in" filter="wipe(left)">
                                      <p:cBhvr>
                                        <p:cTn id="23" dur="500"/>
                                        <p:tgtEl>
                                          <p:spTgt spid="5121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1212"/>
                                        </p:tgtEl>
                                        <p:attrNameLst>
                                          <p:attrName>style.visibility</p:attrName>
                                        </p:attrNameLst>
                                      </p:cBhvr>
                                      <p:to>
                                        <p:strVal val="visible"/>
                                      </p:to>
                                    </p:set>
                                    <p:animEffect transition="in" filter="wipe(left)">
                                      <p:cBhvr>
                                        <p:cTn id="28" dur="500"/>
                                        <p:tgtEl>
                                          <p:spTgt spid="5121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51202"/>
                                        </p:tgtEl>
                                        <p:attrNameLst>
                                          <p:attrName>style.visibility</p:attrName>
                                        </p:attrNameLst>
                                      </p:cBhvr>
                                      <p:to>
                                        <p:strVal val="visible"/>
                                      </p:to>
                                    </p:set>
                                    <p:animEffect transition="in" filter="wipe(left)">
                                      <p:cBhvr>
                                        <p:cTn id="33" dur="500"/>
                                        <p:tgtEl>
                                          <p:spTgt spid="51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autoUpdateAnimBg="0"/>
      <p:bldP spid="51212" grpId="0" animBg="1"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2A21BB74-2BEC-9C4B-ABD1-34179302563E}"/>
              </a:ext>
            </a:extLst>
          </p:cNvPr>
          <p:cNvSpPr>
            <a:spLocks noChangeArrowheads="1"/>
          </p:cNvSpPr>
          <p:nvPr/>
        </p:nvSpPr>
        <p:spPr bwMode="auto">
          <a:xfrm>
            <a:off x="539750" y="2492375"/>
            <a:ext cx="7918450"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lnSpc>
                <a:spcPct val="125000"/>
              </a:lnSpc>
            </a:pPr>
            <a:r>
              <a:rPr lang="zh-CN" altLang="zh-CN" sz="2800" b="1" dirty="0">
                <a:latin typeface="Times New Roman" panose="02020603050405020304" pitchFamily="18" charset="0"/>
                <a:ea typeface="楷体_GB2312" pitchFamily="1" charset="-122"/>
              </a:rPr>
              <a:t>         从上述结果，可以看出，经过10000次迭代，</a:t>
            </a:r>
          </a:p>
          <a:p>
            <a:pPr eaLnBrk="0" hangingPunct="0">
              <a:lnSpc>
                <a:spcPct val="125000"/>
              </a:lnSpc>
            </a:pPr>
            <a:r>
              <a:rPr lang="zh-CN" altLang="zh-CN" sz="2800" b="1" dirty="0">
                <a:latin typeface="Times New Roman" panose="02020603050405020304" pitchFamily="18" charset="0"/>
                <a:ea typeface="楷体_GB2312" pitchFamily="1" charset="-122"/>
              </a:rPr>
              <a:t>粒子群算法得到了比较好的适应值.</a:t>
            </a:r>
            <a:r>
              <a:rPr lang="zh-CN" altLang="zh-CN" sz="2800" dirty="0">
                <a:latin typeface="Times New Roman" panose="02020603050405020304" pitchFamily="18" charset="0"/>
                <a:ea typeface="楷体_GB2312" pitchFamily="1" charset="-122"/>
              </a:rPr>
              <a:t> </a:t>
            </a:r>
            <a:r>
              <a:rPr lang="zh-CN" altLang="zh-CN" sz="2800" b="1" dirty="0">
                <a:latin typeface="Times New Roman" panose="02020603050405020304" pitchFamily="18" charset="0"/>
                <a:ea typeface="楷体_GB2312" pitchFamily="1" charset="-122"/>
              </a:rPr>
              <a:t>    </a:t>
            </a:r>
          </a:p>
        </p:txBody>
      </p:sp>
      <p:sp>
        <p:nvSpPr>
          <p:cNvPr id="3" name="Rectangle 2">
            <a:extLst>
              <a:ext uri="{FF2B5EF4-FFF2-40B4-BE49-F238E27FC236}">
                <a16:creationId xmlns:a16="http://schemas.microsoft.com/office/drawing/2014/main" id="{D96A4B4F-F04F-D84A-9560-5A75D34E2D88}"/>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 粒子群算法示例</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BAD66D47-032D-0944-A3B3-8B97BE3EA794}"/>
              </a:ext>
            </a:extLst>
          </p:cNvPr>
          <p:cNvSpPr>
            <a:spLocks noChangeArrowheads="1"/>
          </p:cNvSpPr>
          <p:nvPr/>
        </p:nvSpPr>
        <p:spPr bwMode="auto">
          <a:xfrm>
            <a:off x="193673" y="1163435"/>
            <a:ext cx="35226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buSzPct val="100000"/>
              <a:buFont typeface="Symbol" pitchFamily="2" charset="2"/>
              <a:buNone/>
            </a:pPr>
            <a:r>
              <a:rPr lang="zh-CN" altLang="zh-CN" sz="2800" b="1" dirty="0">
                <a:solidFill>
                  <a:srgbClr val="FF0000"/>
                </a:solidFill>
                <a:latin typeface="Times New Roman" panose="02020603050405020304" pitchFamily="18" charset="0"/>
                <a:ea typeface="楷体_GB2312" pitchFamily="1" charset="-122"/>
              </a:rPr>
              <a:t>4.  </a:t>
            </a:r>
            <a:r>
              <a:rPr lang="zh-CN" altLang="zh-CN" sz="2800" b="1" dirty="0">
                <a:solidFill>
                  <a:srgbClr val="FF0000"/>
                </a:solidFill>
                <a:ea typeface="楷体_GB2312" pitchFamily="1" charset="-122"/>
              </a:rPr>
              <a:t>粒子群</a:t>
            </a:r>
            <a:r>
              <a:rPr lang="zh-CN" altLang="zh-CN" sz="2800" b="1" dirty="0">
                <a:solidFill>
                  <a:srgbClr val="FF0000"/>
                </a:solidFill>
                <a:latin typeface="Times New Roman" panose="02020603050405020304" pitchFamily="18" charset="0"/>
                <a:ea typeface="楷体_GB2312" pitchFamily="1" charset="-122"/>
              </a:rPr>
              <a:t>算法</a:t>
            </a:r>
            <a:r>
              <a:rPr lang="zh-CN" altLang="zh-CN" sz="2800" b="1" dirty="0">
                <a:solidFill>
                  <a:srgbClr val="FF0000"/>
                </a:solidFill>
                <a:ea typeface="楷体_GB2312" pitchFamily="1" charset="-122"/>
              </a:rPr>
              <a:t>流程    </a:t>
            </a:r>
          </a:p>
        </p:txBody>
      </p:sp>
      <p:sp>
        <p:nvSpPr>
          <p:cNvPr id="53251" name="Rectangle 3">
            <a:extLst>
              <a:ext uri="{FF2B5EF4-FFF2-40B4-BE49-F238E27FC236}">
                <a16:creationId xmlns:a16="http://schemas.microsoft.com/office/drawing/2014/main" id="{7A55A341-ABBC-C845-B06E-51E91DF95E95}"/>
              </a:ext>
            </a:extLst>
          </p:cNvPr>
          <p:cNvSpPr>
            <a:spLocks noChangeArrowheads="1"/>
          </p:cNvSpPr>
          <p:nvPr/>
        </p:nvSpPr>
        <p:spPr bwMode="auto">
          <a:xfrm>
            <a:off x="193673" y="2603362"/>
            <a:ext cx="59330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800" b="1" dirty="0">
                <a:latin typeface="楷体_GB2312" pitchFamily="1" charset="-122"/>
                <a:ea typeface="楷体_GB2312" pitchFamily="1" charset="-122"/>
              </a:rPr>
              <a:t>第2步   计算每个粒子的适应值．     </a:t>
            </a:r>
          </a:p>
        </p:txBody>
      </p:sp>
      <p:graphicFrame>
        <p:nvGraphicFramePr>
          <p:cNvPr id="53252" name="Object 4">
            <a:extLst>
              <a:ext uri="{FF2B5EF4-FFF2-40B4-BE49-F238E27FC236}">
                <a16:creationId xmlns:a16="http://schemas.microsoft.com/office/drawing/2014/main" id="{23BBC5C6-7959-054A-B1D7-BDF765672ED8}"/>
              </a:ext>
            </a:extLst>
          </p:cNvPr>
          <p:cNvGraphicFramePr>
            <a:graphicFrameLocks noChangeAspect="1"/>
          </p:cNvGraphicFramePr>
          <p:nvPr/>
        </p:nvGraphicFramePr>
        <p:xfrm>
          <a:off x="3564037" y="5149756"/>
          <a:ext cx="2143125" cy="522288"/>
        </p:xfrm>
        <a:graphic>
          <a:graphicData uri="http://schemas.openxmlformats.org/presentationml/2006/ole">
            <mc:AlternateContent xmlns:mc="http://schemas.openxmlformats.org/markup-compatibility/2006">
              <mc:Choice xmlns:v="urn:schemas-microsoft-com:vml" Requires="v">
                <p:oleObj spid="_x0000_s24578" r:id="rId3" imgW="21653500" imgH="5270500" progId="Equation.DSMT4">
                  <p:embed/>
                </p:oleObj>
              </mc:Choice>
              <mc:Fallback>
                <p:oleObj r:id="rId3" imgW="21653500" imgH="5270500" progId="Equation.DSMT4">
                  <p:embed/>
                  <p:pic>
                    <p:nvPicPr>
                      <p:cNvPr id="53252" name="Object 4">
                        <a:extLst>
                          <a:ext uri="{FF2B5EF4-FFF2-40B4-BE49-F238E27FC236}">
                            <a16:creationId xmlns:a16="http://schemas.microsoft.com/office/drawing/2014/main" id="{23BBC5C6-7959-054A-B1D7-BDF765672ED8}"/>
                          </a:ext>
                        </a:extLst>
                      </p:cNvPr>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3564037" y="5149756"/>
                        <a:ext cx="2143125" cy="522288"/>
                      </a:xfrm>
                      <a:prstGeom prst="rect">
                        <a:avLst/>
                      </a:prstGeom>
                      <a:solidFill>
                        <a:schemeClr val="accent1">
                          <a:lumMod val="75000"/>
                        </a:schemeClr>
                      </a:solidFill>
                      <a:ln>
                        <a:noFill/>
                      </a:ln>
                    </p:spPr>
                  </p:pic>
                </p:oleObj>
              </mc:Fallback>
            </mc:AlternateContent>
          </a:graphicData>
        </a:graphic>
      </p:graphicFrame>
      <p:graphicFrame>
        <p:nvGraphicFramePr>
          <p:cNvPr id="53253" name="Object 5">
            <a:extLst>
              <a:ext uri="{FF2B5EF4-FFF2-40B4-BE49-F238E27FC236}">
                <a16:creationId xmlns:a16="http://schemas.microsoft.com/office/drawing/2014/main" id="{795C795B-86B9-D04A-B14C-66F49950898D}"/>
              </a:ext>
            </a:extLst>
          </p:cNvPr>
          <p:cNvGraphicFramePr>
            <a:graphicFrameLocks noChangeAspect="1"/>
          </p:cNvGraphicFramePr>
          <p:nvPr/>
        </p:nvGraphicFramePr>
        <p:xfrm>
          <a:off x="1979712" y="4614769"/>
          <a:ext cx="5649912" cy="550862"/>
        </p:xfrm>
        <a:graphic>
          <a:graphicData uri="http://schemas.openxmlformats.org/presentationml/2006/ole">
            <mc:AlternateContent xmlns:mc="http://schemas.openxmlformats.org/markup-compatibility/2006">
              <mc:Choice xmlns:v="urn:schemas-microsoft-com:vml" Requires="v">
                <p:oleObj spid="_x0000_s24579" r:id="rId5" imgW="57048400" imgH="5562600" progId="Equation.DSMT4">
                  <p:embed/>
                </p:oleObj>
              </mc:Choice>
              <mc:Fallback>
                <p:oleObj r:id="rId5" imgW="57048400" imgH="5562600" progId="Equation.DSMT4">
                  <p:embed/>
                  <p:pic>
                    <p:nvPicPr>
                      <p:cNvPr id="53253" name="Object 5">
                        <a:extLst>
                          <a:ext uri="{FF2B5EF4-FFF2-40B4-BE49-F238E27FC236}">
                            <a16:creationId xmlns:a16="http://schemas.microsoft.com/office/drawing/2014/main" id="{795C795B-86B9-D04A-B14C-66F49950898D}"/>
                          </a:ext>
                        </a:extLst>
                      </p:cNvPr>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1979712" y="4614769"/>
                        <a:ext cx="5649912" cy="550862"/>
                      </a:xfrm>
                      <a:prstGeom prst="rect">
                        <a:avLst/>
                      </a:prstGeom>
                      <a:solidFill>
                        <a:schemeClr val="accent1">
                          <a:lumMod val="75000"/>
                        </a:schemeClr>
                      </a:solidFill>
                      <a:ln>
                        <a:noFill/>
                      </a:ln>
                    </p:spPr>
                  </p:pic>
                </p:oleObj>
              </mc:Fallback>
            </mc:AlternateContent>
          </a:graphicData>
        </a:graphic>
      </p:graphicFrame>
      <p:sp>
        <p:nvSpPr>
          <p:cNvPr id="53254" name="Rectangle 6">
            <a:extLst>
              <a:ext uri="{FF2B5EF4-FFF2-40B4-BE49-F238E27FC236}">
                <a16:creationId xmlns:a16="http://schemas.microsoft.com/office/drawing/2014/main" id="{1030A091-44FC-B94D-9F4F-6FA4C2FCE4D8}"/>
              </a:ext>
            </a:extLst>
          </p:cNvPr>
          <p:cNvSpPr>
            <a:spLocks noChangeArrowheads="1"/>
          </p:cNvSpPr>
          <p:nvPr/>
        </p:nvSpPr>
        <p:spPr bwMode="auto">
          <a:xfrm>
            <a:off x="207963" y="1692369"/>
            <a:ext cx="84867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800" b="1" dirty="0">
                <a:latin typeface="Times New Roman" panose="02020603050405020304" pitchFamily="18" charset="0"/>
                <a:ea typeface="楷体_GB2312" pitchFamily="1" charset="-122"/>
              </a:rPr>
              <a:t>第1步   在初始化范围内，对粒子群进行随机初始化，</a:t>
            </a:r>
          </a:p>
        </p:txBody>
      </p:sp>
      <p:sp>
        <p:nvSpPr>
          <p:cNvPr id="53255" name="Rectangle 7">
            <a:extLst>
              <a:ext uri="{FF2B5EF4-FFF2-40B4-BE49-F238E27FC236}">
                <a16:creationId xmlns:a16="http://schemas.microsoft.com/office/drawing/2014/main" id="{F42EBA99-1258-2349-A3A0-C372315B84CB}"/>
              </a:ext>
            </a:extLst>
          </p:cNvPr>
          <p:cNvSpPr>
            <a:spLocks noChangeArrowheads="1"/>
          </p:cNvSpPr>
          <p:nvPr/>
        </p:nvSpPr>
        <p:spPr bwMode="auto">
          <a:xfrm>
            <a:off x="193675" y="4080342"/>
            <a:ext cx="772839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800" b="1" dirty="0">
                <a:latin typeface="楷体_GB2312" pitchFamily="1" charset="-122"/>
                <a:ea typeface="楷体_GB2312" pitchFamily="1" charset="-122"/>
              </a:rPr>
              <a:t>第5步   更新粒子的速度和位置，公式如下．     </a:t>
            </a:r>
          </a:p>
        </p:txBody>
      </p:sp>
      <p:sp>
        <p:nvSpPr>
          <p:cNvPr id="53256" name="Rectangle 8">
            <a:extLst>
              <a:ext uri="{FF2B5EF4-FFF2-40B4-BE49-F238E27FC236}">
                <a16:creationId xmlns:a16="http://schemas.microsoft.com/office/drawing/2014/main" id="{3ABC07BA-361A-E34B-B674-88E3F0AE23FC}"/>
              </a:ext>
            </a:extLst>
          </p:cNvPr>
          <p:cNvSpPr>
            <a:spLocks noChangeArrowheads="1"/>
          </p:cNvSpPr>
          <p:nvPr/>
        </p:nvSpPr>
        <p:spPr bwMode="auto">
          <a:xfrm>
            <a:off x="193674" y="3098007"/>
            <a:ext cx="668804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800" b="1" dirty="0">
                <a:latin typeface="楷体_GB2312" pitchFamily="1" charset="-122"/>
                <a:ea typeface="楷体_GB2312" pitchFamily="1" charset="-122"/>
              </a:rPr>
              <a:t>第3步   更新粒子个体的历史最优位置．  </a:t>
            </a:r>
          </a:p>
        </p:txBody>
      </p:sp>
      <p:sp>
        <p:nvSpPr>
          <p:cNvPr id="53257" name="Rectangle 9">
            <a:extLst>
              <a:ext uri="{FF2B5EF4-FFF2-40B4-BE49-F238E27FC236}">
                <a16:creationId xmlns:a16="http://schemas.microsoft.com/office/drawing/2014/main" id="{C1BBBE29-96D2-654B-960F-77572DF9422C}"/>
              </a:ext>
            </a:extLst>
          </p:cNvPr>
          <p:cNvSpPr>
            <a:spLocks noChangeArrowheads="1"/>
          </p:cNvSpPr>
          <p:nvPr/>
        </p:nvSpPr>
        <p:spPr bwMode="auto">
          <a:xfrm>
            <a:off x="207963" y="5725219"/>
            <a:ext cx="72314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800" b="1" dirty="0">
                <a:latin typeface="楷体_GB2312" pitchFamily="1" charset="-122"/>
                <a:ea typeface="楷体_GB2312" pitchFamily="1" charset="-122"/>
              </a:rPr>
              <a:t>第6步   若未达到终止条件，则转第2步．     </a:t>
            </a:r>
          </a:p>
        </p:txBody>
      </p:sp>
      <p:sp>
        <p:nvSpPr>
          <p:cNvPr id="53258" name="Rectangle 10">
            <a:extLst>
              <a:ext uri="{FF2B5EF4-FFF2-40B4-BE49-F238E27FC236}">
                <a16:creationId xmlns:a16="http://schemas.microsoft.com/office/drawing/2014/main" id="{6452A504-3F55-7748-B741-E96537C2DA67}"/>
              </a:ext>
            </a:extLst>
          </p:cNvPr>
          <p:cNvSpPr>
            <a:spLocks noChangeArrowheads="1"/>
          </p:cNvSpPr>
          <p:nvPr/>
        </p:nvSpPr>
        <p:spPr bwMode="auto">
          <a:xfrm>
            <a:off x="1403648" y="2168139"/>
            <a:ext cx="409759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800" b="1" dirty="0">
                <a:latin typeface="楷体_GB2312" pitchFamily="1" charset="-122"/>
                <a:ea typeface="楷体_GB2312" pitchFamily="1" charset="-122"/>
              </a:rPr>
              <a:t>包括随机位置和速度．   </a:t>
            </a:r>
          </a:p>
        </p:txBody>
      </p:sp>
      <p:sp>
        <p:nvSpPr>
          <p:cNvPr id="53259" name="Rectangle 11">
            <a:extLst>
              <a:ext uri="{FF2B5EF4-FFF2-40B4-BE49-F238E27FC236}">
                <a16:creationId xmlns:a16="http://schemas.microsoft.com/office/drawing/2014/main" id="{F08BFCDF-64B4-1F42-958E-8B8C93952852}"/>
              </a:ext>
            </a:extLst>
          </p:cNvPr>
          <p:cNvSpPr>
            <a:spLocks noChangeArrowheads="1"/>
          </p:cNvSpPr>
          <p:nvPr/>
        </p:nvSpPr>
        <p:spPr bwMode="auto">
          <a:xfrm>
            <a:off x="193675" y="3557122"/>
            <a:ext cx="668804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800" b="1" dirty="0">
                <a:latin typeface="楷体_GB2312" pitchFamily="1" charset="-122"/>
                <a:ea typeface="楷体_GB2312" pitchFamily="1" charset="-122"/>
              </a:rPr>
              <a:t>第4步   更新粒子群体的历史最优位置．  </a:t>
            </a:r>
          </a:p>
        </p:txBody>
      </p:sp>
      <p:sp>
        <p:nvSpPr>
          <p:cNvPr id="12" name="Rectangle 2">
            <a:extLst>
              <a:ext uri="{FF2B5EF4-FFF2-40B4-BE49-F238E27FC236}">
                <a16:creationId xmlns:a16="http://schemas.microsoft.com/office/drawing/2014/main" id="{A5D70752-AE8B-2943-97D9-11F2784B2137}"/>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 粒子群算法示例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254"/>
                                        </p:tgtEl>
                                        <p:attrNameLst>
                                          <p:attrName>style.visibility</p:attrName>
                                        </p:attrNameLst>
                                      </p:cBhvr>
                                      <p:to>
                                        <p:strVal val="visible"/>
                                      </p:to>
                                    </p:set>
                                    <p:animEffect transition="in" filter="wipe(left)">
                                      <p:cBhvr>
                                        <p:cTn id="7" dur="500"/>
                                        <p:tgtEl>
                                          <p:spTgt spid="532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258"/>
                                        </p:tgtEl>
                                        <p:attrNameLst>
                                          <p:attrName>style.visibility</p:attrName>
                                        </p:attrNameLst>
                                      </p:cBhvr>
                                      <p:to>
                                        <p:strVal val="visible"/>
                                      </p:to>
                                    </p:set>
                                    <p:animEffect transition="in" filter="wipe(left)">
                                      <p:cBhvr>
                                        <p:cTn id="12" dur="500"/>
                                        <p:tgtEl>
                                          <p:spTgt spid="532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3251"/>
                                        </p:tgtEl>
                                        <p:attrNameLst>
                                          <p:attrName>style.visibility</p:attrName>
                                        </p:attrNameLst>
                                      </p:cBhvr>
                                      <p:to>
                                        <p:strVal val="visible"/>
                                      </p:to>
                                    </p:set>
                                    <p:animEffect transition="in" filter="wipe(left)">
                                      <p:cBhvr>
                                        <p:cTn id="17" dur="500"/>
                                        <p:tgtEl>
                                          <p:spTgt spid="5325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3256"/>
                                        </p:tgtEl>
                                        <p:attrNameLst>
                                          <p:attrName>style.visibility</p:attrName>
                                        </p:attrNameLst>
                                      </p:cBhvr>
                                      <p:to>
                                        <p:strVal val="visible"/>
                                      </p:to>
                                    </p:set>
                                    <p:animEffect transition="in" filter="wipe(left)">
                                      <p:cBhvr>
                                        <p:cTn id="22" dur="500"/>
                                        <p:tgtEl>
                                          <p:spTgt spid="5325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3259"/>
                                        </p:tgtEl>
                                        <p:attrNameLst>
                                          <p:attrName>style.visibility</p:attrName>
                                        </p:attrNameLst>
                                      </p:cBhvr>
                                      <p:to>
                                        <p:strVal val="visible"/>
                                      </p:to>
                                    </p:set>
                                    <p:animEffect transition="in" filter="wipe(left)">
                                      <p:cBhvr>
                                        <p:cTn id="27" dur="500"/>
                                        <p:tgtEl>
                                          <p:spTgt spid="5325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3255"/>
                                        </p:tgtEl>
                                        <p:attrNameLst>
                                          <p:attrName>style.visibility</p:attrName>
                                        </p:attrNameLst>
                                      </p:cBhvr>
                                      <p:to>
                                        <p:strVal val="visible"/>
                                      </p:to>
                                    </p:set>
                                    <p:animEffect transition="in" filter="wipe(left)">
                                      <p:cBhvr>
                                        <p:cTn id="32" dur="500"/>
                                        <p:tgtEl>
                                          <p:spTgt spid="5325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3253"/>
                                        </p:tgtEl>
                                        <p:attrNameLst>
                                          <p:attrName>style.visibility</p:attrName>
                                        </p:attrNameLst>
                                      </p:cBhvr>
                                      <p:to>
                                        <p:strVal val="visible"/>
                                      </p:to>
                                    </p:set>
                                    <p:animEffect transition="in" filter="wipe(left)">
                                      <p:cBhvr>
                                        <p:cTn id="37" dur="500"/>
                                        <p:tgtEl>
                                          <p:spTgt spid="5325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3252"/>
                                        </p:tgtEl>
                                        <p:attrNameLst>
                                          <p:attrName>style.visibility</p:attrName>
                                        </p:attrNameLst>
                                      </p:cBhvr>
                                      <p:to>
                                        <p:strVal val="visible"/>
                                      </p:to>
                                    </p:set>
                                    <p:animEffect transition="in" filter="wipe(left)">
                                      <p:cBhvr>
                                        <p:cTn id="42" dur="500"/>
                                        <p:tgtEl>
                                          <p:spTgt spid="5325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3257"/>
                                        </p:tgtEl>
                                        <p:attrNameLst>
                                          <p:attrName>style.visibility</p:attrName>
                                        </p:attrNameLst>
                                      </p:cBhvr>
                                      <p:to>
                                        <p:strVal val="visible"/>
                                      </p:to>
                                    </p:set>
                                    <p:animEffect transition="in" filter="wipe(left)">
                                      <p:cBhvr>
                                        <p:cTn id="47" dur="500"/>
                                        <p:tgtEl>
                                          <p:spTgt spid="53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autoUpdateAnimBg="0"/>
      <p:bldP spid="53254" grpId="0" autoUpdateAnimBg="0"/>
      <p:bldP spid="53255" grpId="0" autoUpdateAnimBg="0"/>
      <p:bldP spid="53256" grpId="0" autoUpdateAnimBg="0"/>
      <p:bldP spid="53257" grpId="0" autoUpdateAnimBg="0"/>
      <p:bldP spid="53258" grpId="0" autoUpdateAnimBg="0"/>
      <p:bldP spid="53259" grpId="0"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8" name="Picture 4">
            <a:extLst>
              <a:ext uri="{FF2B5EF4-FFF2-40B4-BE49-F238E27FC236}">
                <a16:creationId xmlns:a16="http://schemas.microsoft.com/office/drawing/2014/main" id="{F2A55651-14D3-874A-AD67-EA709150C0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24" y="1700808"/>
            <a:ext cx="7594552" cy="3168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2">
            <a:extLst>
              <a:ext uri="{FF2B5EF4-FFF2-40B4-BE49-F238E27FC236}">
                <a16:creationId xmlns:a16="http://schemas.microsoft.com/office/drawing/2014/main" id="{197DA551-1D07-974D-AC5F-4832AF530044}"/>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 </a:t>
            </a:r>
            <a:r>
              <a:rPr lang="en-US" altLang="zh-CN" dirty="0">
                <a:latin typeface="+mn-lt"/>
              </a:rPr>
              <a:t>PSO</a:t>
            </a:r>
            <a:r>
              <a:rPr lang="zh-CN" altLang="en-US" dirty="0">
                <a:latin typeface="+mn-lt"/>
              </a:rPr>
              <a:t>应用</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2" name="Picture 4">
            <a:extLst>
              <a:ext uri="{FF2B5EF4-FFF2-40B4-BE49-F238E27FC236}">
                <a16:creationId xmlns:a16="http://schemas.microsoft.com/office/drawing/2014/main" id="{F31AF836-5996-A148-B8EF-D48900CE72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17700"/>
            <a:ext cx="8096250" cy="302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2">
            <a:extLst>
              <a:ext uri="{FF2B5EF4-FFF2-40B4-BE49-F238E27FC236}">
                <a16:creationId xmlns:a16="http://schemas.microsoft.com/office/drawing/2014/main" id="{59837A77-BBFF-D54F-9662-813C58E053AC}"/>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 </a:t>
            </a:r>
            <a:r>
              <a:rPr lang="en-US" altLang="zh-CN" dirty="0">
                <a:latin typeface="+mn-lt"/>
              </a:rPr>
              <a:t>PSO</a:t>
            </a:r>
            <a:r>
              <a:rPr lang="zh-CN" altLang="en-US" dirty="0">
                <a:latin typeface="+mn-lt"/>
              </a:rPr>
              <a:t>存在的问题</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6" name="Picture 4">
            <a:extLst>
              <a:ext uri="{FF2B5EF4-FFF2-40B4-BE49-F238E27FC236}">
                <a16:creationId xmlns:a16="http://schemas.microsoft.com/office/drawing/2014/main" id="{F4109515-F01B-DF40-A29F-F997D630B7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25" y="1795463"/>
            <a:ext cx="6381750" cy="326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ectangle 2">
            <a:extLst>
              <a:ext uri="{FF2B5EF4-FFF2-40B4-BE49-F238E27FC236}">
                <a16:creationId xmlns:a16="http://schemas.microsoft.com/office/drawing/2014/main" id="{1123356E-B40D-7342-A2A7-80F170D29444}"/>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 </a:t>
            </a:r>
            <a:r>
              <a:rPr lang="en-US" altLang="zh-CN" dirty="0">
                <a:latin typeface="+mn-lt"/>
              </a:rPr>
              <a:t>PSO</a:t>
            </a:r>
            <a:r>
              <a:rPr lang="zh-CN" altLang="en-US" dirty="0">
                <a:latin typeface="+mn-lt"/>
              </a:rPr>
              <a:t>存在的问题</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 </a:t>
            </a:r>
            <a:r>
              <a:rPr lang="zh-CN" altLang="en-US" dirty="0">
                <a:latin typeface="+mn-lt"/>
              </a:rPr>
              <a:t>遗传算法的基本介绍</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5" y="1159858"/>
            <a:ext cx="7905750" cy="5077454"/>
          </a:xfrm>
        </p:spPr>
        <p:txBody>
          <a:bodyPr/>
          <a:lstStyle/>
          <a:p>
            <a:pPr eaLnBrk="1" hangingPunct="1">
              <a:buClr>
                <a:srgbClr val="FF0000"/>
              </a:buClr>
              <a:buSzPct val="55000"/>
            </a:pPr>
            <a:r>
              <a:rPr lang="zh-CN" altLang="en-US" sz="2400" b="1">
                <a:ea typeface="微软雅黑" panose="020B0503020204020204" pitchFamily="34" charset="-122"/>
              </a:rPr>
              <a:t>遗传算法的基本算法流程图</a:t>
            </a:r>
          </a:p>
          <a:p>
            <a:pPr eaLnBrk="1" hangingPunct="1">
              <a:buClr>
                <a:srgbClr val="FF0000"/>
              </a:buClr>
              <a:buSzPct val="55000"/>
            </a:pPr>
            <a:endParaRPr lang="en-US" altLang="zh-CN" sz="24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1800">
              <a:solidFill>
                <a:srgbClr val="0000FF"/>
              </a:solidFill>
              <a:ea typeface="微软雅黑" panose="020B0503020204020204" pitchFamily="34" charset="-122"/>
            </a:endParaRPr>
          </a:p>
        </p:txBody>
      </p:sp>
      <p:pic>
        <p:nvPicPr>
          <p:cNvPr id="5" name="图片 4">
            <a:extLst>
              <a:ext uri="{FF2B5EF4-FFF2-40B4-BE49-F238E27FC236}">
                <a16:creationId xmlns:a16="http://schemas.microsoft.com/office/drawing/2014/main" id="{5688A219-C8C8-4AC8-BB3C-8BE10C5D93F9}"/>
              </a:ext>
            </a:extLst>
          </p:cNvPr>
          <p:cNvPicPr>
            <a:picLocks noChangeAspect="1"/>
          </p:cNvPicPr>
          <p:nvPr/>
        </p:nvPicPr>
        <p:blipFill>
          <a:blip r:embed="rId2"/>
          <a:stretch>
            <a:fillRect/>
          </a:stretch>
        </p:blipFill>
        <p:spPr>
          <a:xfrm>
            <a:off x="2125859" y="1700808"/>
            <a:ext cx="4892282" cy="4363233"/>
          </a:xfrm>
          <a:prstGeom prst="rect">
            <a:avLst/>
          </a:prstGeom>
        </p:spPr>
      </p:pic>
    </p:spTree>
    <p:extLst>
      <p:ext uri="{BB962C8B-B14F-4D97-AF65-F5344CB8AC3E}">
        <p14:creationId xmlns:p14="http://schemas.microsoft.com/office/powerpoint/2010/main" val="10346144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0" name="Picture 4">
            <a:extLst>
              <a:ext uri="{FF2B5EF4-FFF2-40B4-BE49-F238E27FC236}">
                <a16:creationId xmlns:a16="http://schemas.microsoft.com/office/drawing/2014/main" id="{BEEB8521-B41E-1942-B44A-31A88AA0A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575" y="1785938"/>
            <a:ext cx="6427788" cy="328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2">
            <a:extLst>
              <a:ext uri="{FF2B5EF4-FFF2-40B4-BE49-F238E27FC236}">
                <a16:creationId xmlns:a16="http://schemas.microsoft.com/office/drawing/2014/main" id="{F9CC1054-CCF7-B54A-A073-122398BC0DD4}"/>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 </a:t>
            </a:r>
            <a:r>
              <a:rPr lang="en-US" altLang="zh-CN" dirty="0">
                <a:latin typeface="+mn-lt"/>
              </a:rPr>
              <a:t>PSO</a:t>
            </a:r>
            <a:r>
              <a:rPr lang="zh-CN" altLang="en-US" dirty="0">
                <a:latin typeface="+mn-lt"/>
              </a:rPr>
              <a:t>研究热点</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4" name="Picture 4">
            <a:extLst>
              <a:ext uri="{FF2B5EF4-FFF2-40B4-BE49-F238E27FC236}">
                <a16:creationId xmlns:a16="http://schemas.microsoft.com/office/drawing/2014/main" id="{EAD02338-3251-A844-8797-1303E8CE0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728788"/>
            <a:ext cx="6343650" cy="3400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ectangle 2">
            <a:extLst>
              <a:ext uri="{FF2B5EF4-FFF2-40B4-BE49-F238E27FC236}">
                <a16:creationId xmlns:a16="http://schemas.microsoft.com/office/drawing/2014/main" id="{10C8E450-42ED-D148-A5B3-8CB26C584B1D}"/>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 </a:t>
            </a:r>
            <a:r>
              <a:rPr lang="en-US" altLang="zh-CN" dirty="0">
                <a:latin typeface="+mn-lt"/>
              </a:rPr>
              <a:t>PSO</a:t>
            </a:r>
            <a:r>
              <a:rPr lang="zh-CN" altLang="en-US" dirty="0">
                <a:latin typeface="+mn-lt"/>
              </a:rPr>
              <a:t>研究热点</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8" name="Picture 4">
            <a:extLst>
              <a:ext uri="{FF2B5EF4-FFF2-40B4-BE49-F238E27FC236}">
                <a16:creationId xmlns:a16="http://schemas.microsoft.com/office/drawing/2014/main" id="{AA806D6A-3F66-F547-82EC-F60BE1A3D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9225" y="1900238"/>
            <a:ext cx="6305550" cy="305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ectangle 2">
            <a:extLst>
              <a:ext uri="{FF2B5EF4-FFF2-40B4-BE49-F238E27FC236}">
                <a16:creationId xmlns:a16="http://schemas.microsoft.com/office/drawing/2014/main" id="{674BD917-23E1-2241-8438-00B939B70D80}"/>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 </a:t>
            </a:r>
            <a:r>
              <a:rPr lang="en-US" altLang="zh-CN" dirty="0">
                <a:latin typeface="+mn-lt"/>
              </a:rPr>
              <a:t>PSO</a:t>
            </a:r>
            <a:r>
              <a:rPr lang="zh-CN" altLang="en-US" dirty="0">
                <a:latin typeface="+mn-lt"/>
              </a:rPr>
              <a:t>研究热点</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6A4B4F-F04F-D84A-9560-5A75D34E2D88}"/>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 粒子群优化算法总结</a:t>
            </a:r>
          </a:p>
        </p:txBody>
      </p:sp>
      <p:sp>
        <p:nvSpPr>
          <p:cNvPr id="2" name="文本框 1">
            <a:extLst>
              <a:ext uri="{FF2B5EF4-FFF2-40B4-BE49-F238E27FC236}">
                <a16:creationId xmlns:a16="http://schemas.microsoft.com/office/drawing/2014/main" id="{0D3861C8-28A6-3C42-8B15-0FF15CE7EFE9}"/>
              </a:ext>
            </a:extLst>
          </p:cNvPr>
          <p:cNvSpPr txBox="1"/>
          <p:nvPr/>
        </p:nvSpPr>
        <p:spPr>
          <a:xfrm>
            <a:off x="954069" y="1412776"/>
            <a:ext cx="8186857" cy="4437753"/>
          </a:xfrm>
          <a:prstGeom prst="rect">
            <a:avLst/>
          </a:prstGeom>
          <a:noFill/>
        </p:spPr>
        <p:txBody>
          <a:bodyPr wrap="none" rtlCol="0">
            <a:spAutoFit/>
          </a:bodyPr>
          <a:lstStyle/>
          <a:p>
            <a:pPr marL="342900" indent="-342900">
              <a:lnSpc>
                <a:spcPct val="150000"/>
              </a:lnSpc>
              <a:buClr>
                <a:srgbClr val="FF0000"/>
              </a:buClr>
              <a:buFont typeface="Wingdings" pitchFamily="2" charset="2"/>
              <a:buChar char="u"/>
            </a:pPr>
            <a:r>
              <a:rPr kumimoji="1" lang="zh-CN" altLang="en-US" sz="2400" dirty="0">
                <a:latin typeface="SimHei" panose="02010609060101010101" pitchFamily="49" charset="-122"/>
                <a:ea typeface="SimHei" panose="02010609060101010101" pitchFamily="49" charset="-122"/>
              </a:rPr>
              <a:t>基本思想</a:t>
            </a:r>
            <a:endParaRPr kumimoji="1" lang="en-US" altLang="zh-CN" sz="2400" dirty="0">
              <a:latin typeface="SimHei" panose="02010609060101010101" pitchFamily="49" charset="-122"/>
              <a:ea typeface="SimHei" panose="02010609060101010101" pitchFamily="49" charset="-122"/>
            </a:endParaRPr>
          </a:p>
          <a:p>
            <a:pPr marL="342900" indent="-342900">
              <a:lnSpc>
                <a:spcPct val="150000"/>
              </a:lnSpc>
              <a:buClr>
                <a:srgbClr val="FF0000"/>
              </a:buClr>
              <a:buFont typeface="Wingdings" pitchFamily="2" charset="2"/>
              <a:buChar char="u"/>
            </a:pPr>
            <a:r>
              <a:rPr kumimoji="1" lang="zh-CN" altLang="en-US" sz="2400" dirty="0">
                <a:latin typeface="SimHei" panose="02010609060101010101" pitchFamily="49" charset="-122"/>
                <a:ea typeface="SimHei" panose="02010609060101010101" pitchFamily="49" charset="-122"/>
              </a:rPr>
              <a:t>求最优解的过程</a:t>
            </a:r>
            <a:endParaRPr kumimoji="1" lang="en-US" altLang="zh-CN" sz="2400" dirty="0">
              <a:latin typeface="SimHei" panose="02010609060101010101" pitchFamily="49" charset="-122"/>
              <a:ea typeface="SimHei" panose="02010609060101010101" pitchFamily="49" charset="-122"/>
            </a:endParaRPr>
          </a:p>
          <a:p>
            <a:pPr marL="342900" indent="-342900">
              <a:lnSpc>
                <a:spcPct val="150000"/>
              </a:lnSpc>
              <a:buClr>
                <a:srgbClr val="FF0000"/>
              </a:buClr>
              <a:buFont typeface="Wingdings" pitchFamily="2" charset="2"/>
              <a:buChar char="u"/>
            </a:pPr>
            <a:r>
              <a:rPr kumimoji="1" lang="zh-CN" altLang="en-US" sz="2400" dirty="0">
                <a:latin typeface="SimHei" panose="02010609060101010101" pitchFamily="49" charset="-122"/>
                <a:ea typeface="SimHei" panose="02010609060101010101" pitchFamily="49" charset="-122"/>
              </a:rPr>
              <a:t>速度更新公式和位置更新公式</a:t>
            </a:r>
            <a:endParaRPr kumimoji="1" lang="en-US" altLang="zh-CN" sz="2400" dirty="0">
              <a:latin typeface="SimHei" panose="02010609060101010101" pitchFamily="49" charset="-122"/>
              <a:ea typeface="SimHei" panose="02010609060101010101" pitchFamily="49" charset="-122"/>
            </a:endParaRPr>
          </a:p>
          <a:p>
            <a:pPr marL="342900" indent="-342900">
              <a:lnSpc>
                <a:spcPct val="150000"/>
              </a:lnSpc>
              <a:buClr>
                <a:srgbClr val="FF0000"/>
              </a:buClr>
              <a:buFont typeface="Wingdings" pitchFamily="2" charset="2"/>
              <a:buChar char="u"/>
            </a:pPr>
            <a:r>
              <a:rPr kumimoji="1" lang="zh-CN" altLang="en-US" sz="2400" dirty="0">
                <a:latin typeface="SimHei" panose="02010609060101010101" pitchFamily="49" charset="-122"/>
                <a:ea typeface="SimHei" panose="02010609060101010101" pitchFamily="49" charset="-122"/>
              </a:rPr>
              <a:t>算法流程图</a:t>
            </a:r>
            <a:endParaRPr kumimoji="1" lang="en-US" altLang="zh-CN" sz="2400" dirty="0">
              <a:latin typeface="SimHei" panose="02010609060101010101" pitchFamily="49" charset="-122"/>
              <a:ea typeface="SimHei" panose="02010609060101010101" pitchFamily="49" charset="-122"/>
            </a:endParaRPr>
          </a:p>
          <a:p>
            <a:pPr marL="342900" indent="-342900">
              <a:lnSpc>
                <a:spcPct val="150000"/>
              </a:lnSpc>
              <a:buClr>
                <a:srgbClr val="FF0000"/>
              </a:buClr>
              <a:buFont typeface="Wingdings" pitchFamily="2" charset="2"/>
              <a:buChar char="u"/>
            </a:pPr>
            <a:r>
              <a:rPr kumimoji="1" lang="zh-CN" altLang="en-US" sz="2400" dirty="0">
                <a:latin typeface="SimHei" panose="02010609060101010101" pitchFamily="49" charset="-122"/>
                <a:ea typeface="SimHei" panose="02010609060101010101" pitchFamily="49" charset="-122"/>
              </a:rPr>
              <a:t>构成要素（群体大小、权重因子、最大速度、</a:t>
            </a:r>
            <a:endParaRPr kumimoji="1" lang="en-US" altLang="zh-CN" sz="2400" dirty="0">
              <a:latin typeface="SimHei" panose="02010609060101010101" pitchFamily="49" charset="-122"/>
              <a:ea typeface="SimHei" panose="02010609060101010101" pitchFamily="49" charset="-122"/>
            </a:endParaRPr>
          </a:p>
          <a:p>
            <a:pPr>
              <a:lnSpc>
                <a:spcPct val="150000"/>
              </a:lnSpc>
              <a:buClr>
                <a:srgbClr val="FF0000"/>
              </a:buClr>
            </a:pPr>
            <a:r>
              <a:rPr kumimoji="1" lang="en-US" altLang="zh-CN" sz="2400" dirty="0">
                <a:latin typeface="SimHei" panose="02010609060101010101" pitchFamily="49" charset="-122"/>
                <a:ea typeface="SimHei" panose="02010609060101010101" pitchFamily="49" charset="-122"/>
              </a:rPr>
              <a:t>		</a:t>
            </a:r>
            <a:r>
              <a:rPr kumimoji="1" lang="zh-CN" altLang="en-US" sz="2400" dirty="0">
                <a:latin typeface="SimHei" panose="02010609060101010101" pitchFamily="49" charset="-122"/>
                <a:ea typeface="SimHei" panose="02010609060101010101" pitchFamily="49" charset="-122"/>
              </a:rPr>
              <a:t>邻域拓扑结构、停止准则、粒子空间初始化）</a:t>
            </a:r>
            <a:endParaRPr kumimoji="1" lang="en-US" altLang="zh-CN" sz="2400" dirty="0">
              <a:latin typeface="SimHei" panose="02010609060101010101" pitchFamily="49" charset="-122"/>
              <a:ea typeface="SimHei" panose="02010609060101010101" pitchFamily="49" charset="-122"/>
            </a:endParaRPr>
          </a:p>
          <a:p>
            <a:pPr marL="342900" indent="-342900">
              <a:lnSpc>
                <a:spcPct val="150000"/>
              </a:lnSpc>
              <a:buClr>
                <a:srgbClr val="FF0000"/>
              </a:buClr>
              <a:buFont typeface="Wingdings" pitchFamily="2" charset="2"/>
              <a:buChar char="u"/>
            </a:pPr>
            <a:r>
              <a:rPr kumimoji="1" lang="zh-CN" altLang="en-US" sz="2400" dirty="0">
                <a:latin typeface="SimHei" panose="02010609060101010101" pitchFamily="49" charset="-122"/>
                <a:ea typeface="SimHei" panose="02010609060101010101" pitchFamily="49" charset="-122"/>
              </a:rPr>
              <a:t>算法优化（线性递减权重、收缩因子法）</a:t>
            </a:r>
            <a:endParaRPr kumimoji="1" lang="en-US" altLang="zh-CN" sz="2400" dirty="0">
              <a:latin typeface="SimHei" panose="02010609060101010101" pitchFamily="49" charset="-122"/>
              <a:ea typeface="SimHei" panose="02010609060101010101" pitchFamily="49" charset="-122"/>
            </a:endParaRPr>
          </a:p>
          <a:p>
            <a:pPr marL="342900" indent="-342900">
              <a:lnSpc>
                <a:spcPct val="150000"/>
              </a:lnSpc>
              <a:buClr>
                <a:srgbClr val="FF0000"/>
              </a:buClr>
              <a:buFont typeface="Wingdings" pitchFamily="2" charset="2"/>
              <a:buChar char="u"/>
            </a:pPr>
            <a:r>
              <a:rPr kumimoji="1" lang="zh-CN" altLang="en-US" sz="2400" dirty="0">
                <a:latin typeface="SimHei" panose="02010609060101010101" pitchFamily="49" charset="-122"/>
                <a:ea typeface="SimHei" panose="02010609060101010101" pitchFamily="49" charset="-122"/>
              </a:rPr>
              <a:t>用算法求解思维</a:t>
            </a:r>
            <a:r>
              <a:rPr kumimoji="1" lang="en-US" altLang="zh-CN" sz="2400" dirty="0" err="1">
                <a:latin typeface="SimHei" panose="02010609060101010101" pitchFamily="49" charset="-122"/>
                <a:ea typeface="SimHei" panose="02010609060101010101" pitchFamily="49" charset="-122"/>
              </a:rPr>
              <a:t>Rosenbrock</a:t>
            </a:r>
            <a:r>
              <a:rPr kumimoji="1" lang="zh-CN" altLang="en-US" sz="2400" dirty="0">
                <a:latin typeface="SimHei" panose="02010609060101010101" pitchFamily="49" charset="-122"/>
                <a:ea typeface="SimHei" panose="02010609060101010101" pitchFamily="49" charset="-122"/>
              </a:rPr>
              <a:t>函数优化问题</a:t>
            </a:r>
          </a:p>
        </p:txBody>
      </p:sp>
    </p:spTree>
    <p:extLst>
      <p:ext uri="{BB962C8B-B14F-4D97-AF65-F5344CB8AC3E}">
        <p14:creationId xmlns:p14="http://schemas.microsoft.com/office/powerpoint/2010/main" val="29066895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34E3595-1375-4655-AB50-92DD9F7478B4}"/>
              </a:ext>
            </a:extLst>
          </p:cNvPr>
          <p:cNvSpPr>
            <a:spLocks noGrp="1" noChangeArrowheads="1"/>
          </p:cNvSpPr>
          <p:nvPr>
            <p:ph type="title"/>
          </p:nvPr>
        </p:nvSpPr>
        <p:spPr>
          <a:xfrm>
            <a:off x="971550" y="406400"/>
            <a:ext cx="7696200" cy="719138"/>
          </a:xfrm>
        </p:spPr>
        <p:txBody>
          <a:bodyPr/>
          <a:lstStyle/>
          <a:p>
            <a:pPr eaLnBrk="1" hangingPunct="1">
              <a:defRPr/>
            </a:pPr>
            <a:r>
              <a:rPr lang="zh-CN" altLang="en-US" b="1" dirty="0">
                <a:solidFill>
                  <a:srgbClr val="0000FF"/>
                </a:solidFill>
                <a:latin typeface="+mn-lt"/>
              </a:rPr>
              <a:t>  </a:t>
            </a:r>
          </a:p>
        </p:txBody>
      </p:sp>
      <p:sp>
        <p:nvSpPr>
          <p:cNvPr id="5123" name="Rectangle 3">
            <a:extLst>
              <a:ext uri="{FF2B5EF4-FFF2-40B4-BE49-F238E27FC236}">
                <a16:creationId xmlns:a16="http://schemas.microsoft.com/office/drawing/2014/main" id="{7D2214F1-AC0D-42B2-9AF8-52B61333EB59}"/>
              </a:ext>
            </a:extLst>
          </p:cNvPr>
          <p:cNvSpPr>
            <a:spLocks noGrp="1" noChangeArrowheads="1"/>
          </p:cNvSpPr>
          <p:nvPr>
            <p:ph type="body" idx="1"/>
          </p:nvPr>
        </p:nvSpPr>
        <p:spPr>
          <a:xfrm>
            <a:off x="723900" y="1412875"/>
            <a:ext cx="7696200" cy="4929188"/>
          </a:xfrm>
        </p:spPr>
        <p:txBody>
          <a:bodyPr/>
          <a:lstStyle/>
          <a:p>
            <a:pPr eaLnBrk="1" hangingPunct="1">
              <a:buClr>
                <a:srgbClr val="FF0000"/>
              </a:buClr>
              <a:buSzPct val="55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遗传算法</a:t>
            </a:r>
            <a:endParaRPr lang="en-US" altLang="zh-CN" sz="2800" b="1"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endParaRPr lang="zh-CN" altLang="en-US" sz="500" b="1" dirty="0">
              <a:solidFill>
                <a:schemeClr val="bg2"/>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遗传算法聚类</a:t>
            </a:r>
            <a:endParaRPr lang="en-US" altLang="zh-CN" sz="2800" b="1" dirty="0">
              <a:latin typeface="微软雅黑" panose="020B0503020204020204" pitchFamily="34" charset="-122"/>
              <a:ea typeface="微软雅黑" panose="020B0503020204020204" pitchFamily="34" charset="-122"/>
            </a:endParaRPr>
          </a:p>
          <a:p>
            <a:pPr marL="0" indent="0" eaLnBrk="1" hangingPunct="1">
              <a:buClr>
                <a:srgbClr val="FF0000"/>
              </a:buClr>
              <a:buSzPct val="55000"/>
              <a:buNone/>
            </a:pPr>
            <a:endParaRPr lang="en-US" altLang="zh-CN" sz="500" b="1"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r>
              <a:rPr lang="zh-HK" altLang="en-US" sz="2800" b="1" dirty="0">
                <a:latin typeface="微软雅黑" panose="020B0503020204020204" pitchFamily="34" charset="-122"/>
                <a:ea typeface="微软雅黑" panose="020B0503020204020204" pitchFamily="34" charset="-122"/>
              </a:rPr>
              <a:t>粒子群优化算法（</a:t>
            </a:r>
            <a:r>
              <a:rPr lang="en-US" altLang="zh-CN" sz="2800" b="1" dirty="0">
                <a:latin typeface="微软雅黑" panose="020B0503020204020204" pitchFamily="34" charset="-122"/>
                <a:ea typeface="微软雅黑" panose="020B0503020204020204" pitchFamily="34" charset="-122"/>
              </a:rPr>
              <a:t>PSO</a:t>
            </a:r>
            <a:r>
              <a:rPr lang="zh-CN" altLang="en-US"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r>
              <a:rPr lang="zh-CN" altLang="en-US" sz="2800" b="1" dirty="0">
                <a:solidFill>
                  <a:srgbClr val="FF0000"/>
                </a:solidFill>
                <a:latin typeface="微软雅黑" panose="020B0503020204020204" pitchFamily="34" charset="-122"/>
                <a:ea typeface="微软雅黑" panose="020B0503020204020204" pitchFamily="34" charset="-122"/>
              </a:rPr>
              <a:t>蚁群算法</a:t>
            </a:r>
            <a:endParaRPr lang="en-US" altLang="zh-CN" sz="2800" b="1" dirty="0">
              <a:solidFill>
                <a:srgbClr val="FF000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endParaRPr lang="en-US" altLang="zh-CN" sz="2800" b="1"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endParaRPr lang="en-US" altLang="zh-CN" sz="2800" b="1" dirty="0">
              <a:latin typeface="微软雅黑" panose="020B0503020204020204" pitchFamily="34" charset="-122"/>
              <a:ea typeface="微软雅黑" panose="020B0503020204020204" pitchFamily="34" charset="-122"/>
            </a:endParaRPr>
          </a:p>
          <a:p>
            <a:pPr marL="0" indent="0" eaLnBrk="1" hangingPunct="1">
              <a:buClr>
                <a:srgbClr val="FF0000"/>
              </a:buClr>
              <a:buSzPct val="55000"/>
              <a:buNone/>
            </a:pPr>
            <a:endParaRPr lang="zh-CN" altLang="en-US" sz="5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20519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6A4B4F-F04F-D84A-9560-5A75D34E2D88}"/>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 基本原理</a:t>
            </a:r>
          </a:p>
        </p:txBody>
      </p:sp>
      <p:sp>
        <p:nvSpPr>
          <p:cNvPr id="2" name="文本框 1">
            <a:extLst>
              <a:ext uri="{FF2B5EF4-FFF2-40B4-BE49-F238E27FC236}">
                <a16:creationId xmlns:a16="http://schemas.microsoft.com/office/drawing/2014/main" id="{0D3861C8-28A6-3C42-8B15-0FF15CE7EFE9}"/>
              </a:ext>
            </a:extLst>
          </p:cNvPr>
          <p:cNvSpPr txBox="1"/>
          <p:nvPr/>
        </p:nvSpPr>
        <p:spPr>
          <a:xfrm>
            <a:off x="323528" y="1700808"/>
            <a:ext cx="5040560" cy="3251852"/>
          </a:xfrm>
          <a:prstGeom prst="rect">
            <a:avLst/>
          </a:prstGeom>
          <a:noFill/>
        </p:spPr>
        <p:txBody>
          <a:bodyPr wrap="square" rtlCol="0">
            <a:spAutoFit/>
          </a:bodyPr>
          <a:lstStyle/>
          <a:p>
            <a:pPr marL="342900" indent="-342900">
              <a:lnSpc>
                <a:spcPct val="150000"/>
              </a:lnSpc>
              <a:buClr>
                <a:srgbClr val="FF0000"/>
              </a:buClr>
              <a:buFont typeface="Wingdings" pitchFamily="2" charset="2"/>
              <a:buChar char="u"/>
            </a:pPr>
            <a:r>
              <a:rPr kumimoji="1" lang="zh-CN" altLang="en-US" dirty="0">
                <a:latin typeface="SimHei" panose="02010609060101010101" pitchFamily="49" charset="-122"/>
                <a:ea typeface="SimHei" panose="02010609060101010101" pitchFamily="49" charset="-122"/>
              </a:rPr>
              <a:t>蚂蚁在行走过程中会释放一种称为“</a:t>
            </a:r>
            <a:r>
              <a:rPr kumimoji="1" lang="zh-CN" altLang="en-US" dirty="0">
                <a:solidFill>
                  <a:srgbClr val="FF0000"/>
                </a:solidFill>
                <a:latin typeface="SimHei" panose="02010609060101010101" pitchFamily="49" charset="-122"/>
                <a:ea typeface="SimHei" panose="02010609060101010101" pitchFamily="49" charset="-122"/>
              </a:rPr>
              <a:t>信息素</a:t>
            </a:r>
            <a:r>
              <a:rPr kumimoji="1" lang="zh-CN" altLang="en-US" dirty="0">
                <a:latin typeface="SimHei" panose="02010609060101010101" pitchFamily="49" charset="-122"/>
                <a:ea typeface="SimHei" panose="02010609060101010101" pitchFamily="49" charset="-122"/>
              </a:rPr>
              <a:t>”的物质，用来标识自己的行走路径。</a:t>
            </a:r>
            <a:endParaRPr kumimoji="1" lang="en-US" altLang="zh-CN" dirty="0">
              <a:latin typeface="SimHei" panose="02010609060101010101" pitchFamily="49" charset="-122"/>
              <a:ea typeface="SimHei" panose="02010609060101010101" pitchFamily="49" charset="-122"/>
            </a:endParaRPr>
          </a:p>
          <a:p>
            <a:pPr marL="342900" indent="-342900">
              <a:lnSpc>
                <a:spcPct val="150000"/>
              </a:lnSpc>
              <a:buClr>
                <a:srgbClr val="FF0000"/>
              </a:buClr>
              <a:buFont typeface="Wingdings" pitchFamily="2" charset="2"/>
              <a:buChar char="u"/>
            </a:pPr>
            <a:r>
              <a:rPr kumimoji="1" lang="zh-CN" altLang="en-US" dirty="0">
                <a:latin typeface="SimHei" panose="02010609060101010101" pitchFamily="49" charset="-122"/>
                <a:ea typeface="SimHei" panose="02010609060101010101" pitchFamily="49" charset="-122"/>
              </a:rPr>
              <a:t>在寻找食物的过程中，</a:t>
            </a:r>
            <a:r>
              <a:rPr kumimoji="1" lang="zh-CN" altLang="en-US" dirty="0">
                <a:solidFill>
                  <a:srgbClr val="FF0000"/>
                </a:solidFill>
                <a:latin typeface="SimHei" panose="02010609060101010101" pitchFamily="49" charset="-122"/>
                <a:ea typeface="SimHei" panose="02010609060101010101" pitchFamily="49" charset="-122"/>
              </a:rPr>
              <a:t>根据信息素的浓度选择行走的方向</a:t>
            </a:r>
            <a:r>
              <a:rPr kumimoji="1" lang="zh-CN" altLang="en-US" dirty="0">
                <a:latin typeface="SimHei" panose="02010609060101010101" pitchFamily="49" charset="-122"/>
                <a:ea typeface="SimHei" panose="02010609060101010101" pitchFamily="49" charset="-122"/>
              </a:rPr>
              <a:t>，并最终到达食物所在的地方。</a:t>
            </a:r>
            <a:endParaRPr kumimoji="1" lang="en-US" altLang="zh-CN" dirty="0">
              <a:latin typeface="SimHei" panose="02010609060101010101" pitchFamily="49" charset="-122"/>
              <a:ea typeface="SimHei" panose="02010609060101010101" pitchFamily="49" charset="-122"/>
            </a:endParaRPr>
          </a:p>
          <a:p>
            <a:pPr marL="342900" indent="-342900">
              <a:lnSpc>
                <a:spcPct val="150000"/>
              </a:lnSpc>
              <a:buClr>
                <a:srgbClr val="FF0000"/>
              </a:buClr>
              <a:buFont typeface="Wingdings" pitchFamily="2" charset="2"/>
              <a:buChar char="u"/>
            </a:pPr>
            <a:r>
              <a:rPr kumimoji="1" lang="zh-CN" altLang="en-US" dirty="0">
                <a:latin typeface="SimHei" panose="02010609060101010101" pitchFamily="49" charset="-122"/>
                <a:ea typeface="SimHei" panose="02010609060101010101" pitchFamily="49" charset="-122"/>
              </a:rPr>
              <a:t>信息素会随着时间的推移而逐渐</a:t>
            </a:r>
            <a:r>
              <a:rPr kumimoji="1" lang="zh-CN" altLang="en-US" dirty="0">
                <a:solidFill>
                  <a:srgbClr val="FF0000"/>
                </a:solidFill>
                <a:latin typeface="SimHei" panose="02010609060101010101" pitchFamily="49" charset="-122"/>
                <a:ea typeface="SimHei" panose="02010609060101010101" pitchFamily="49" charset="-122"/>
              </a:rPr>
              <a:t>挥发</a:t>
            </a:r>
            <a:r>
              <a:rPr kumimoji="1" lang="zh-CN" altLang="en-US" dirty="0">
                <a:latin typeface="SimHei" panose="02010609060101010101" pitchFamily="49" charset="-122"/>
                <a:ea typeface="SimHei" panose="02010609060101010101" pitchFamily="49" charset="-122"/>
              </a:rPr>
              <a:t>。</a:t>
            </a:r>
            <a:endParaRPr kumimoji="1" lang="en-US" altLang="zh-CN" dirty="0">
              <a:latin typeface="SimHei" panose="02010609060101010101" pitchFamily="49" charset="-122"/>
              <a:ea typeface="SimHei" panose="02010609060101010101" pitchFamily="49" charset="-122"/>
            </a:endParaRPr>
          </a:p>
        </p:txBody>
      </p:sp>
      <p:pic>
        <p:nvPicPr>
          <p:cNvPr id="6" name="图片 5">
            <a:extLst>
              <a:ext uri="{FF2B5EF4-FFF2-40B4-BE49-F238E27FC236}">
                <a16:creationId xmlns:a16="http://schemas.microsoft.com/office/drawing/2014/main" id="{E4EBA0E1-7AD0-1D98-C016-04C47978F3AC}"/>
              </a:ext>
            </a:extLst>
          </p:cNvPr>
          <p:cNvPicPr>
            <a:picLocks noChangeAspect="1"/>
          </p:cNvPicPr>
          <p:nvPr/>
        </p:nvPicPr>
        <p:blipFill>
          <a:blip r:embed="rId2"/>
          <a:stretch>
            <a:fillRect/>
          </a:stretch>
        </p:blipFill>
        <p:spPr>
          <a:xfrm>
            <a:off x="5248544" y="1340768"/>
            <a:ext cx="3552860" cy="4634166"/>
          </a:xfrm>
          <a:prstGeom prst="rect">
            <a:avLst/>
          </a:prstGeom>
        </p:spPr>
      </p:pic>
    </p:spTree>
    <p:extLst>
      <p:ext uri="{BB962C8B-B14F-4D97-AF65-F5344CB8AC3E}">
        <p14:creationId xmlns:p14="http://schemas.microsoft.com/office/powerpoint/2010/main" val="237232038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6A4B4F-F04F-D84A-9560-5A75D34E2D88}"/>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 算法步骤</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D3861C8-28A6-3C42-8B15-0FF15CE7EFE9}"/>
                  </a:ext>
                </a:extLst>
              </p:cNvPr>
              <p:cNvSpPr txBox="1"/>
              <p:nvPr/>
            </p:nvSpPr>
            <p:spPr>
              <a:xfrm>
                <a:off x="251520" y="1340768"/>
                <a:ext cx="5256584" cy="4636847"/>
              </a:xfrm>
              <a:prstGeom prst="rect">
                <a:avLst/>
              </a:prstGeom>
              <a:noFill/>
            </p:spPr>
            <p:txBody>
              <a:bodyPr wrap="square" rtlCol="0">
                <a:spAutoFit/>
              </a:bodyPr>
              <a:lstStyle/>
              <a:p>
                <a:pPr marL="342900" indent="-342900">
                  <a:lnSpc>
                    <a:spcPct val="150000"/>
                  </a:lnSpc>
                  <a:buClr>
                    <a:srgbClr val="FF0000"/>
                  </a:buClr>
                  <a:buFont typeface="Wingdings" pitchFamily="2" charset="2"/>
                  <a:buChar char="u"/>
                </a:pPr>
                <a:r>
                  <a:rPr kumimoji="1" lang="zh-CN" altLang="en-US" dirty="0">
                    <a:latin typeface="SimHei" panose="02010609060101010101" pitchFamily="49" charset="-122"/>
                    <a:ea typeface="SimHei" panose="02010609060101010101" pitchFamily="49" charset="-122"/>
                  </a:rPr>
                  <a:t>初始化（各参数）</a:t>
                </a:r>
                <a:endParaRPr kumimoji="1" lang="en-US" altLang="zh-CN" dirty="0">
                  <a:latin typeface="SimHei" panose="02010609060101010101" pitchFamily="49" charset="-122"/>
                  <a:ea typeface="SimHei" panose="02010609060101010101" pitchFamily="49" charset="-122"/>
                </a:endParaRPr>
              </a:p>
              <a:p>
                <a:pPr>
                  <a:lnSpc>
                    <a:spcPct val="150000"/>
                  </a:lnSpc>
                  <a:buClr>
                    <a:srgbClr val="FF0000"/>
                  </a:buClr>
                </a:pPr>
                <a:r>
                  <a:rPr kumimoji="1" lang="en-US" altLang="zh-CN" dirty="0">
                    <a:latin typeface="SimHei" panose="02010609060101010101" pitchFamily="49" charset="-122"/>
                    <a:ea typeface="SimHei" panose="02010609060101010101" pitchFamily="49" charset="-122"/>
                  </a:rPr>
                  <a:t>   </a:t>
                </a:r>
                <a:r>
                  <a:rPr kumimoji="1" lang="zh-CN" altLang="en-US" dirty="0">
                    <a:latin typeface="SimHei" panose="02010609060101010101" pitchFamily="49" charset="-122"/>
                    <a:ea typeface="SimHei" panose="02010609060101010101" pitchFamily="49" charset="-122"/>
                  </a:rPr>
                  <a:t>在计算之初需要对相关的参数进行</a:t>
                </a:r>
                <a:r>
                  <a:rPr kumimoji="1" lang="zh-CN" altLang="en-US" dirty="0">
                    <a:solidFill>
                      <a:srgbClr val="FF0000"/>
                    </a:solidFill>
                    <a:latin typeface="SimHei" panose="02010609060101010101" pitchFamily="49" charset="-122"/>
                    <a:ea typeface="SimHei" panose="02010609060101010101" pitchFamily="49" charset="-122"/>
                  </a:rPr>
                  <a:t>初始化</a:t>
                </a:r>
                <a:r>
                  <a:rPr kumimoji="1" lang="zh-CN" altLang="en-US" dirty="0">
                    <a:latin typeface="SimHei" panose="02010609060101010101" pitchFamily="49" charset="-122"/>
                    <a:ea typeface="SimHei" panose="02010609060101010101" pitchFamily="49" charset="-122"/>
                  </a:rPr>
                  <a:t>，如蚂蚁数量</a:t>
                </a:r>
                <a:r>
                  <a:rPr kumimoji="1" lang="en-US" altLang="zh-CN" dirty="0">
                    <a:latin typeface="SimHei" panose="02010609060101010101" pitchFamily="49" charset="-122"/>
                    <a:ea typeface="SimHei" panose="02010609060101010101" pitchFamily="49" charset="-122"/>
                  </a:rPr>
                  <a:t>m</a:t>
                </a:r>
                <a:r>
                  <a:rPr kumimoji="1" lang="zh-CN" altLang="en-US" dirty="0">
                    <a:latin typeface="SimHei" panose="02010609060101010101" pitchFamily="49" charset="-122"/>
                    <a:ea typeface="SimHei" panose="02010609060101010101" pitchFamily="49" charset="-122"/>
                  </a:rPr>
                  <a:t>、信息素因子</a:t>
                </a:r>
                <a14:m>
                  <m:oMath xmlns:m="http://schemas.openxmlformats.org/officeDocument/2006/math">
                    <m:r>
                      <a:rPr kumimoji="1" lang="zh-CN" altLang="en-US" i="1" smtClean="0">
                        <a:latin typeface="Cambria Math" panose="02040503050406030204" pitchFamily="18" charset="0"/>
                        <a:ea typeface="SimHei" panose="02010609060101010101" pitchFamily="49" charset="-122"/>
                      </a:rPr>
                      <m:t>𝛼</m:t>
                    </m:r>
                  </m:oMath>
                </a14:m>
                <a:r>
                  <a:rPr kumimoji="1" lang="zh-CN" altLang="en-US" dirty="0">
                    <a:latin typeface="SimHei" panose="02010609060101010101" pitchFamily="49" charset="-122"/>
                    <a:ea typeface="SimHei" panose="02010609060101010101" pitchFamily="49" charset="-122"/>
                  </a:rPr>
                  <a:t>、启发函数因子</a:t>
                </a:r>
                <a14:m>
                  <m:oMath xmlns:m="http://schemas.openxmlformats.org/officeDocument/2006/math">
                    <m:r>
                      <a:rPr kumimoji="1" lang="zh-CN" altLang="en-US" i="1" smtClean="0">
                        <a:latin typeface="Cambria Math" panose="02040503050406030204" pitchFamily="18" charset="0"/>
                        <a:ea typeface="SimHei" panose="02010609060101010101" pitchFamily="49" charset="-122"/>
                      </a:rPr>
                      <m:t>𝛽</m:t>
                    </m:r>
                  </m:oMath>
                </a14:m>
                <a:r>
                  <a:rPr kumimoji="1" lang="zh-CN" altLang="en-US" dirty="0">
                    <a:latin typeface="SimHei" panose="02010609060101010101" pitchFamily="49" charset="-122"/>
                    <a:ea typeface="SimHei" panose="02010609060101010101" pitchFamily="49" charset="-122"/>
                  </a:rPr>
                  <a:t>、信息素挥发因子</a:t>
                </a:r>
                <a14:m>
                  <m:oMath xmlns:m="http://schemas.openxmlformats.org/officeDocument/2006/math">
                    <m:r>
                      <a:rPr kumimoji="1" lang="zh-CN" altLang="en-US" i="1" smtClean="0">
                        <a:latin typeface="Cambria Math" panose="02040503050406030204" pitchFamily="18" charset="0"/>
                        <a:ea typeface="SimHei" panose="02010609060101010101" pitchFamily="49" charset="-122"/>
                      </a:rPr>
                      <m:t>𝜌</m:t>
                    </m:r>
                  </m:oMath>
                </a14:m>
                <a:r>
                  <a:rPr kumimoji="1" lang="zh-CN" altLang="en-US" dirty="0">
                    <a:latin typeface="SimHei" panose="02010609060101010101" pitchFamily="49" charset="-122"/>
                    <a:ea typeface="SimHei" panose="02010609060101010101" pitchFamily="49" charset="-122"/>
                  </a:rPr>
                  <a:t>、信息素常数</a:t>
                </a:r>
                <a:r>
                  <a:rPr kumimoji="1" lang="en-US" altLang="zh-CN" dirty="0">
                    <a:latin typeface="SimHei" panose="02010609060101010101" pitchFamily="49" charset="-122"/>
                    <a:ea typeface="SimHei" panose="02010609060101010101" pitchFamily="49" charset="-122"/>
                  </a:rPr>
                  <a:t>Q</a:t>
                </a:r>
                <a:r>
                  <a:rPr kumimoji="1" lang="zh-CN" altLang="en-US" dirty="0">
                    <a:latin typeface="SimHei" panose="02010609060101010101" pitchFamily="49" charset="-122"/>
                    <a:ea typeface="SimHei" panose="02010609060101010101" pitchFamily="49" charset="-122"/>
                  </a:rPr>
                  <a:t>、最大迭代次数</a:t>
                </a:r>
                <a:r>
                  <a:rPr kumimoji="1" lang="en-US" altLang="zh-CN" dirty="0">
                    <a:latin typeface="SimHei" panose="02010609060101010101" pitchFamily="49" charset="-122"/>
                    <a:ea typeface="SimHei" panose="02010609060101010101" pitchFamily="49" charset="-122"/>
                  </a:rPr>
                  <a:t>t</a:t>
                </a:r>
                <a:r>
                  <a:rPr kumimoji="1" lang="zh-CN" altLang="en-US" dirty="0">
                    <a:latin typeface="SimHei" panose="02010609060101010101" pitchFamily="49" charset="-122"/>
                    <a:ea typeface="SimHei" panose="02010609060101010101" pitchFamily="49" charset="-122"/>
                  </a:rPr>
                  <a:t>等等。</a:t>
                </a:r>
                <a:endParaRPr kumimoji="1" lang="en-US" altLang="zh-CN" dirty="0">
                  <a:latin typeface="SimHei" panose="02010609060101010101" pitchFamily="49" charset="-122"/>
                  <a:ea typeface="SimHei" panose="02010609060101010101" pitchFamily="49" charset="-122"/>
                </a:endParaRPr>
              </a:p>
              <a:p>
                <a:pPr marL="342900" indent="-342900">
                  <a:lnSpc>
                    <a:spcPct val="150000"/>
                  </a:lnSpc>
                  <a:buClr>
                    <a:srgbClr val="FF0000"/>
                  </a:buClr>
                  <a:buFont typeface="Wingdings" pitchFamily="2" charset="2"/>
                  <a:buChar char="u"/>
                </a:pPr>
                <a:r>
                  <a:rPr kumimoji="1" lang="zh-CN" altLang="en-US" dirty="0">
                    <a:latin typeface="SimHei" panose="02010609060101010101" pitchFamily="49" charset="-122"/>
                    <a:ea typeface="SimHei" panose="02010609060101010101" pitchFamily="49" charset="-122"/>
                  </a:rPr>
                  <a:t>构建解空间</a:t>
                </a:r>
                <a:endParaRPr kumimoji="1" lang="en-US" altLang="zh-CN" dirty="0">
                  <a:latin typeface="SimHei" panose="02010609060101010101" pitchFamily="49" charset="-122"/>
                  <a:ea typeface="SimHei" panose="02010609060101010101" pitchFamily="49" charset="-122"/>
                </a:endParaRPr>
              </a:p>
              <a:p>
                <a:pPr>
                  <a:lnSpc>
                    <a:spcPct val="150000"/>
                  </a:lnSpc>
                  <a:buClr>
                    <a:srgbClr val="FF0000"/>
                  </a:buClr>
                </a:pPr>
                <a:r>
                  <a:rPr kumimoji="1" lang="en-US" altLang="zh-CN" dirty="0">
                    <a:latin typeface="SimHei" panose="02010609060101010101" pitchFamily="49" charset="-122"/>
                    <a:ea typeface="SimHei" panose="02010609060101010101" pitchFamily="49" charset="-122"/>
                  </a:rPr>
                  <a:t>    </a:t>
                </a:r>
                <a:r>
                  <a:rPr kumimoji="1" lang="zh-CN" altLang="en-US" dirty="0">
                    <a:latin typeface="SimHei" panose="02010609060101010101" pitchFamily="49" charset="-122"/>
                    <a:ea typeface="SimHei" panose="02010609060101010101" pitchFamily="49" charset="-122"/>
                  </a:rPr>
                  <a:t>将各个蚂蚁随机放置于不同的出发点，对每个蚂蚁</a:t>
                </a:r>
                <a:r>
                  <a:rPr kumimoji="1" lang="en-US" altLang="zh-CN" dirty="0">
                    <a:latin typeface="SimHei" panose="02010609060101010101" pitchFamily="49" charset="-122"/>
                    <a:ea typeface="SimHei" panose="02010609060101010101" pitchFamily="49" charset="-122"/>
                  </a:rPr>
                  <a:t>k</a:t>
                </a:r>
                <a:r>
                  <a:rPr kumimoji="1" lang="zh-CN" altLang="en-US" dirty="0">
                    <a:latin typeface="SimHei" panose="02010609060101010101" pitchFamily="49" charset="-122"/>
                    <a:ea typeface="SimHei" panose="02010609060101010101" pitchFamily="49" charset="-122"/>
                  </a:rPr>
                  <a:t>（</a:t>
                </a:r>
                <a:r>
                  <a:rPr kumimoji="1" lang="en-US" altLang="zh-CN" dirty="0">
                    <a:latin typeface="SimHei" panose="02010609060101010101" pitchFamily="49" charset="-122"/>
                    <a:ea typeface="SimHei" panose="02010609060101010101" pitchFamily="49" charset="-122"/>
                  </a:rPr>
                  <a:t>k=1</a:t>
                </a:r>
                <a:r>
                  <a:rPr kumimoji="1" lang="zh-CN" altLang="en-US" dirty="0">
                    <a:latin typeface="SimHei" panose="02010609060101010101" pitchFamily="49" charset="-122"/>
                    <a:ea typeface="SimHei" panose="02010609060101010101" pitchFamily="49" charset="-122"/>
                  </a:rPr>
                  <a:t>，</a:t>
                </a:r>
                <a:r>
                  <a:rPr kumimoji="1" lang="en-US" altLang="zh-CN" dirty="0">
                    <a:latin typeface="SimHei" panose="02010609060101010101" pitchFamily="49" charset="-122"/>
                    <a:ea typeface="SimHei" panose="02010609060101010101" pitchFamily="49" charset="-122"/>
                  </a:rPr>
                  <a:t>2</a:t>
                </a:r>
                <a:r>
                  <a:rPr kumimoji="1" lang="zh-CN" altLang="en-US" dirty="0">
                    <a:latin typeface="SimHei" panose="02010609060101010101" pitchFamily="49" charset="-122"/>
                    <a:ea typeface="SimHei" panose="02010609060101010101" pitchFamily="49" charset="-122"/>
                  </a:rPr>
                  <a:t>，</a:t>
                </a:r>
                <a:r>
                  <a:rPr kumimoji="1" lang="en-US" altLang="zh-CN" dirty="0">
                    <a:latin typeface="SimHei" panose="02010609060101010101" pitchFamily="49" charset="-122"/>
                    <a:ea typeface="SimHei" panose="02010609060101010101" pitchFamily="49" charset="-122"/>
                  </a:rPr>
                  <a:t>……</a:t>
                </a:r>
                <a:r>
                  <a:rPr kumimoji="1" lang="zh-CN" altLang="en-US" dirty="0">
                    <a:latin typeface="SimHei" panose="02010609060101010101" pitchFamily="49" charset="-122"/>
                    <a:ea typeface="SimHei" panose="02010609060101010101" pitchFamily="49" charset="-122"/>
                  </a:rPr>
                  <a:t>，</a:t>
                </a:r>
                <a:r>
                  <a:rPr kumimoji="1" lang="en-US" altLang="zh-CN" dirty="0">
                    <a:latin typeface="SimHei" panose="02010609060101010101" pitchFamily="49" charset="-122"/>
                    <a:ea typeface="SimHei" panose="02010609060101010101" pitchFamily="49" charset="-122"/>
                  </a:rPr>
                  <a:t>m</a:t>
                </a:r>
                <a:r>
                  <a:rPr kumimoji="1" lang="zh-CN" altLang="en-US" dirty="0">
                    <a:latin typeface="SimHei" panose="02010609060101010101" pitchFamily="49" charset="-122"/>
                    <a:ea typeface="SimHei" panose="02010609060101010101" pitchFamily="49" charset="-122"/>
                  </a:rPr>
                  <a:t>），计算其下一个待访问的城市，直到</a:t>
                </a:r>
                <a:r>
                  <a:rPr kumimoji="1" lang="zh-CN" altLang="en-US" dirty="0">
                    <a:solidFill>
                      <a:srgbClr val="FF0000"/>
                    </a:solidFill>
                    <a:latin typeface="SimHei" panose="02010609060101010101" pitchFamily="49" charset="-122"/>
                    <a:ea typeface="SimHei" panose="02010609060101010101" pitchFamily="49" charset="-122"/>
                  </a:rPr>
                  <a:t>所有蚂蚁访问完所有的城市。</a:t>
                </a:r>
                <a:endParaRPr kumimoji="1" lang="en-US" altLang="zh-CN" dirty="0">
                  <a:solidFill>
                    <a:srgbClr val="FF0000"/>
                  </a:solidFill>
                  <a:latin typeface="SimHei" panose="02010609060101010101" pitchFamily="49" charset="-122"/>
                  <a:ea typeface="SimHei" panose="02010609060101010101" pitchFamily="49" charset="-122"/>
                </a:endParaRPr>
              </a:p>
            </p:txBody>
          </p:sp>
        </mc:Choice>
        <mc:Fallback xmlns="">
          <p:sp>
            <p:nvSpPr>
              <p:cNvPr id="2" name="文本框 1">
                <a:extLst>
                  <a:ext uri="{FF2B5EF4-FFF2-40B4-BE49-F238E27FC236}">
                    <a16:creationId xmlns:a16="http://schemas.microsoft.com/office/drawing/2014/main" id="{0D3861C8-28A6-3C42-8B15-0FF15CE7EFE9}"/>
                  </a:ext>
                </a:extLst>
              </p:cNvPr>
              <p:cNvSpPr txBox="1">
                <a:spLocks noRot="1" noChangeAspect="1" noMove="1" noResize="1" noEditPoints="1" noAdjustHandles="1" noChangeArrowheads="1" noChangeShapeType="1" noTextEdit="1"/>
              </p:cNvSpPr>
              <p:nvPr/>
            </p:nvSpPr>
            <p:spPr>
              <a:xfrm>
                <a:off x="251520" y="1340768"/>
                <a:ext cx="5256584" cy="4636847"/>
              </a:xfrm>
              <a:prstGeom prst="rect">
                <a:avLst/>
              </a:prstGeom>
              <a:blipFill>
                <a:blip r:embed="rId3"/>
                <a:stretch>
                  <a:fillRect l="-1159" b="-1314"/>
                </a:stretch>
              </a:blipFill>
            </p:spPr>
            <p:txBody>
              <a:bodyPr/>
              <a:lstStyle/>
              <a:p>
                <a:r>
                  <a:rPr lang="zh-HK" altLang="en-US">
                    <a:noFill/>
                  </a:rPr>
                  <a:t> </a:t>
                </a:r>
              </a:p>
            </p:txBody>
          </p:sp>
        </mc:Fallback>
      </mc:AlternateContent>
      <p:pic>
        <p:nvPicPr>
          <p:cNvPr id="4" name="图片 3">
            <a:extLst>
              <a:ext uri="{FF2B5EF4-FFF2-40B4-BE49-F238E27FC236}">
                <a16:creationId xmlns:a16="http://schemas.microsoft.com/office/drawing/2014/main" id="{D9580ECA-98FA-7610-DECA-9082FB06E095}"/>
              </a:ext>
            </a:extLst>
          </p:cNvPr>
          <p:cNvPicPr>
            <a:picLocks noChangeAspect="1"/>
          </p:cNvPicPr>
          <p:nvPr/>
        </p:nvPicPr>
        <p:blipFill>
          <a:blip r:embed="rId4"/>
          <a:stretch>
            <a:fillRect/>
          </a:stretch>
        </p:blipFill>
        <p:spPr>
          <a:xfrm>
            <a:off x="5382715" y="1268760"/>
            <a:ext cx="3343880" cy="4536504"/>
          </a:xfrm>
          <a:prstGeom prst="rect">
            <a:avLst/>
          </a:prstGeom>
        </p:spPr>
      </p:pic>
    </p:spTree>
    <p:extLst>
      <p:ext uri="{BB962C8B-B14F-4D97-AF65-F5344CB8AC3E}">
        <p14:creationId xmlns:p14="http://schemas.microsoft.com/office/powerpoint/2010/main" val="17628772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6A4B4F-F04F-D84A-9560-5A75D34E2D88}"/>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 算法步骤</a:t>
            </a:r>
          </a:p>
        </p:txBody>
      </p:sp>
      <p:sp>
        <p:nvSpPr>
          <p:cNvPr id="2" name="文本框 1">
            <a:extLst>
              <a:ext uri="{FF2B5EF4-FFF2-40B4-BE49-F238E27FC236}">
                <a16:creationId xmlns:a16="http://schemas.microsoft.com/office/drawing/2014/main" id="{0D3861C8-28A6-3C42-8B15-0FF15CE7EFE9}"/>
              </a:ext>
            </a:extLst>
          </p:cNvPr>
          <p:cNvSpPr txBox="1"/>
          <p:nvPr/>
        </p:nvSpPr>
        <p:spPr>
          <a:xfrm>
            <a:off x="251520" y="1340768"/>
            <a:ext cx="5256584" cy="4175182"/>
          </a:xfrm>
          <a:prstGeom prst="rect">
            <a:avLst/>
          </a:prstGeom>
          <a:noFill/>
        </p:spPr>
        <p:txBody>
          <a:bodyPr wrap="square" rtlCol="0">
            <a:spAutoFit/>
          </a:bodyPr>
          <a:lstStyle/>
          <a:p>
            <a:pPr marL="342900" indent="-342900">
              <a:lnSpc>
                <a:spcPct val="150000"/>
              </a:lnSpc>
              <a:buClr>
                <a:srgbClr val="FF0000"/>
              </a:buClr>
              <a:buFont typeface="Wingdings" pitchFamily="2" charset="2"/>
              <a:buChar char="u"/>
            </a:pPr>
            <a:r>
              <a:rPr kumimoji="1" lang="zh-CN" altLang="en-US" dirty="0">
                <a:latin typeface="SimHei" panose="02010609060101010101" pitchFamily="49" charset="-122"/>
                <a:ea typeface="SimHei" panose="02010609060101010101" pitchFamily="49" charset="-122"/>
              </a:rPr>
              <a:t>更新信息素</a:t>
            </a:r>
            <a:endParaRPr kumimoji="1" lang="en-US" altLang="zh-CN" dirty="0">
              <a:latin typeface="SimHei" panose="02010609060101010101" pitchFamily="49" charset="-122"/>
              <a:ea typeface="SimHei" panose="02010609060101010101" pitchFamily="49" charset="-122"/>
            </a:endParaRPr>
          </a:p>
          <a:p>
            <a:pPr>
              <a:lnSpc>
                <a:spcPct val="150000"/>
              </a:lnSpc>
              <a:buClr>
                <a:srgbClr val="FF0000"/>
              </a:buClr>
            </a:pPr>
            <a:r>
              <a:rPr kumimoji="1" lang="en-US" altLang="zh-CN" dirty="0">
                <a:latin typeface="SimHei" panose="02010609060101010101" pitchFamily="49" charset="-122"/>
                <a:ea typeface="SimHei" panose="02010609060101010101" pitchFamily="49" charset="-122"/>
              </a:rPr>
              <a:t>   </a:t>
            </a:r>
            <a:r>
              <a:rPr kumimoji="1" lang="zh-CN" altLang="en-US" dirty="0">
                <a:latin typeface="SimHei" panose="02010609060101010101" pitchFamily="49" charset="-122"/>
                <a:ea typeface="SimHei" panose="02010609060101010101" pitchFamily="49" charset="-122"/>
              </a:rPr>
              <a:t>计算各个蚂蚁经过的路径长度</a:t>
            </a:r>
            <a:r>
              <a:rPr kumimoji="1" lang="en-US" altLang="zh-CN" dirty="0">
                <a:latin typeface="SimHei" panose="02010609060101010101" pitchFamily="49" charset="-122"/>
                <a:ea typeface="SimHei" panose="02010609060101010101" pitchFamily="49" charset="-122"/>
              </a:rPr>
              <a:t>L</a:t>
            </a:r>
            <a:r>
              <a:rPr kumimoji="1" lang="zh-CN" altLang="en-US" dirty="0">
                <a:latin typeface="SimHei" panose="02010609060101010101" pitchFamily="49" charset="-122"/>
                <a:ea typeface="SimHei" panose="02010609060101010101" pitchFamily="49" charset="-122"/>
              </a:rPr>
              <a:t>，记录当前迭代次数中的最优解（最短路径）。同时对各个城市连接路径上的</a:t>
            </a:r>
            <a:r>
              <a:rPr kumimoji="1" lang="zh-CN" altLang="en-US" dirty="0">
                <a:solidFill>
                  <a:srgbClr val="FF0000"/>
                </a:solidFill>
                <a:latin typeface="SimHei" panose="02010609060101010101" pitchFamily="49" charset="-122"/>
                <a:ea typeface="SimHei" panose="02010609060101010101" pitchFamily="49" charset="-122"/>
              </a:rPr>
              <a:t>信息素浓度</a:t>
            </a:r>
            <a:r>
              <a:rPr kumimoji="1" lang="zh-CN" altLang="en-US" dirty="0">
                <a:latin typeface="SimHei" panose="02010609060101010101" pitchFamily="49" charset="-122"/>
                <a:ea typeface="SimHei" panose="02010609060101010101" pitchFamily="49" charset="-122"/>
              </a:rPr>
              <a:t>进行</a:t>
            </a:r>
            <a:r>
              <a:rPr kumimoji="1" lang="zh-CN" altLang="en-US" dirty="0">
                <a:solidFill>
                  <a:srgbClr val="FF0000"/>
                </a:solidFill>
                <a:latin typeface="SimHei" panose="02010609060101010101" pitchFamily="49" charset="-122"/>
                <a:ea typeface="SimHei" panose="02010609060101010101" pitchFamily="49" charset="-122"/>
              </a:rPr>
              <a:t>更新</a:t>
            </a:r>
            <a:r>
              <a:rPr kumimoji="1" lang="zh-CN" altLang="en-US" dirty="0">
                <a:latin typeface="SimHei" panose="02010609060101010101" pitchFamily="49" charset="-122"/>
                <a:ea typeface="SimHei" panose="02010609060101010101" pitchFamily="49" charset="-122"/>
              </a:rPr>
              <a:t>。</a:t>
            </a:r>
            <a:endParaRPr kumimoji="1" lang="en-US" altLang="zh-CN" dirty="0">
              <a:latin typeface="SimHei" panose="02010609060101010101" pitchFamily="49" charset="-122"/>
              <a:ea typeface="SimHei" panose="02010609060101010101" pitchFamily="49" charset="-122"/>
            </a:endParaRPr>
          </a:p>
          <a:p>
            <a:pPr marL="342900" indent="-342900">
              <a:lnSpc>
                <a:spcPct val="150000"/>
              </a:lnSpc>
              <a:buClr>
                <a:srgbClr val="FF0000"/>
              </a:buClr>
              <a:buFont typeface="Wingdings" pitchFamily="2" charset="2"/>
              <a:buChar char="u"/>
            </a:pPr>
            <a:r>
              <a:rPr kumimoji="1" lang="zh-CN" altLang="en-US" dirty="0">
                <a:latin typeface="SimHei" panose="02010609060101010101" pitchFamily="49" charset="-122"/>
                <a:ea typeface="SimHei" panose="02010609060101010101" pitchFamily="49" charset="-122"/>
              </a:rPr>
              <a:t>判断是否终止</a:t>
            </a:r>
            <a:endParaRPr kumimoji="1" lang="en-US" altLang="zh-CN" dirty="0">
              <a:latin typeface="SimHei" panose="02010609060101010101" pitchFamily="49" charset="-122"/>
              <a:ea typeface="SimHei" panose="02010609060101010101" pitchFamily="49" charset="-122"/>
            </a:endParaRPr>
          </a:p>
          <a:p>
            <a:pPr>
              <a:lnSpc>
                <a:spcPct val="150000"/>
              </a:lnSpc>
              <a:buClr>
                <a:srgbClr val="FF0000"/>
              </a:buClr>
            </a:pPr>
            <a:r>
              <a:rPr kumimoji="1" lang="en-US" altLang="zh-CN" dirty="0">
                <a:latin typeface="SimHei" panose="02010609060101010101" pitchFamily="49" charset="-122"/>
                <a:ea typeface="SimHei" panose="02010609060101010101" pitchFamily="49" charset="-122"/>
              </a:rPr>
              <a:t>    </a:t>
            </a:r>
            <a:r>
              <a:rPr kumimoji="1" lang="zh-CN" altLang="en-US" dirty="0">
                <a:latin typeface="SimHei" panose="02010609060101010101" pitchFamily="49" charset="-122"/>
                <a:ea typeface="SimHei" panose="02010609060101010101" pitchFamily="49" charset="-122"/>
              </a:rPr>
              <a:t>若迭代次数小于</a:t>
            </a:r>
            <a:r>
              <a:rPr kumimoji="1" lang="zh-CN" altLang="en-US" dirty="0">
                <a:solidFill>
                  <a:srgbClr val="FF0000"/>
                </a:solidFill>
                <a:latin typeface="SimHei" panose="02010609060101010101" pitchFamily="49" charset="-122"/>
                <a:ea typeface="SimHei" panose="02010609060101010101" pitchFamily="49" charset="-122"/>
              </a:rPr>
              <a:t>最大迭代次数</a:t>
            </a:r>
            <a:r>
              <a:rPr kumimoji="1" lang="zh-CN" altLang="en-US" dirty="0">
                <a:latin typeface="SimHei" panose="02010609060101010101" pitchFamily="49" charset="-122"/>
                <a:ea typeface="SimHei" panose="02010609060101010101" pitchFamily="49" charset="-122"/>
              </a:rPr>
              <a:t>则迭代次数加一，清空蚂蚁经过路径的记录表，并返回步骤二；否则终止计算，输出最优解。</a:t>
            </a:r>
            <a:endParaRPr kumimoji="1" lang="en-US" altLang="zh-CN" dirty="0">
              <a:latin typeface="SimHei" panose="02010609060101010101" pitchFamily="49" charset="-122"/>
              <a:ea typeface="SimHei" panose="02010609060101010101" pitchFamily="49" charset="-122"/>
            </a:endParaRPr>
          </a:p>
        </p:txBody>
      </p:sp>
      <p:pic>
        <p:nvPicPr>
          <p:cNvPr id="4" name="图片 3">
            <a:extLst>
              <a:ext uri="{FF2B5EF4-FFF2-40B4-BE49-F238E27FC236}">
                <a16:creationId xmlns:a16="http://schemas.microsoft.com/office/drawing/2014/main" id="{D9580ECA-98FA-7610-DECA-9082FB06E095}"/>
              </a:ext>
            </a:extLst>
          </p:cNvPr>
          <p:cNvPicPr>
            <a:picLocks noChangeAspect="1"/>
          </p:cNvPicPr>
          <p:nvPr/>
        </p:nvPicPr>
        <p:blipFill>
          <a:blip r:embed="rId3"/>
          <a:stretch>
            <a:fillRect/>
          </a:stretch>
        </p:blipFill>
        <p:spPr>
          <a:xfrm>
            <a:off x="5382715" y="1268760"/>
            <a:ext cx="3343880" cy="4536504"/>
          </a:xfrm>
          <a:prstGeom prst="rect">
            <a:avLst/>
          </a:prstGeom>
        </p:spPr>
      </p:pic>
    </p:spTree>
    <p:extLst>
      <p:ext uri="{BB962C8B-B14F-4D97-AF65-F5344CB8AC3E}">
        <p14:creationId xmlns:p14="http://schemas.microsoft.com/office/powerpoint/2010/main" val="275069837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6A4B4F-F04F-D84A-9560-5A75D34E2D88}"/>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 构建路径</a:t>
            </a:r>
          </a:p>
        </p:txBody>
      </p:sp>
      <p:sp>
        <p:nvSpPr>
          <p:cNvPr id="4" name="文本框 3">
            <a:extLst>
              <a:ext uri="{FF2B5EF4-FFF2-40B4-BE49-F238E27FC236}">
                <a16:creationId xmlns:a16="http://schemas.microsoft.com/office/drawing/2014/main" id="{60AC0A8B-70C0-F9B6-5E92-E7DC2BB6C1C0}"/>
              </a:ext>
            </a:extLst>
          </p:cNvPr>
          <p:cNvSpPr txBox="1"/>
          <p:nvPr/>
        </p:nvSpPr>
        <p:spPr>
          <a:xfrm>
            <a:off x="899592" y="1196752"/>
            <a:ext cx="7992938" cy="1405193"/>
          </a:xfrm>
          <a:prstGeom prst="rect">
            <a:avLst/>
          </a:prstGeom>
          <a:noFill/>
        </p:spPr>
        <p:txBody>
          <a:bodyPr wrap="square" rtlCol="0">
            <a:spAutoFit/>
          </a:bodyPr>
          <a:lstStyle/>
          <a:p>
            <a:pPr marL="342900" indent="-342900">
              <a:lnSpc>
                <a:spcPct val="150000"/>
              </a:lnSpc>
              <a:buClr>
                <a:srgbClr val="FF0000"/>
              </a:buClr>
              <a:buFont typeface="Wingdings" pitchFamily="2" charset="2"/>
              <a:buChar char="u"/>
            </a:pPr>
            <a:r>
              <a:rPr kumimoji="1" lang="zh-CN" altLang="en-US" dirty="0">
                <a:latin typeface="SimHei" panose="02010609060101010101" pitchFamily="49" charset="-122"/>
                <a:ea typeface="SimHei" panose="02010609060101010101" pitchFamily="49" charset="-122"/>
              </a:rPr>
              <a:t>每只蚂蚁都随机选择一个城市作为其出发城市，并维护一个路径记忆向量，用于存放该蚂蚁经过的城市。</a:t>
            </a:r>
            <a:endParaRPr kumimoji="1" lang="en-US" altLang="zh-CN" dirty="0">
              <a:latin typeface="SimHei" panose="02010609060101010101" pitchFamily="49" charset="-122"/>
              <a:ea typeface="SimHei" panose="02010609060101010101" pitchFamily="49" charset="-122"/>
            </a:endParaRPr>
          </a:p>
          <a:p>
            <a:pPr marL="342900" indent="-342900">
              <a:lnSpc>
                <a:spcPct val="150000"/>
              </a:lnSpc>
              <a:buClr>
                <a:srgbClr val="FF0000"/>
              </a:buClr>
              <a:buFont typeface="Wingdings" pitchFamily="2" charset="2"/>
              <a:buChar char="u"/>
            </a:pPr>
            <a:r>
              <a:rPr kumimoji="1" lang="zh-CN" altLang="en-US" dirty="0">
                <a:latin typeface="SimHei" panose="02010609060101010101" pitchFamily="49" charset="-122"/>
                <a:ea typeface="SimHei" panose="02010609060101010101" pitchFamily="49" charset="-122"/>
              </a:rPr>
              <a:t>蚂蚁在构建路径的每一步中，用轮盘赌法选择下一要到达的城市。</a:t>
            </a:r>
            <a:endParaRPr kumimoji="1" lang="en-US" altLang="zh-CN" dirty="0">
              <a:latin typeface="SimHei" panose="02010609060101010101" pitchFamily="49" charset="-122"/>
              <a:ea typeface="SimHei" panose="02010609060101010101" pitchFamily="49" charset="-122"/>
            </a:endParaRPr>
          </a:p>
        </p:txBody>
      </p:sp>
      <p:pic>
        <p:nvPicPr>
          <p:cNvPr id="8" name="图片 7">
            <a:extLst>
              <a:ext uri="{FF2B5EF4-FFF2-40B4-BE49-F238E27FC236}">
                <a16:creationId xmlns:a16="http://schemas.microsoft.com/office/drawing/2014/main" id="{23EBC3B2-DC44-2A57-A76C-D377482F41C1}"/>
              </a:ext>
            </a:extLst>
          </p:cNvPr>
          <p:cNvPicPr>
            <a:picLocks noChangeAspect="1"/>
          </p:cNvPicPr>
          <p:nvPr/>
        </p:nvPicPr>
        <p:blipFill>
          <a:blip r:embed="rId2"/>
          <a:stretch>
            <a:fillRect/>
          </a:stretch>
        </p:blipFill>
        <p:spPr>
          <a:xfrm>
            <a:off x="1331640" y="2601945"/>
            <a:ext cx="6752364" cy="3653576"/>
          </a:xfrm>
          <a:prstGeom prst="rect">
            <a:avLst/>
          </a:prstGeom>
        </p:spPr>
      </p:pic>
    </p:spTree>
    <p:extLst>
      <p:ext uri="{BB962C8B-B14F-4D97-AF65-F5344CB8AC3E}">
        <p14:creationId xmlns:p14="http://schemas.microsoft.com/office/powerpoint/2010/main" val="395804862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6A4B4F-F04F-D84A-9560-5A75D34E2D88}"/>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 构建路径</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775118A-6844-5A66-B7B6-D048B62D2799}"/>
                  </a:ext>
                </a:extLst>
              </p:cNvPr>
              <p:cNvSpPr txBox="1"/>
              <p:nvPr/>
            </p:nvSpPr>
            <p:spPr>
              <a:xfrm>
                <a:off x="251520" y="1556792"/>
                <a:ext cx="8791189" cy="3458319"/>
              </a:xfrm>
              <a:prstGeom prst="rect">
                <a:avLst/>
              </a:prstGeom>
              <a:noFill/>
            </p:spPr>
            <p:txBody>
              <a:bodyPr wrap="none" rtlCol="0">
                <a:spAutoFit/>
              </a:bodyPr>
              <a:lstStyle/>
              <a:p>
                <a:pPr marL="342900" indent="-342900">
                  <a:lnSpc>
                    <a:spcPct val="200000"/>
                  </a:lnSpc>
                  <a:buClr>
                    <a:srgbClr val="FF0000"/>
                  </a:buClr>
                  <a:buFont typeface="Wingdings" pitchFamily="2" charset="2"/>
                  <a:buChar char="u"/>
                </a:pPr>
                <a:r>
                  <a:rPr kumimoji="1" lang="zh-CN" altLang="en-US" dirty="0">
                    <a:latin typeface="SimHei" panose="02010609060101010101" pitchFamily="49" charset="-122"/>
                    <a:ea typeface="SimHei" panose="02010609060101010101" pitchFamily="49" charset="-122"/>
                  </a:rPr>
                  <a:t>启发函数</a:t>
                </a:r>
                <a14:m>
                  <m:oMath xmlns:m="http://schemas.openxmlformats.org/officeDocument/2006/math">
                    <m:sSub>
                      <m:sSubPr>
                        <m:ctrlPr>
                          <a:rPr kumimoji="1" lang="zh-CN" altLang="en-US" i="1" smtClean="0">
                            <a:solidFill>
                              <a:srgbClr val="836967"/>
                            </a:solidFill>
                            <a:latin typeface="Cambria Math" panose="02040503050406030204" pitchFamily="18" charset="0"/>
                          </a:rPr>
                        </m:ctrlPr>
                      </m:sSubPr>
                      <m:e>
                        <m:r>
                          <a:rPr kumimoji="1" lang="zh-CN" altLang="en-US" i="1" smtClean="0">
                            <a:latin typeface="Cambria Math" panose="02040503050406030204" pitchFamily="18" charset="0"/>
                          </a:rPr>
                          <m:t>𝜂</m:t>
                        </m:r>
                      </m:e>
                      <m:sub>
                        <m:r>
                          <a:rPr kumimoji="1" lang="zh-CN" altLang="en-US" i="1" smtClean="0">
                            <a:latin typeface="Cambria Math" panose="02040503050406030204" pitchFamily="18" charset="0"/>
                          </a:rPr>
                          <m:t>𝑖𝑗</m:t>
                        </m:r>
                      </m:sub>
                    </m:sSub>
                  </m:oMath>
                </a14:m>
                <a:r>
                  <a:rPr kumimoji="1" lang="en-US" altLang="zh-CN" dirty="0">
                    <a:latin typeface="SimHei" panose="02010609060101010101" pitchFamily="49" charset="-122"/>
                    <a:ea typeface="SimHei" panose="02010609060101010101" pitchFamily="49" charset="-122"/>
                  </a:rPr>
                  <a:t>=</a:t>
                </a:r>
                <a14:m>
                  <m:oMath xmlns:m="http://schemas.openxmlformats.org/officeDocument/2006/math">
                    <m:f>
                      <m:fPr>
                        <m:ctrlPr>
                          <a:rPr kumimoji="1" lang="en-US" altLang="zh-CN" i="1" dirty="0" smtClean="0">
                            <a:latin typeface="Cambria Math" panose="02040503050406030204" pitchFamily="18" charset="0"/>
                            <a:ea typeface="SimHei" panose="02010609060101010101" pitchFamily="49" charset="-122"/>
                          </a:rPr>
                        </m:ctrlPr>
                      </m:fPr>
                      <m:num>
                        <m:r>
                          <a:rPr kumimoji="1" lang="en-US" altLang="zh-CN" b="0" i="1" dirty="0" smtClean="0">
                            <a:latin typeface="Cambria Math" panose="02040503050406030204" pitchFamily="18" charset="0"/>
                            <a:ea typeface="SimHei" panose="02010609060101010101" pitchFamily="49" charset="-122"/>
                          </a:rPr>
                          <m:t>1</m:t>
                        </m:r>
                      </m:num>
                      <m:den>
                        <m:sSub>
                          <m:sSubPr>
                            <m:ctrlPr>
                              <a:rPr kumimoji="1" lang="en-US" altLang="zh-CN" i="1" dirty="0" smtClean="0">
                                <a:latin typeface="Cambria Math" panose="02040503050406030204" pitchFamily="18" charset="0"/>
                                <a:ea typeface="SimHei" panose="02010609060101010101" pitchFamily="49" charset="-122"/>
                              </a:rPr>
                            </m:ctrlPr>
                          </m:sSubPr>
                          <m:e>
                            <m:r>
                              <m:rPr>
                                <m:sty m:val="p"/>
                              </m:rPr>
                              <a:rPr kumimoji="1" lang="en-US" altLang="zh-CN" i="1" dirty="0">
                                <a:latin typeface="Cambria Math" panose="02040503050406030204" pitchFamily="18" charset="0"/>
                                <a:ea typeface="SimHei" panose="02010609060101010101" pitchFamily="49" charset="-122"/>
                              </a:rPr>
                              <m:t>d</m:t>
                            </m:r>
                          </m:e>
                          <m:sub>
                            <m:r>
                              <a:rPr kumimoji="1" lang="en-US" altLang="zh-CN" b="0" i="1" dirty="0" smtClean="0">
                                <a:latin typeface="Cambria Math" panose="02040503050406030204" pitchFamily="18" charset="0"/>
                                <a:ea typeface="SimHei" panose="02010609060101010101" pitchFamily="49" charset="-122"/>
                              </a:rPr>
                              <m:t>𝑖𝑗</m:t>
                            </m:r>
                          </m:sub>
                        </m:sSub>
                      </m:den>
                    </m:f>
                    <m:r>
                      <a:rPr kumimoji="1" lang="zh-CN" altLang="en-US" i="1" dirty="0">
                        <a:latin typeface="Cambria Math" panose="02040503050406030204" pitchFamily="18" charset="0"/>
                        <a:ea typeface="SimHei" panose="02010609060101010101" pitchFamily="49" charset="-122"/>
                      </a:rPr>
                      <m:t>用于</m:t>
                    </m:r>
                  </m:oMath>
                </a14:m>
                <a:r>
                  <a:rPr kumimoji="1" lang="zh-CN" altLang="en-US" dirty="0">
                    <a:latin typeface="SimHei" panose="02010609060101010101" pitchFamily="49" charset="-122"/>
                    <a:ea typeface="SimHei" panose="02010609060101010101" pitchFamily="49" charset="-122"/>
                  </a:rPr>
                  <a:t>表示蚂蚁从</a:t>
                </a:r>
                <a:r>
                  <a:rPr kumimoji="1" lang="en-US" altLang="zh-CN" dirty="0" err="1">
                    <a:latin typeface="SimHei" panose="02010609060101010101" pitchFamily="49" charset="-122"/>
                    <a:ea typeface="SimHei" panose="02010609060101010101" pitchFamily="49" charset="-122"/>
                  </a:rPr>
                  <a:t>i</a:t>
                </a:r>
                <a:r>
                  <a:rPr kumimoji="1" lang="zh-CN" altLang="en-US" dirty="0">
                    <a:latin typeface="SimHei" panose="02010609060101010101" pitchFamily="49" charset="-122"/>
                    <a:ea typeface="SimHei" panose="02010609060101010101" pitchFamily="49" charset="-122"/>
                  </a:rPr>
                  <a:t>到</a:t>
                </a:r>
                <a:r>
                  <a:rPr kumimoji="1" lang="en-US" altLang="zh-CN" dirty="0">
                    <a:latin typeface="SimHei" panose="02010609060101010101" pitchFamily="49" charset="-122"/>
                    <a:ea typeface="SimHei" panose="02010609060101010101" pitchFamily="49" charset="-122"/>
                  </a:rPr>
                  <a:t>j</a:t>
                </a:r>
                <a:r>
                  <a:rPr kumimoji="1" lang="zh-CN" altLang="en-US" dirty="0">
                    <a:latin typeface="SimHei" panose="02010609060101010101" pitchFamily="49" charset="-122"/>
                    <a:ea typeface="SimHei" panose="02010609060101010101" pitchFamily="49" charset="-122"/>
                  </a:rPr>
                  <a:t>能见度。</a:t>
                </a:r>
                <a:endParaRPr kumimoji="1" lang="en-US" altLang="zh-CN" dirty="0">
                  <a:latin typeface="SimHei" panose="02010609060101010101" pitchFamily="49" charset="-122"/>
                  <a:ea typeface="SimHei" panose="02010609060101010101" pitchFamily="49" charset="-122"/>
                </a:endParaRPr>
              </a:p>
              <a:p>
                <a:pPr marL="342900" indent="-342900">
                  <a:lnSpc>
                    <a:spcPct val="200000"/>
                  </a:lnSpc>
                  <a:buClr>
                    <a:srgbClr val="FF0000"/>
                  </a:buClr>
                  <a:buFont typeface="Wingdings" pitchFamily="2" charset="2"/>
                  <a:buChar char="u"/>
                </a:pPr>
                <a:r>
                  <a:rPr kumimoji="1" lang="zh-CN" altLang="en-US" dirty="0">
                    <a:latin typeface="SimHei" panose="02010609060101010101" pitchFamily="49" charset="-122"/>
                    <a:ea typeface="SimHei" panose="02010609060101010101" pitchFamily="49" charset="-122"/>
                  </a:rPr>
                  <a:t>两地距离</a:t>
                </a:r>
                <a:r>
                  <a:rPr kumimoji="1" lang="zh-CN" altLang="en-US" dirty="0">
                    <a:solidFill>
                      <a:srgbClr val="FF0000"/>
                    </a:solidFill>
                    <a:latin typeface="SimHei" panose="02010609060101010101" pitchFamily="49" charset="-122"/>
                    <a:ea typeface="SimHei" panose="02010609060101010101" pitchFamily="49" charset="-122"/>
                  </a:rPr>
                  <a:t>越短</a:t>
                </a:r>
                <a:r>
                  <a:rPr kumimoji="1" lang="zh-CN" altLang="en-US" dirty="0">
                    <a:latin typeface="SimHei" panose="02010609060101010101" pitchFamily="49" charset="-122"/>
                    <a:ea typeface="SimHei" panose="02010609060101010101" pitchFamily="49" charset="-122"/>
                  </a:rPr>
                  <a:t>，信息素浓度</a:t>
                </a:r>
                <a:r>
                  <a:rPr kumimoji="1" lang="zh-CN" altLang="en-US" dirty="0">
                    <a:solidFill>
                      <a:srgbClr val="FF0000"/>
                    </a:solidFill>
                    <a:latin typeface="SimHei" panose="02010609060101010101" pitchFamily="49" charset="-122"/>
                    <a:ea typeface="SimHei" panose="02010609060101010101" pitchFamily="49" charset="-122"/>
                  </a:rPr>
                  <a:t>越大</a:t>
                </a:r>
                <a:r>
                  <a:rPr kumimoji="1" lang="zh-CN" altLang="en-US" dirty="0">
                    <a:latin typeface="SimHei" panose="02010609060101010101" pitchFamily="49" charset="-122"/>
                    <a:ea typeface="SimHei" panose="02010609060101010101" pitchFamily="49" charset="-122"/>
                  </a:rPr>
                  <a:t>的路径被选择的概率越大。</a:t>
                </a:r>
                <a:endParaRPr kumimoji="1" lang="en-US" altLang="zh-CN" dirty="0">
                  <a:latin typeface="SimHei" panose="02010609060101010101" pitchFamily="49" charset="-122"/>
                  <a:ea typeface="SimHei" panose="02010609060101010101" pitchFamily="49" charset="-122"/>
                </a:endParaRPr>
              </a:p>
              <a:p>
                <a:pPr marL="342900" indent="-342900">
                  <a:lnSpc>
                    <a:spcPct val="200000"/>
                  </a:lnSpc>
                  <a:buClr>
                    <a:srgbClr val="FF0000"/>
                  </a:buClr>
                  <a:buFont typeface="Wingdings" pitchFamily="2" charset="2"/>
                  <a:buChar char="u"/>
                </a:pPr>
                <a:r>
                  <a:rPr kumimoji="1" lang="zh-CN" altLang="en-US" dirty="0">
                    <a:latin typeface="SimHei" panose="02010609060101010101" pitchFamily="49" charset="-122"/>
                    <a:ea typeface="SimHei" panose="02010609060101010101" pitchFamily="49" charset="-122"/>
                  </a:rPr>
                  <a:t>从公式可以看出信息素因子</a:t>
                </a:r>
                <a14:m>
                  <m:oMath xmlns:m="http://schemas.openxmlformats.org/officeDocument/2006/math">
                    <m:r>
                      <a:rPr kumimoji="1" lang="zh-CN" altLang="en-US" i="1" smtClean="0">
                        <a:latin typeface="Cambria Math" panose="02040503050406030204" pitchFamily="18" charset="0"/>
                        <a:ea typeface="SimHei" panose="02010609060101010101" pitchFamily="49" charset="-122"/>
                      </a:rPr>
                      <m:t>𝛼</m:t>
                    </m:r>
                    <m:r>
                      <a:rPr kumimoji="1" lang="zh-CN" altLang="en-US" i="1">
                        <a:latin typeface="Cambria Math" panose="02040503050406030204" pitchFamily="18" charset="0"/>
                        <a:ea typeface="SimHei" panose="02010609060101010101" pitchFamily="49" charset="-122"/>
                      </a:rPr>
                      <m:t>为</m:t>
                    </m:r>
                  </m:oMath>
                </a14:m>
                <a:r>
                  <a:rPr kumimoji="1" lang="zh-CN" altLang="en-US" dirty="0">
                    <a:latin typeface="SimHei" panose="02010609060101010101" pitchFamily="49" charset="-122"/>
                    <a:ea typeface="SimHei" panose="02010609060101010101" pitchFamily="49" charset="-122"/>
                  </a:rPr>
                  <a:t>信息素浓度的指数，启发函数因子</a:t>
                </a:r>
                <a14:m>
                  <m:oMath xmlns:m="http://schemas.openxmlformats.org/officeDocument/2006/math">
                    <m:r>
                      <a:rPr kumimoji="1" lang="zh-CN" altLang="en-US" i="1" smtClean="0">
                        <a:latin typeface="Cambria Math" panose="02040503050406030204" pitchFamily="18" charset="0"/>
                        <a:ea typeface="SimHei" panose="02010609060101010101" pitchFamily="49" charset="-122"/>
                      </a:rPr>
                      <m:t>𝛽</m:t>
                    </m:r>
                    <m:r>
                      <a:rPr kumimoji="1" lang="zh-CN" altLang="en-US" i="1">
                        <a:latin typeface="Cambria Math" panose="02040503050406030204" pitchFamily="18" charset="0"/>
                        <a:ea typeface="SimHei" panose="02010609060101010101" pitchFamily="49" charset="-122"/>
                      </a:rPr>
                      <m:t>为</m:t>
                    </m:r>
                  </m:oMath>
                </a14:m>
                <a:r>
                  <a:rPr kumimoji="1" lang="zh-CN" altLang="en-US" dirty="0">
                    <a:latin typeface="SimHei" panose="02010609060101010101" pitchFamily="49" charset="-122"/>
                    <a:ea typeface="SimHei" panose="02010609060101010101" pitchFamily="49" charset="-122"/>
                  </a:rPr>
                  <a:t>启发</a:t>
                </a:r>
                <a:endParaRPr kumimoji="1" lang="en-US" altLang="zh-CN" dirty="0">
                  <a:latin typeface="SimHei" panose="02010609060101010101" pitchFamily="49" charset="-122"/>
                  <a:ea typeface="SimHei" panose="02010609060101010101" pitchFamily="49" charset="-122"/>
                </a:endParaRPr>
              </a:p>
              <a:p>
                <a:pPr>
                  <a:lnSpc>
                    <a:spcPct val="200000"/>
                  </a:lnSpc>
                  <a:buClr>
                    <a:srgbClr val="FF0000"/>
                  </a:buClr>
                </a:pPr>
                <a:r>
                  <a:rPr kumimoji="1" lang="zh-CN" altLang="en-US" dirty="0">
                    <a:latin typeface="SimHei" panose="02010609060101010101" pitchFamily="49" charset="-122"/>
                    <a:ea typeface="SimHei" panose="02010609060101010101" pitchFamily="49" charset="-122"/>
                  </a:rPr>
                  <a:t>函数的指数。分别决定了信息素浓度以及转移期望对蚂蚁</a:t>
                </a:r>
                <a:r>
                  <a:rPr kumimoji="1" lang="en-US" altLang="zh-CN" dirty="0">
                    <a:latin typeface="SimHei" panose="02010609060101010101" pitchFamily="49" charset="-122"/>
                    <a:ea typeface="SimHei" panose="02010609060101010101" pitchFamily="49" charset="-122"/>
                  </a:rPr>
                  <a:t>k</a:t>
                </a:r>
                <a:r>
                  <a:rPr kumimoji="1" lang="zh-CN" altLang="en-US" dirty="0">
                    <a:latin typeface="SimHei" panose="02010609060101010101" pitchFamily="49" charset="-122"/>
                    <a:ea typeface="SimHei" panose="02010609060101010101" pitchFamily="49" charset="-122"/>
                  </a:rPr>
                  <a:t>从</a:t>
                </a:r>
                <a:r>
                  <a:rPr kumimoji="1" lang="en-US" altLang="zh-CN" dirty="0" err="1">
                    <a:latin typeface="SimHei" panose="02010609060101010101" pitchFamily="49" charset="-122"/>
                    <a:ea typeface="SimHei" panose="02010609060101010101" pitchFamily="49" charset="-122"/>
                  </a:rPr>
                  <a:t>i</a:t>
                </a:r>
                <a:r>
                  <a:rPr kumimoji="1" lang="zh-CN" altLang="en-US" dirty="0">
                    <a:latin typeface="SimHei" panose="02010609060101010101" pitchFamily="49" charset="-122"/>
                    <a:ea typeface="SimHei" panose="02010609060101010101" pitchFamily="49" charset="-122"/>
                  </a:rPr>
                  <a:t>到</a:t>
                </a:r>
                <a:r>
                  <a:rPr kumimoji="1" lang="en-US" altLang="zh-CN" dirty="0">
                    <a:latin typeface="SimHei" panose="02010609060101010101" pitchFamily="49" charset="-122"/>
                    <a:ea typeface="SimHei" panose="02010609060101010101" pitchFamily="49" charset="-122"/>
                  </a:rPr>
                  <a:t>j</a:t>
                </a:r>
                <a:r>
                  <a:rPr kumimoji="1" lang="zh-CN" altLang="en-US" dirty="0">
                    <a:latin typeface="SimHei" panose="02010609060101010101" pitchFamily="49" charset="-122"/>
                    <a:ea typeface="SimHei" panose="02010609060101010101" pitchFamily="49" charset="-122"/>
                  </a:rPr>
                  <a:t>的可能性的</a:t>
                </a:r>
                <a:endParaRPr kumimoji="1" lang="en-US" altLang="zh-CN" dirty="0">
                  <a:latin typeface="SimHei" panose="02010609060101010101" pitchFamily="49" charset="-122"/>
                  <a:ea typeface="SimHei" panose="02010609060101010101" pitchFamily="49" charset="-122"/>
                </a:endParaRPr>
              </a:p>
              <a:p>
                <a:pPr>
                  <a:lnSpc>
                    <a:spcPct val="200000"/>
                  </a:lnSpc>
                  <a:buClr>
                    <a:srgbClr val="FF0000"/>
                  </a:buClr>
                </a:pPr>
                <a:r>
                  <a:rPr kumimoji="1" lang="zh-CN" altLang="en-US" dirty="0">
                    <a:latin typeface="SimHei" panose="02010609060101010101" pitchFamily="49" charset="-122"/>
                    <a:ea typeface="SimHei" panose="02010609060101010101" pitchFamily="49" charset="-122"/>
                  </a:rPr>
                  <a:t>贡献程度。</a:t>
                </a:r>
              </a:p>
            </p:txBody>
          </p:sp>
        </mc:Choice>
        <mc:Fallback xmlns="">
          <p:sp>
            <p:nvSpPr>
              <p:cNvPr id="10" name="文本框 9">
                <a:extLst>
                  <a:ext uri="{FF2B5EF4-FFF2-40B4-BE49-F238E27FC236}">
                    <a16:creationId xmlns:a16="http://schemas.microsoft.com/office/drawing/2014/main" id="{E775118A-6844-5A66-B7B6-D048B62D2799}"/>
                  </a:ext>
                </a:extLst>
              </p:cNvPr>
              <p:cNvSpPr txBox="1">
                <a:spLocks noRot="1" noChangeAspect="1" noMove="1" noResize="1" noEditPoints="1" noAdjustHandles="1" noChangeArrowheads="1" noChangeShapeType="1" noTextEdit="1"/>
              </p:cNvSpPr>
              <p:nvPr/>
            </p:nvSpPr>
            <p:spPr>
              <a:xfrm>
                <a:off x="251520" y="1556792"/>
                <a:ext cx="8791189" cy="3458319"/>
              </a:xfrm>
              <a:prstGeom prst="rect">
                <a:avLst/>
              </a:prstGeom>
              <a:blipFill>
                <a:blip r:embed="rId2"/>
                <a:stretch>
                  <a:fillRect l="-693" b="-2113"/>
                </a:stretch>
              </a:blipFill>
            </p:spPr>
            <p:txBody>
              <a:bodyPr/>
              <a:lstStyle/>
              <a:p>
                <a:r>
                  <a:rPr lang="zh-HK" altLang="en-US">
                    <a:noFill/>
                  </a:rPr>
                  <a:t> </a:t>
                </a:r>
              </a:p>
            </p:txBody>
          </p:sp>
        </mc:Fallback>
      </mc:AlternateContent>
    </p:spTree>
    <p:extLst>
      <p:ext uri="{BB962C8B-B14F-4D97-AF65-F5344CB8AC3E}">
        <p14:creationId xmlns:p14="http://schemas.microsoft.com/office/powerpoint/2010/main" val="3689870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600" dirty="0">
                <a:latin typeface="+mn-lt"/>
              </a:rPr>
              <a:t> </a:t>
            </a:r>
            <a:r>
              <a:rPr lang="zh-CN" altLang="en-US" sz="3600" dirty="0">
                <a:latin typeface="+mn-lt"/>
              </a:rPr>
              <a:t>遗传算法案例</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5" y="1303874"/>
            <a:ext cx="7905750" cy="5077454"/>
          </a:xfrm>
        </p:spPr>
        <p:txBody>
          <a:bodyPr/>
          <a:lstStyle/>
          <a:p>
            <a:pPr eaLnBrk="1" hangingPunct="1">
              <a:buClr>
                <a:srgbClr val="FF0000"/>
              </a:buClr>
              <a:buSzPct val="55000"/>
            </a:pPr>
            <a:r>
              <a:rPr lang="zh-CN" altLang="en-US" sz="2400" b="1">
                <a:ea typeface="微软雅黑" panose="020B0503020204020204" pitchFamily="34" charset="-122"/>
              </a:rPr>
              <a:t>在介绍遗传算法的具体细节实现之前，先引入两个遗传算法的简单例子。</a:t>
            </a:r>
            <a:endParaRPr lang="en-US" altLang="zh-CN" sz="2400" b="1">
              <a:ea typeface="微软雅黑" panose="020B0503020204020204" pitchFamily="34" charset="-122"/>
            </a:endParaRPr>
          </a:p>
          <a:p>
            <a:pPr eaLnBrk="1" hangingPunct="1">
              <a:buClr>
                <a:srgbClr val="FF0000"/>
              </a:buClr>
              <a:buSzPct val="55000"/>
            </a:pPr>
            <a:endParaRPr lang="en-US" altLang="zh-CN" sz="1200" b="1">
              <a:ea typeface="微软雅黑" panose="020B0503020204020204" pitchFamily="34" charset="-122"/>
            </a:endParaRPr>
          </a:p>
          <a:p>
            <a:pPr eaLnBrk="1" hangingPunct="1">
              <a:buClr>
                <a:srgbClr val="FF0000"/>
              </a:buClr>
              <a:buSzPct val="55000"/>
            </a:pPr>
            <a:r>
              <a:rPr lang="zh-CN" altLang="en-US" sz="2400" b="1">
                <a:ea typeface="微软雅黑" panose="020B0503020204020204" pitchFamily="34" charset="-122"/>
              </a:rPr>
              <a:t>这两个案例可结合本小节后面部分来学习</a:t>
            </a:r>
            <a:endParaRPr lang="en-US" altLang="zh-CN" sz="2400" b="1">
              <a:ea typeface="微软雅黑" panose="020B0503020204020204" pitchFamily="34" charset="-122"/>
            </a:endParaRPr>
          </a:p>
          <a:p>
            <a:pPr eaLnBrk="1" hangingPunct="1">
              <a:buClr>
                <a:srgbClr val="FF0000"/>
              </a:buClr>
              <a:buSzPct val="55000"/>
            </a:pPr>
            <a:endParaRPr lang="en-US" altLang="zh-CN" sz="24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1800">
              <a:solidFill>
                <a:srgbClr val="0000FF"/>
              </a:solidFill>
              <a:ea typeface="微软雅黑" panose="020B0503020204020204" pitchFamily="34" charset="-122"/>
            </a:endParaRPr>
          </a:p>
        </p:txBody>
      </p:sp>
    </p:spTree>
    <p:extLst>
      <p:ext uri="{BB962C8B-B14F-4D97-AF65-F5344CB8AC3E}">
        <p14:creationId xmlns:p14="http://schemas.microsoft.com/office/powerpoint/2010/main" val="214695937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6A4B4F-F04F-D84A-9560-5A75D34E2D88}"/>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构建路径</a:t>
            </a:r>
          </a:p>
        </p:txBody>
      </p:sp>
      <p:pic>
        <p:nvPicPr>
          <p:cNvPr id="4" name="图片 3">
            <a:extLst>
              <a:ext uri="{FF2B5EF4-FFF2-40B4-BE49-F238E27FC236}">
                <a16:creationId xmlns:a16="http://schemas.microsoft.com/office/drawing/2014/main" id="{CCCC925E-1687-9868-6FD6-6978D7130743}"/>
              </a:ext>
            </a:extLst>
          </p:cNvPr>
          <p:cNvPicPr>
            <a:picLocks noChangeAspect="1"/>
          </p:cNvPicPr>
          <p:nvPr/>
        </p:nvPicPr>
        <p:blipFill>
          <a:blip r:embed="rId2"/>
          <a:stretch>
            <a:fillRect/>
          </a:stretch>
        </p:blipFill>
        <p:spPr>
          <a:xfrm>
            <a:off x="462186" y="1556792"/>
            <a:ext cx="8214319" cy="3528392"/>
          </a:xfrm>
          <a:prstGeom prst="rect">
            <a:avLst/>
          </a:prstGeom>
        </p:spPr>
      </p:pic>
    </p:spTree>
    <p:extLst>
      <p:ext uri="{BB962C8B-B14F-4D97-AF65-F5344CB8AC3E}">
        <p14:creationId xmlns:p14="http://schemas.microsoft.com/office/powerpoint/2010/main" val="324539076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6A4B4F-F04F-D84A-9560-5A75D34E2D88}"/>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 更新信息素</a:t>
            </a:r>
          </a:p>
        </p:txBody>
      </p:sp>
      <p:pic>
        <p:nvPicPr>
          <p:cNvPr id="5" name="图片 4">
            <a:extLst>
              <a:ext uri="{FF2B5EF4-FFF2-40B4-BE49-F238E27FC236}">
                <a16:creationId xmlns:a16="http://schemas.microsoft.com/office/drawing/2014/main" id="{141CAB12-C818-153F-5F12-C96C02E4127D}"/>
              </a:ext>
            </a:extLst>
          </p:cNvPr>
          <p:cNvPicPr>
            <a:picLocks noChangeAspect="1"/>
          </p:cNvPicPr>
          <p:nvPr/>
        </p:nvPicPr>
        <p:blipFill>
          <a:blip r:embed="rId2"/>
          <a:stretch>
            <a:fillRect/>
          </a:stretch>
        </p:blipFill>
        <p:spPr>
          <a:xfrm>
            <a:off x="611560" y="1484784"/>
            <a:ext cx="8197376" cy="4080868"/>
          </a:xfrm>
          <a:prstGeom prst="rect">
            <a:avLst/>
          </a:prstGeom>
        </p:spPr>
      </p:pic>
    </p:spTree>
    <p:extLst>
      <p:ext uri="{BB962C8B-B14F-4D97-AF65-F5344CB8AC3E}">
        <p14:creationId xmlns:p14="http://schemas.microsoft.com/office/powerpoint/2010/main" val="168391585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6A4B4F-F04F-D84A-9560-5A75D34E2D88}"/>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 更新信息素</a:t>
            </a:r>
          </a:p>
        </p:txBody>
      </p:sp>
      <p:sp>
        <p:nvSpPr>
          <p:cNvPr id="4" name="文本框 3">
            <a:extLst>
              <a:ext uri="{FF2B5EF4-FFF2-40B4-BE49-F238E27FC236}">
                <a16:creationId xmlns:a16="http://schemas.microsoft.com/office/drawing/2014/main" id="{06CCD698-DFD8-9D74-3E82-9F3DF429EFC1}"/>
              </a:ext>
            </a:extLst>
          </p:cNvPr>
          <p:cNvSpPr txBox="1"/>
          <p:nvPr/>
        </p:nvSpPr>
        <p:spPr>
          <a:xfrm>
            <a:off x="251520" y="1556792"/>
            <a:ext cx="8994770" cy="1212833"/>
          </a:xfrm>
          <a:prstGeom prst="rect">
            <a:avLst/>
          </a:prstGeom>
          <a:noFill/>
        </p:spPr>
        <p:txBody>
          <a:bodyPr wrap="none" rtlCol="0">
            <a:spAutoFit/>
          </a:bodyPr>
          <a:lstStyle/>
          <a:p>
            <a:pPr marL="342900" indent="-342900">
              <a:lnSpc>
                <a:spcPct val="200000"/>
              </a:lnSpc>
              <a:buClr>
                <a:srgbClr val="FF0000"/>
              </a:buClr>
              <a:buFont typeface="Wingdings" pitchFamily="2" charset="2"/>
              <a:buChar char="u"/>
            </a:pPr>
            <a:r>
              <a:rPr kumimoji="1" lang="zh-CN" altLang="en-US" dirty="0">
                <a:latin typeface="SimHei" panose="02010609060101010101" pitchFamily="49" charset="-122"/>
                <a:ea typeface="SimHei" panose="02010609060101010101" pitchFamily="49" charset="-122"/>
              </a:rPr>
              <a:t>根据不同的规则我们可以将蚁群算法分为三种模型</a:t>
            </a:r>
            <a:r>
              <a:rPr kumimoji="1" lang="en-US" altLang="zh-CN" dirty="0">
                <a:latin typeface="SimHei" panose="02010609060101010101" pitchFamily="49" charset="-122"/>
                <a:ea typeface="SimHei" panose="02010609060101010101" pitchFamily="49" charset="-122"/>
              </a:rPr>
              <a:t>—</a:t>
            </a:r>
            <a:r>
              <a:rPr kumimoji="1" lang="zh-CN" altLang="en-US" dirty="0">
                <a:solidFill>
                  <a:srgbClr val="FF0000"/>
                </a:solidFill>
                <a:latin typeface="SimHei" panose="02010609060101010101" pitchFamily="49" charset="-122"/>
                <a:ea typeface="SimHei" panose="02010609060101010101" pitchFamily="49" charset="-122"/>
              </a:rPr>
              <a:t>蚁周模型</a:t>
            </a:r>
            <a:r>
              <a:rPr kumimoji="1" lang="zh-CN" altLang="en-US" dirty="0">
                <a:latin typeface="SimHei" panose="02010609060101010101" pitchFamily="49" charset="-122"/>
                <a:ea typeface="SimHei" panose="02010609060101010101" pitchFamily="49" charset="-122"/>
              </a:rPr>
              <a:t>、蚁量模型、</a:t>
            </a:r>
            <a:endParaRPr kumimoji="1" lang="en-US" altLang="zh-CN" dirty="0">
              <a:latin typeface="SimHei" panose="02010609060101010101" pitchFamily="49" charset="-122"/>
              <a:ea typeface="SimHei" panose="02010609060101010101" pitchFamily="49" charset="-122"/>
            </a:endParaRPr>
          </a:p>
          <a:p>
            <a:pPr>
              <a:lnSpc>
                <a:spcPct val="200000"/>
              </a:lnSpc>
              <a:buClr>
                <a:srgbClr val="FF0000"/>
              </a:buClr>
            </a:pPr>
            <a:r>
              <a:rPr kumimoji="1" lang="zh-CN" altLang="en-US" dirty="0">
                <a:latin typeface="SimHei" panose="02010609060101010101" pitchFamily="49" charset="-122"/>
                <a:ea typeface="SimHei" panose="02010609060101010101" pitchFamily="49" charset="-122"/>
              </a:rPr>
              <a:t>蚁密模型。</a:t>
            </a:r>
          </a:p>
        </p:txBody>
      </p:sp>
      <p:sp>
        <p:nvSpPr>
          <p:cNvPr id="7" name="文本框 6">
            <a:extLst>
              <a:ext uri="{FF2B5EF4-FFF2-40B4-BE49-F238E27FC236}">
                <a16:creationId xmlns:a16="http://schemas.microsoft.com/office/drawing/2014/main" id="{B475EF0B-136F-F110-C38E-3429E97896CC}"/>
              </a:ext>
            </a:extLst>
          </p:cNvPr>
          <p:cNvSpPr txBox="1"/>
          <p:nvPr/>
        </p:nvSpPr>
        <p:spPr>
          <a:xfrm>
            <a:off x="251520" y="2769625"/>
            <a:ext cx="6083717" cy="597279"/>
          </a:xfrm>
          <a:prstGeom prst="rect">
            <a:avLst/>
          </a:prstGeom>
          <a:noFill/>
        </p:spPr>
        <p:txBody>
          <a:bodyPr wrap="none" rtlCol="0">
            <a:spAutoFit/>
          </a:bodyPr>
          <a:lstStyle/>
          <a:p>
            <a:pPr>
              <a:lnSpc>
                <a:spcPct val="200000"/>
              </a:lnSpc>
              <a:buClr>
                <a:srgbClr val="FF0000"/>
              </a:buClr>
            </a:pPr>
            <a:r>
              <a:rPr kumimoji="1" lang="zh-CN" altLang="en-US" dirty="0">
                <a:latin typeface="SimHei" panose="02010609060101010101" pitchFamily="49" charset="-122"/>
                <a:ea typeface="SimHei" panose="02010609060101010101" pitchFamily="49" charset="-122"/>
              </a:rPr>
              <a:t>规则是：完成一次路径循环后，蚂蚁才释放信息素。</a:t>
            </a:r>
          </a:p>
        </p:txBody>
      </p:sp>
      <p:pic>
        <p:nvPicPr>
          <p:cNvPr id="2" name="图片 1">
            <a:extLst>
              <a:ext uri="{FF2B5EF4-FFF2-40B4-BE49-F238E27FC236}">
                <a16:creationId xmlns:a16="http://schemas.microsoft.com/office/drawing/2014/main" id="{A8F0E1C2-152F-467B-5BFE-75B271F8F4CF}"/>
              </a:ext>
            </a:extLst>
          </p:cNvPr>
          <p:cNvPicPr>
            <a:picLocks noChangeAspect="1"/>
          </p:cNvPicPr>
          <p:nvPr/>
        </p:nvPicPr>
        <p:blipFill>
          <a:blip r:embed="rId2"/>
          <a:stretch>
            <a:fillRect/>
          </a:stretch>
        </p:blipFill>
        <p:spPr>
          <a:xfrm>
            <a:off x="1875213" y="3717032"/>
            <a:ext cx="5393574" cy="1533077"/>
          </a:xfrm>
          <a:prstGeom prst="rect">
            <a:avLst/>
          </a:prstGeom>
        </p:spPr>
      </p:pic>
    </p:spTree>
    <p:extLst>
      <p:ext uri="{BB962C8B-B14F-4D97-AF65-F5344CB8AC3E}">
        <p14:creationId xmlns:p14="http://schemas.microsoft.com/office/powerpoint/2010/main" val="150608631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6A4B4F-F04F-D84A-9560-5A75D34E2D88}"/>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 更新信息素</a:t>
            </a:r>
          </a:p>
        </p:txBody>
      </p:sp>
      <p:pic>
        <p:nvPicPr>
          <p:cNvPr id="5" name="图片 4">
            <a:extLst>
              <a:ext uri="{FF2B5EF4-FFF2-40B4-BE49-F238E27FC236}">
                <a16:creationId xmlns:a16="http://schemas.microsoft.com/office/drawing/2014/main" id="{CDD7C602-2681-2A8F-F6F8-3C896BED304D}"/>
              </a:ext>
            </a:extLst>
          </p:cNvPr>
          <p:cNvPicPr>
            <a:picLocks noChangeAspect="1"/>
          </p:cNvPicPr>
          <p:nvPr/>
        </p:nvPicPr>
        <p:blipFill>
          <a:blip r:embed="rId2"/>
          <a:stretch>
            <a:fillRect/>
          </a:stretch>
        </p:blipFill>
        <p:spPr>
          <a:xfrm>
            <a:off x="321979" y="1484784"/>
            <a:ext cx="8500042" cy="4207164"/>
          </a:xfrm>
          <a:prstGeom prst="rect">
            <a:avLst/>
          </a:prstGeom>
        </p:spPr>
      </p:pic>
    </p:spTree>
    <p:extLst>
      <p:ext uri="{BB962C8B-B14F-4D97-AF65-F5344CB8AC3E}">
        <p14:creationId xmlns:p14="http://schemas.microsoft.com/office/powerpoint/2010/main" val="37522139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6A4B4F-F04F-D84A-9560-5A75D34E2D88}"/>
              </a:ext>
            </a:extLst>
          </p:cNvPr>
          <p:cNvSpPr>
            <a:spLocks noGrp="1" noChangeArrowheads="1"/>
          </p:cNvSpPr>
          <p:nvPr>
            <p:ph type="title"/>
          </p:nvPr>
        </p:nvSpPr>
        <p:spPr>
          <a:xfrm>
            <a:off x="971550" y="406400"/>
            <a:ext cx="7992938" cy="719138"/>
          </a:xfrm>
        </p:spPr>
        <p:txBody>
          <a:bodyPr/>
          <a:lstStyle/>
          <a:p>
            <a:pPr eaLnBrk="1" hangingPunct="1">
              <a:defRPr/>
            </a:pPr>
            <a:r>
              <a:rPr lang="zh-CN" altLang="en-US" dirty="0">
                <a:latin typeface="+mn-lt"/>
              </a:rPr>
              <a:t> 判断是否终止</a:t>
            </a:r>
          </a:p>
        </p:txBody>
      </p:sp>
      <p:sp>
        <p:nvSpPr>
          <p:cNvPr id="2" name="文本框 1">
            <a:extLst>
              <a:ext uri="{FF2B5EF4-FFF2-40B4-BE49-F238E27FC236}">
                <a16:creationId xmlns:a16="http://schemas.microsoft.com/office/drawing/2014/main" id="{A897EF2D-2A84-D980-BF79-571DC1E36AE6}"/>
              </a:ext>
            </a:extLst>
          </p:cNvPr>
          <p:cNvSpPr txBox="1"/>
          <p:nvPr/>
        </p:nvSpPr>
        <p:spPr>
          <a:xfrm>
            <a:off x="539552" y="1604434"/>
            <a:ext cx="5472608" cy="400110"/>
          </a:xfrm>
          <a:prstGeom prst="rect">
            <a:avLst/>
          </a:prstGeom>
          <a:noFill/>
        </p:spPr>
        <p:txBody>
          <a:bodyPr wrap="square" rtlCol="0">
            <a:spAutoFit/>
          </a:bodyPr>
          <a:lstStyle/>
          <a:p>
            <a:r>
              <a:rPr lang="zh-CN" altLang="en-US" b="1" dirty="0"/>
              <a:t>蚁群算法中的</a:t>
            </a:r>
            <a:r>
              <a:rPr lang="zh-CN" altLang="en-US" b="1" dirty="0">
                <a:solidFill>
                  <a:srgbClr val="FF0000"/>
                </a:solidFill>
              </a:rPr>
              <a:t>终止条件</a:t>
            </a:r>
            <a:r>
              <a:rPr lang="zh-CN" altLang="en-US" b="1" dirty="0"/>
              <a:t>：是否达到迭代次数。</a:t>
            </a:r>
            <a:endParaRPr lang="zh-HK" altLang="en-US" b="1" dirty="0"/>
          </a:p>
        </p:txBody>
      </p:sp>
      <p:sp>
        <p:nvSpPr>
          <p:cNvPr id="6" name="文本框 5">
            <a:extLst>
              <a:ext uri="{FF2B5EF4-FFF2-40B4-BE49-F238E27FC236}">
                <a16:creationId xmlns:a16="http://schemas.microsoft.com/office/drawing/2014/main" id="{648086C9-3E16-5052-080B-4BDF48B7300F}"/>
              </a:ext>
            </a:extLst>
          </p:cNvPr>
          <p:cNvSpPr txBox="1"/>
          <p:nvPr/>
        </p:nvSpPr>
        <p:spPr>
          <a:xfrm>
            <a:off x="539552" y="2420888"/>
            <a:ext cx="8136904" cy="1015663"/>
          </a:xfrm>
          <a:prstGeom prst="rect">
            <a:avLst/>
          </a:prstGeom>
          <a:noFill/>
        </p:spPr>
        <p:txBody>
          <a:bodyPr wrap="square" rtlCol="0">
            <a:spAutoFit/>
          </a:bodyPr>
          <a:lstStyle/>
          <a:p>
            <a:r>
              <a:rPr lang="zh-CN" altLang="en-US" b="1" dirty="0"/>
              <a:t>一次迭代就是指</a:t>
            </a:r>
            <a:r>
              <a:rPr lang="en-US" altLang="zh-CN" b="1" dirty="0"/>
              <a:t>m</a:t>
            </a:r>
            <a:r>
              <a:rPr lang="zh-CN" altLang="en-US" b="1" dirty="0"/>
              <a:t>只蚂蚁都走完所有的城市，即存在</a:t>
            </a:r>
            <a:r>
              <a:rPr lang="en-US" altLang="zh-CN" b="1" dirty="0"/>
              <a:t>m</a:t>
            </a:r>
            <a:r>
              <a:rPr lang="zh-CN" altLang="en-US" b="1" dirty="0"/>
              <a:t>个搜索路径。将所有路径进行比较，选择长度最短的路径，更新信息素。并将当前的最短路径与过往的最短路径长度进行对比，同时迭代次数加</a:t>
            </a:r>
            <a:r>
              <a:rPr lang="en-US" altLang="zh-CN" b="1" dirty="0"/>
              <a:t>1</a:t>
            </a:r>
            <a:r>
              <a:rPr lang="zh-CN" altLang="en-US" b="1" dirty="0"/>
              <a:t>。</a:t>
            </a:r>
            <a:endParaRPr lang="zh-HK" altLang="en-US" b="1" dirty="0"/>
          </a:p>
        </p:txBody>
      </p:sp>
      <p:sp>
        <p:nvSpPr>
          <p:cNvPr id="7" name="文本框 6">
            <a:extLst>
              <a:ext uri="{FF2B5EF4-FFF2-40B4-BE49-F238E27FC236}">
                <a16:creationId xmlns:a16="http://schemas.microsoft.com/office/drawing/2014/main" id="{E04D720F-CD29-2E9E-936E-EB15D4A89A28}"/>
              </a:ext>
            </a:extLst>
          </p:cNvPr>
          <p:cNvSpPr txBox="1"/>
          <p:nvPr/>
        </p:nvSpPr>
        <p:spPr>
          <a:xfrm>
            <a:off x="611560" y="3933056"/>
            <a:ext cx="8064896" cy="707886"/>
          </a:xfrm>
          <a:prstGeom prst="rect">
            <a:avLst/>
          </a:prstGeom>
          <a:noFill/>
        </p:spPr>
        <p:txBody>
          <a:bodyPr wrap="square" rtlCol="0">
            <a:spAutoFit/>
          </a:bodyPr>
          <a:lstStyle/>
          <a:p>
            <a:r>
              <a:rPr lang="zh-CN" altLang="en-US" b="1" dirty="0"/>
              <a:t>然后判断当前迭代次数是否等于设置的迭代次数。如果等于则停止迭代，否则进行下一次迭代。</a:t>
            </a:r>
            <a:endParaRPr lang="zh-HK" altLang="en-US" b="1" dirty="0"/>
          </a:p>
        </p:txBody>
      </p:sp>
    </p:spTree>
    <p:extLst>
      <p:ext uri="{BB962C8B-B14F-4D97-AF65-F5344CB8AC3E}">
        <p14:creationId xmlns:p14="http://schemas.microsoft.com/office/powerpoint/2010/main" val="34822749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6A4B4F-F04F-D84A-9560-5A75D34E2D88}"/>
              </a:ext>
            </a:extLst>
          </p:cNvPr>
          <p:cNvSpPr>
            <a:spLocks noGrp="1" noChangeArrowheads="1"/>
          </p:cNvSpPr>
          <p:nvPr>
            <p:ph type="title"/>
          </p:nvPr>
        </p:nvSpPr>
        <p:spPr>
          <a:xfrm>
            <a:off x="971550" y="406400"/>
            <a:ext cx="7992938" cy="719138"/>
          </a:xfrm>
        </p:spPr>
        <p:txBody>
          <a:bodyPr/>
          <a:lstStyle/>
          <a:p>
            <a:pPr eaLnBrk="1" hangingPunct="1">
              <a:defRPr/>
            </a:pPr>
            <a:r>
              <a:rPr lang="en-US" altLang="zh-CN" dirty="0">
                <a:latin typeface="+mn-lt"/>
              </a:rPr>
              <a:t> </a:t>
            </a:r>
            <a:r>
              <a:rPr lang="zh-CN" altLang="en-US" dirty="0">
                <a:latin typeface="+mn-lt"/>
              </a:rPr>
              <a:t>旅行商问题（</a:t>
            </a:r>
            <a:r>
              <a:rPr lang="en-US" altLang="zh-CN" dirty="0">
                <a:latin typeface="+mn-lt"/>
              </a:rPr>
              <a:t>TSP</a:t>
            </a:r>
            <a:r>
              <a:rPr lang="zh-CN" altLang="en-US" dirty="0">
                <a:latin typeface="+mn-lt"/>
              </a:rPr>
              <a:t>问题）</a:t>
            </a:r>
          </a:p>
        </p:txBody>
      </p:sp>
      <p:sp>
        <p:nvSpPr>
          <p:cNvPr id="4" name="文本框 3">
            <a:extLst>
              <a:ext uri="{FF2B5EF4-FFF2-40B4-BE49-F238E27FC236}">
                <a16:creationId xmlns:a16="http://schemas.microsoft.com/office/drawing/2014/main" id="{5A21A934-B4FB-438C-5164-47E738FF988C}"/>
              </a:ext>
            </a:extLst>
          </p:cNvPr>
          <p:cNvSpPr txBox="1"/>
          <p:nvPr/>
        </p:nvSpPr>
        <p:spPr>
          <a:xfrm>
            <a:off x="611560" y="1772816"/>
            <a:ext cx="7704856" cy="1200329"/>
          </a:xfrm>
          <a:prstGeom prst="rect">
            <a:avLst/>
          </a:prstGeom>
          <a:noFill/>
        </p:spPr>
        <p:txBody>
          <a:bodyPr wrap="square" rtlCol="0">
            <a:spAutoFit/>
          </a:bodyPr>
          <a:lstStyle/>
          <a:p>
            <a:r>
              <a:rPr lang="zh-CN" altLang="en-US" sz="2400" b="1" dirty="0"/>
              <a:t>一个旅行商人，他要遍历</a:t>
            </a:r>
            <a:r>
              <a:rPr lang="en-US" altLang="zh-CN" sz="2400" b="1" dirty="0"/>
              <a:t>n</a:t>
            </a:r>
            <a:r>
              <a:rPr lang="zh-CN" altLang="en-US" sz="2400" b="1" dirty="0"/>
              <a:t>个城市，但是每个城市智能遍历一次，最终还要回到最初所在的城市，要求定制一个遍历方案，使经过的总路程最短。请用</a:t>
            </a:r>
            <a:r>
              <a:rPr lang="en-US" altLang="zh-CN" sz="2400" b="1" dirty="0"/>
              <a:t>python</a:t>
            </a:r>
            <a:r>
              <a:rPr lang="zh-CN" altLang="en-US" sz="2400" b="1" dirty="0"/>
              <a:t>实现。</a:t>
            </a:r>
            <a:endParaRPr lang="zh-HK" altLang="en-US" sz="2400" b="1" dirty="0"/>
          </a:p>
        </p:txBody>
      </p:sp>
    </p:spTree>
    <p:extLst>
      <p:ext uri="{BB962C8B-B14F-4D97-AF65-F5344CB8AC3E}">
        <p14:creationId xmlns:p14="http://schemas.microsoft.com/office/powerpoint/2010/main" val="14348147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05DF2859-17F7-4CC5-8D1F-09E9AD936FA0}"/>
              </a:ext>
            </a:extLst>
          </p:cNvPr>
          <p:cNvSpPr>
            <a:spLocks noGrp="1" noChangeArrowheads="1"/>
          </p:cNvSpPr>
          <p:nvPr>
            <p:ph type="title"/>
          </p:nvPr>
        </p:nvSpPr>
        <p:spPr/>
        <p:txBody>
          <a:bodyPr/>
          <a:lstStyle/>
          <a:p>
            <a:pPr eaLnBrk="1" hangingPunct="1"/>
            <a:r>
              <a:rPr lang="zh-CN" altLang="en-US" b="1" dirty="0">
                <a:solidFill>
                  <a:srgbClr val="0000FF"/>
                </a:solidFill>
                <a:latin typeface="Arial" panose="020B0604020202020204" pitchFamily="34" charset="0"/>
              </a:rPr>
              <a:t>启发式算法</a:t>
            </a:r>
            <a:endParaRPr lang="zh-CN" altLang="en-US" dirty="0"/>
          </a:p>
        </p:txBody>
      </p:sp>
      <p:sp>
        <p:nvSpPr>
          <p:cNvPr id="4" name="矩形 3">
            <a:extLst>
              <a:ext uri="{FF2B5EF4-FFF2-40B4-BE49-F238E27FC236}">
                <a16:creationId xmlns:a16="http://schemas.microsoft.com/office/drawing/2014/main" id="{42E7085B-7061-45CE-91F0-EE9AEABE1855}"/>
              </a:ext>
            </a:extLst>
          </p:cNvPr>
          <p:cNvSpPr/>
          <p:nvPr/>
        </p:nvSpPr>
        <p:spPr>
          <a:xfrm>
            <a:off x="2747963" y="2967038"/>
            <a:ext cx="3648075" cy="923925"/>
          </a:xfrm>
          <a:prstGeom prst="rect">
            <a:avLst/>
          </a:prstGeom>
          <a:noFill/>
        </p:spPr>
        <p:txBody>
          <a:bodyPr wrap="none">
            <a:spAutoFit/>
          </a:bodyPr>
          <a:lstStyle/>
          <a:p>
            <a:pPr algn="ctr">
              <a:defRPr/>
            </a:pPr>
            <a:r>
              <a:rPr lang="zh-CN" altLang="en-US" sz="5400">
                <a:ln w="0"/>
                <a:effectLst>
                  <a:outerShdw blurRad="38100" dist="19050" dir="2700000" algn="tl" rotWithShape="0">
                    <a:schemeClr val="dk1">
                      <a:alpha val="40000"/>
                    </a:schemeClr>
                  </a:outerShdw>
                </a:effectLst>
              </a:rPr>
              <a:t>本章结束！</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600" dirty="0">
                <a:latin typeface="+mn-lt"/>
              </a:rPr>
              <a:t> </a:t>
            </a:r>
            <a:r>
              <a:rPr lang="zh-CN" altLang="en-US" sz="3600" dirty="0">
                <a:latin typeface="+mn-lt"/>
              </a:rPr>
              <a:t>遗传算法案例</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5" y="1303874"/>
            <a:ext cx="7905750" cy="5077454"/>
          </a:xfrm>
        </p:spPr>
        <p:txBody>
          <a:bodyPr/>
          <a:lstStyle/>
          <a:p>
            <a:pPr eaLnBrk="1" hangingPunct="1">
              <a:buClr>
                <a:srgbClr val="FF0000"/>
              </a:buClr>
              <a:buSzPct val="55000"/>
            </a:pPr>
            <a:r>
              <a:rPr lang="zh-CN" altLang="en-US" sz="2400" b="1">
                <a:ea typeface="微软雅黑" panose="020B0503020204020204" pitchFamily="34" charset="-122"/>
              </a:rPr>
              <a:t>例</a:t>
            </a:r>
            <a:r>
              <a:rPr lang="en-US" altLang="zh-CN" sz="2400" b="1">
                <a:ea typeface="微软雅黑" panose="020B0503020204020204" pitchFamily="34" charset="-122"/>
              </a:rPr>
              <a:t>1</a:t>
            </a:r>
            <a:r>
              <a:rPr lang="zh-CN" altLang="en-US" sz="2400" b="1">
                <a:ea typeface="微软雅黑" panose="020B0503020204020204" pitchFamily="34" charset="-122"/>
              </a:rPr>
              <a:t>：</a:t>
            </a:r>
            <a:endParaRPr lang="en-US" altLang="zh-CN" sz="2400" b="1">
              <a:ea typeface="微软雅黑" panose="020B0503020204020204" pitchFamily="34" charset="-122"/>
            </a:endParaRPr>
          </a:p>
          <a:p>
            <a:pPr eaLnBrk="1" hangingPunct="1">
              <a:buClr>
                <a:srgbClr val="FF0000"/>
              </a:buClr>
              <a:buSzPct val="55000"/>
            </a:pPr>
            <a:endParaRPr lang="en-US" altLang="zh-CN" sz="12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某快餐店要作出以下三项决定：</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ea typeface="微软雅黑" panose="020B0503020204020204" pitchFamily="34" charset="-122"/>
              </a:rPr>
              <a:t>价格      </a:t>
            </a:r>
            <a:r>
              <a:rPr lang="en-US" altLang="zh-CN" sz="1800" b="1">
                <a:ea typeface="微软雅黑" panose="020B0503020204020204" pitchFamily="34" charset="-122"/>
              </a:rPr>
              <a:t>	</a:t>
            </a:r>
            <a:r>
              <a:rPr lang="zh-CN" altLang="en-US" sz="1800" b="1">
                <a:ea typeface="微软雅黑" panose="020B0503020204020204" pitchFamily="34" charset="-122"/>
              </a:rPr>
              <a:t>汉堡包的价格应定在 </a:t>
            </a:r>
            <a:r>
              <a:rPr lang="en-US" altLang="zh-CN" sz="1800" b="1">
                <a:ea typeface="微软雅黑" panose="020B0503020204020204" pitchFamily="34" charset="-122"/>
              </a:rPr>
              <a:t>1 </a:t>
            </a:r>
            <a:r>
              <a:rPr lang="zh-CN" altLang="en-US" sz="1800" b="1">
                <a:ea typeface="微软雅黑" panose="020B0503020204020204" pitchFamily="34" charset="-122"/>
              </a:rPr>
              <a:t>美元还是 </a:t>
            </a:r>
            <a:r>
              <a:rPr lang="en-US" altLang="zh-CN" sz="1800" b="1">
                <a:ea typeface="微软雅黑" panose="020B0503020204020204" pitchFamily="34" charset="-122"/>
              </a:rPr>
              <a:t>50 </a:t>
            </a:r>
            <a:r>
              <a:rPr lang="zh-CN" altLang="en-US" sz="1800" b="1">
                <a:ea typeface="微软雅黑" panose="020B0503020204020204" pitchFamily="34" charset="-122"/>
              </a:rPr>
              <a:t>美分</a:t>
            </a:r>
            <a:r>
              <a:rPr lang="en-US" altLang="zh-CN" sz="1800" b="1">
                <a:ea typeface="微软雅黑" panose="020B0503020204020204" pitchFamily="34" charset="-122"/>
              </a:rPr>
              <a:t>; </a:t>
            </a:r>
          </a:p>
          <a:p>
            <a:pPr eaLnBrk="1" hangingPunct="1">
              <a:buClr>
                <a:srgbClr val="FF0000"/>
              </a:buClr>
              <a:buSzPct val="55000"/>
              <a:buFont typeface="Wingdings" panose="05000000000000000000" pitchFamily="2" charset="2"/>
              <a:buChar char="Ø"/>
            </a:pPr>
            <a:r>
              <a:rPr lang="zh-CN" altLang="en-US" sz="1800" b="1">
                <a:ea typeface="微软雅黑" panose="020B0503020204020204" pitchFamily="34" charset="-122"/>
              </a:rPr>
              <a:t>饮料      </a:t>
            </a:r>
            <a:r>
              <a:rPr lang="en-US" altLang="zh-CN" sz="1800" b="1">
                <a:ea typeface="微软雅黑" panose="020B0503020204020204" pitchFamily="34" charset="-122"/>
              </a:rPr>
              <a:t>	</a:t>
            </a:r>
            <a:r>
              <a:rPr lang="zh-CN" altLang="en-US" sz="1800" b="1">
                <a:ea typeface="微软雅黑" panose="020B0503020204020204" pitchFamily="34" charset="-122"/>
              </a:rPr>
              <a:t>和汉堡包一起供应的应该是酒还是可乐</a:t>
            </a:r>
            <a:r>
              <a:rPr lang="en-US" altLang="zh-CN" sz="1800" b="1">
                <a:ea typeface="微软雅黑" panose="020B0503020204020204" pitchFamily="34" charset="-122"/>
              </a:rPr>
              <a:t>;</a:t>
            </a:r>
          </a:p>
          <a:p>
            <a:pPr eaLnBrk="1" hangingPunct="1">
              <a:buClr>
                <a:srgbClr val="FF0000"/>
              </a:buClr>
              <a:buSzPct val="55000"/>
              <a:buFont typeface="Wingdings" panose="05000000000000000000" pitchFamily="2" charset="2"/>
              <a:buChar char="Ø"/>
            </a:pPr>
            <a:r>
              <a:rPr lang="zh-CN" altLang="en-US" sz="1800" b="1">
                <a:ea typeface="微软雅黑" panose="020B0503020204020204" pitchFamily="34" charset="-122"/>
              </a:rPr>
              <a:t>服务速度     </a:t>
            </a:r>
            <a:r>
              <a:rPr lang="en-US" altLang="zh-CN" sz="1800" b="1">
                <a:ea typeface="微软雅黑" panose="020B0503020204020204" pitchFamily="34" charset="-122"/>
              </a:rPr>
              <a:t>	</a:t>
            </a:r>
            <a:r>
              <a:rPr lang="zh-CN" altLang="en-US" sz="1800" b="1">
                <a:ea typeface="微软雅黑" panose="020B0503020204020204" pitchFamily="34" charset="-122"/>
              </a:rPr>
              <a:t>饭店应提供慢的还是快的服务速度 </a:t>
            </a:r>
            <a:r>
              <a:rPr lang="en-US" altLang="zh-CN" sz="1800" b="1">
                <a:ea typeface="微软雅黑" panose="020B0503020204020204" pitchFamily="34" charset="-122"/>
              </a:rPr>
              <a:t>.</a:t>
            </a:r>
          </a:p>
          <a:p>
            <a:pPr eaLnBrk="1" hangingPunct="1">
              <a:buClr>
                <a:srgbClr val="FF0000"/>
              </a:buClr>
              <a:buSzPct val="55000"/>
              <a:buFont typeface="Wingdings" panose="05000000000000000000" pitchFamily="2" charset="2"/>
              <a:buChar char="Ø"/>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求解某一方案使得该快餐店盈利最大？</a:t>
            </a:r>
          </a:p>
          <a:p>
            <a:pPr eaLnBrk="1" hangingPunct="1">
              <a:buClr>
                <a:srgbClr val="FF0000"/>
              </a:buClr>
              <a:buSzPct val="55000"/>
              <a:buFont typeface="Wingdings" panose="05000000000000000000" pitchFamily="2" charset="2"/>
              <a:buChar char="Ø"/>
            </a:pPr>
            <a:endParaRPr lang="en-US" altLang="zh-CN" sz="1800" b="1">
              <a:ea typeface="微软雅黑" panose="020B0503020204020204" pitchFamily="34" charset="-122"/>
            </a:endParaRPr>
          </a:p>
          <a:p>
            <a:pPr eaLnBrk="1" hangingPunct="1">
              <a:buClr>
                <a:srgbClr val="FF0000"/>
              </a:buClr>
              <a:buSzPct val="55000"/>
            </a:pPr>
            <a:endParaRPr lang="en-US" altLang="zh-CN" sz="24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1800">
              <a:solidFill>
                <a:srgbClr val="0000FF"/>
              </a:solidFill>
              <a:ea typeface="微软雅黑" panose="020B0503020204020204" pitchFamily="34" charset="-122"/>
            </a:endParaRPr>
          </a:p>
        </p:txBody>
      </p:sp>
    </p:spTree>
    <p:extLst>
      <p:ext uri="{BB962C8B-B14F-4D97-AF65-F5344CB8AC3E}">
        <p14:creationId xmlns:p14="http://schemas.microsoft.com/office/powerpoint/2010/main" val="2275398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600" dirty="0">
                <a:latin typeface="+mn-lt"/>
              </a:rPr>
              <a:t> </a:t>
            </a:r>
            <a:r>
              <a:rPr lang="zh-CN" altLang="en-US" sz="3600" dirty="0">
                <a:latin typeface="+mn-lt"/>
              </a:rPr>
              <a:t>遗传算法案例</a:t>
            </a:r>
          </a:p>
        </p:txBody>
      </p:sp>
      <mc:AlternateContent xmlns:mc="http://schemas.openxmlformats.org/markup-compatibility/2006" xmlns:a14="http://schemas.microsoft.com/office/drawing/2010/main">
        <mc:Choice Requires="a14">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5" y="1303874"/>
                <a:ext cx="7905750" cy="5077454"/>
              </a:xfrm>
            </p:spPr>
            <p:txBody>
              <a:bodyPr/>
              <a:lstStyle/>
              <a:p>
                <a:pPr eaLnBrk="1" hangingPunct="1">
                  <a:buClr>
                    <a:srgbClr val="FF0000"/>
                  </a:buClr>
                  <a:buSzPct val="55000"/>
                </a:pPr>
                <a:r>
                  <a:rPr lang="zh-CN" altLang="en-US" sz="2400" b="1">
                    <a:ea typeface="微软雅黑" panose="020B0503020204020204" pitchFamily="34" charset="-122"/>
                  </a:rPr>
                  <a:t>解：</a:t>
                </a:r>
                <a:endParaRPr lang="en-US" altLang="zh-CN" sz="2400" b="1">
                  <a:ea typeface="微软雅黑" panose="020B0503020204020204" pitchFamily="34" charset="-122"/>
                </a:endParaRPr>
              </a:p>
              <a:p>
                <a:pPr eaLnBrk="1" hangingPunct="1">
                  <a:buClr>
                    <a:srgbClr val="FF0000"/>
                  </a:buClr>
                  <a:buSzPct val="55000"/>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solidFill>
                      <a:srgbClr val="0000FF"/>
                    </a:solidFill>
                    <a:ea typeface="微软雅黑" panose="020B0503020204020204" pitchFamily="34" charset="-122"/>
                  </a:rPr>
                  <a:t>编码：</a:t>
                </a: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有 </a:t>
                </a:r>
                <a:r>
                  <a:rPr lang="en-US" altLang="zh-CN" sz="2000" b="1">
                    <a:ea typeface="微软雅黑" panose="020B0503020204020204" pitchFamily="34" charset="-122"/>
                  </a:rPr>
                  <a:t>3 </a:t>
                </a:r>
                <a:r>
                  <a:rPr lang="zh-CN" altLang="en-US" sz="2000" b="1">
                    <a:ea typeface="微软雅黑" panose="020B0503020204020204" pitchFamily="34" charset="-122"/>
                  </a:rPr>
                  <a:t>个决策变量共有 </a:t>
                </a:r>
                <a14:m>
                  <m:oMath xmlns:m="http://schemas.openxmlformats.org/officeDocument/2006/math">
                    <m:sSup>
                      <m:sSupPr>
                        <m:ctrlPr>
                          <a:rPr lang="en-US" altLang="zh-CN" sz="2000" b="1" i="1" smtClean="0">
                            <a:latin typeface="Cambria Math" panose="02040503050406030204" pitchFamily="18" charset="0"/>
                            <a:ea typeface="微软雅黑" panose="020B0503020204020204" pitchFamily="34" charset="-122"/>
                          </a:rPr>
                        </m:ctrlPr>
                      </m:sSupPr>
                      <m:e>
                        <m:r>
                          <a:rPr lang="en-US" altLang="zh-CN" sz="2000" b="1" i="1" smtClean="0">
                            <a:latin typeface="Cambria Math" panose="02040503050406030204" pitchFamily="18" charset="0"/>
                            <a:ea typeface="微软雅黑" panose="020B0503020204020204" pitchFamily="34" charset="-122"/>
                          </a:rPr>
                          <m:t>𝟐</m:t>
                        </m:r>
                      </m:e>
                      <m:sup>
                        <m:r>
                          <a:rPr lang="en-US" altLang="zh-CN" sz="2000" b="1" i="1" smtClean="0">
                            <a:latin typeface="Cambria Math" panose="02040503050406030204" pitchFamily="18" charset="0"/>
                            <a:ea typeface="微软雅黑" panose="020B0503020204020204" pitchFamily="34" charset="-122"/>
                          </a:rPr>
                          <m:t>𝟑</m:t>
                        </m:r>
                      </m:sup>
                    </m:sSup>
                    <m:r>
                      <a:rPr lang="en-US" altLang="zh-CN" sz="2000" b="1" i="1" smtClean="0">
                        <a:latin typeface="Cambria Math" panose="02040503050406030204" pitchFamily="18" charset="0"/>
                        <a:ea typeface="微软雅黑" panose="020B0503020204020204" pitchFamily="34" charset="-122"/>
                      </a:rPr>
                      <m:t>=</m:t>
                    </m:r>
                    <m:r>
                      <a:rPr lang="en-US" altLang="zh-CN" sz="2000" b="1" i="1" smtClean="0">
                        <a:latin typeface="Cambria Math" panose="02040503050406030204" pitchFamily="18" charset="0"/>
                        <a:ea typeface="微软雅黑" panose="020B0503020204020204" pitchFamily="34" charset="-122"/>
                      </a:rPr>
                      <m:t>𝟖</m:t>
                    </m:r>
                  </m:oMath>
                </a14:m>
                <a:r>
                  <a:rPr lang="zh-CN" altLang="en-US" sz="2000" b="1">
                    <a:ea typeface="微软雅黑" panose="020B0503020204020204" pitchFamily="34" charset="-122"/>
                  </a:rPr>
                  <a:t> 种方案</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用三位 </a:t>
                </a:r>
                <a:r>
                  <a:rPr lang="en-US" altLang="zh-CN" sz="2000" b="1">
                    <a:ea typeface="微软雅黑" panose="020B0503020204020204" pitchFamily="34" charset="-122"/>
                  </a:rPr>
                  <a:t>0 -1 </a:t>
                </a:r>
                <a:r>
                  <a:rPr lang="zh-CN" altLang="en-US" sz="2000" b="1">
                    <a:ea typeface="微软雅黑" panose="020B0503020204020204" pitchFamily="34" charset="-122"/>
                  </a:rPr>
                  <a:t>数串，表示一个方案：</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14:m>
                  <m:oMath xmlns:m="http://schemas.openxmlformats.org/officeDocument/2006/math">
                    <m:d>
                      <m:dPr>
                        <m:ctrlPr>
                          <a:rPr lang="en-US" altLang="zh-CN" sz="2000" b="1" i="1" smtClean="0">
                            <a:latin typeface="Cambria Math" panose="02040503050406030204" pitchFamily="18" charset="0"/>
                            <a:ea typeface="微软雅黑" panose="020B0503020204020204" pitchFamily="34" charset="-122"/>
                          </a:rPr>
                        </m:ctrlPr>
                      </m:dPr>
                      <m:e>
                        <m:sSub>
                          <m:sSubPr>
                            <m:ctrlPr>
                              <a:rPr lang="en-US" altLang="zh-CN" sz="2000" b="1" i="1" smtClean="0">
                                <a:latin typeface="Cambria Math" panose="02040503050406030204" pitchFamily="18" charset="0"/>
                                <a:ea typeface="微软雅黑" panose="020B0503020204020204" pitchFamily="34" charset="-122"/>
                              </a:rPr>
                            </m:ctrlPr>
                          </m:sSubPr>
                          <m:e>
                            <m:r>
                              <a:rPr lang="en-US" altLang="zh-CN" sz="2000" b="1" i="1" smtClean="0">
                                <a:latin typeface="Cambria Math" panose="02040503050406030204" pitchFamily="18" charset="0"/>
                                <a:ea typeface="微软雅黑" panose="020B0503020204020204" pitchFamily="34" charset="-122"/>
                              </a:rPr>
                              <m:t>𝒂</m:t>
                            </m:r>
                          </m:e>
                          <m:sub>
                            <m:r>
                              <a:rPr lang="en-US" altLang="zh-CN" sz="2000" b="1" i="1" smtClean="0">
                                <a:latin typeface="Cambria Math" panose="02040503050406030204" pitchFamily="18" charset="0"/>
                                <a:ea typeface="微软雅黑" panose="020B0503020204020204" pitchFamily="34" charset="-122"/>
                              </a:rPr>
                              <m:t>𝟏</m:t>
                            </m:r>
                          </m:sub>
                        </m:sSub>
                        <m:r>
                          <a:rPr lang="en-US" altLang="zh-CN" sz="2000" b="1" i="1" smtClean="0">
                            <a:latin typeface="Cambria Math" panose="02040503050406030204" pitchFamily="18" charset="0"/>
                            <a:ea typeface="微软雅黑" panose="020B0503020204020204" pitchFamily="34" charset="-122"/>
                          </a:rPr>
                          <m:t>, </m:t>
                        </m:r>
                        <m:sSub>
                          <m:sSubPr>
                            <m:ctrlPr>
                              <a:rPr lang="en-US" altLang="zh-CN" sz="2000" b="1" i="1" smtClean="0">
                                <a:latin typeface="Cambria Math" panose="02040503050406030204" pitchFamily="18" charset="0"/>
                                <a:ea typeface="微软雅黑" panose="020B0503020204020204" pitchFamily="34" charset="-122"/>
                              </a:rPr>
                            </m:ctrlPr>
                          </m:sSubPr>
                          <m:e>
                            <m:r>
                              <a:rPr lang="en-US" altLang="zh-CN" sz="2000" b="1" i="1" smtClean="0">
                                <a:latin typeface="Cambria Math" panose="02040503050406030204" pitchFamily="18" charset="0"/>
                                <a:ea typeface="微软雅黑" panose="020B0503020204020204" pitchFamily="34" charset="-122"/>
                              </a:rPr>
                              <m:t>𝒂</m:t>
                            </m:r>
                          </m:e>
                          <m:sub>
                            <m:r>
                              <a:rPr lang="en-US" altLang="zh-CN" sz="2000" b="1" i="1" smtClean="0">
                                <a:latin typeface="Cambria Math" panose="02040503050406030204" pitchFamily="18" charset="0"/>
                                <a:ea typeface="微软雅黑" panose="020B0503020204020204" pitchFamily="34" charset="-122"/>
                              </a:rPr>
                              <m:t>𝟐</m:t>
                            </m:r>
                          </m:sub>
                        </m:sSub>
                        <m:r>
                          <a:rPr lang="en-US" altLang="zh-CN" sz="2000" b="1" i="1" smtClean="0">
                            <a:latin typeface="Cambria Math" panose="02040503050406030204" pitchFamily="18" charset="0"/>
                            <a:ea typeface="微软雅黑" panose="020B0503020204020204" pitchFamily="34" charset="-122"/>
                          </a:rPr>
                          <m:t>,</m:t>
                        </m:r>
                        <m:sSub>
                          <m:sSubPr>
                            <m:ctrlPr>
                              <a:rPr lang="en-US" altLang="zh-CN" sz="2000" b="1" i="1" smtClean="0">
                                <a:latin typeface="Cambria Math" panose="02040503050406030204" pitchFamily="18" charset="0"/>
                                <a:ea typeface="微软雅黑" panose="020B0503020204020204" pitchFamily="34" charset="-122"/>
                              </a:rPr>
                            </m:ctrlPr>
                          </m:sSubPr>
                          <m:e>
                            <m:r>
                              <a:rPr lang="en-US" altLang="zh-CN" sz="2000" b="1" i="1" smtClean="0">
                                <a:latin typeface="Cambria Math" panose="02040503050406030204" pitchFamily="18" charset="0"/>
                                <a:ea typeface="微软雅黑" panose="020B0503020204020204" pitchFamily="34" charset="-122"/>
                              </a:rPr>
                              <m:t>𝒂</m:t>
                            </m:r>
                          </m:e>
                          <m:sub>
                            <m:r>
                              <a:rPr lang="en-US" altLang="zh-CN" sz="2000" b="1" i="1" smtClean="0">
                                <a:latin typeface="Cambria Math" panose="02040503050406030204" pitchFamily="18" charset="0"/>
                                <a:ea typeface="微软雅黑" panose="020B0503020204020204" pitchFamily="34" charset="-122"/>
                              </a:rPr>
                              <m:t>𝟑</m:t>
                            </m:r>
                          </m:sub>
                        </m:sSub>
                      </m:e>
                    </m:d>
                    <m:r>
                      <a:rPr lang="en-US" altLang="zh-CN" sz="2000" b="1" i="1" smtClean="0">
                        <a:latin typeface="Cambria Math" panose="02040503050406030204" pitchFamily="18" charset="0"/>
                        <a:ea typeface="微软雅黑" panose="020B0503020204020204" pitchFamily="34" charset="-122"/>
                      </a:rPr>
                      <m:t>    </m:t>
                    </m:r>
                    <m:sSub>
                      <m:sSubPr>
                        <m:ctrlPr>
                          <a:rPr lang="en-US" altLang="zh-CN" sz="2000" b="1" i="1" smtClean="0">
                            <a:latin typeface="Cambria Math" panose="02040503050406030204" pitchFamily="18" charset="0"/>
                            <a:ea typeface="微软雅黑" panose="020B0503020204020204" pitchFamily="34" charset="-122"/>
                          </a:rPr>
                        </m:ctrlPr>
                      </m:sSubPr>
                      <m:e>
                        <m:r>
                          <a:rPr lang="en-US" altLang="zh-CN" sz="2000" b="1" i="1" smtClean="0">
                            <a:latin typeface="Cambria Math" panose="02040503050406030204" pitchFamily="18" charset="0"/>
                            <a:ea typeface="微软雅黑" panose="020B0503020204020204" pitchFamily="34" charset="-122"/>
                          </a:rPr>
                          <m:t>𝒂</m:t>
                        </m:r>
                      </m:e>
                      <m:sub>
                        <m:r>
                          <a:rPr lang="en-US" altLang="zh-CN" sz="2000" b="1" i="1" smtClean="0">
                            <a:latin typeface="Cambria Math" panose="02040503050406030204" pitchFamily="18" charset="0"/>
                            <a:ea typeface="微软雅黑" panose="020B0503020204020204" pitchFamily="34" charset="-122"/>
                          </a:rPr>
                          <m:t>𝒊</m:t>
                        </m:r>
                      </m:sub>
                    </m:sSub>
                    <m:r>
                      <a:rPr lang="en-US" altLang="zh-CN" sz="2000" b="1" i="1" smtClean="0">
                        <a:latin typeface="Cambria Math" panose="02040503050406030204" pitchFamily="18" charset="0"/>
                        <a:ea typeface="微软雅黑" panose="020B0503020204020204" pitchFamily="34" charset="-122"/>
                      </a:rPr>
                      <m:t>=</m:t>
                    </m:r>
                    <m:r>
                      <a:rPr lang="en-US" altLang="zh-CN" sz="2000" b="1" i="1" smtClean="0">
                        <a:latin typeface="Cambria Math" panose="02040503050406030204" pitchFamily="18" charset="0"/>
                        <a:ea typeface="微软雅黑" panose="020B0503020204020204" pitchFamily="34" charset="-122"/>
                      </a:rPr>
                      <m:t>𝟎</m:t>
                    </m:r>
                    <m:r>
                      <a:rPr lang="en-US" altLang="zh-CN" sz="2000" b="1" i="1" smtClean="0">
                        <a:latin typeface="Cambria Math" panose="02040503050406030204" pitchFamily="18" charset="0"/>
                        <a:ea typeface="微软雅黑" panose="020B0503020204020204" pitchFamily="34" charset="-122"/>
                      </a:rPr>
                      <m:t>, </m:t>
                    </m:r>
                    <m:r>
                      <a:rPr lang="en-US" altLang="zh-CN" sz="2000" b="1" i="1" smtClean="0">
                        <a:latin typeface="Cambria Math" panose="02040503050406030204" pitchFamily="18" charset="0"/>
                        <a:ea typeface="微软雅黑" panose="020B0503020204020204" pitchFamily="34" charset="-122"/>
                      </a:rPr>
                      <m:t>𝟏</m:t>
                    </m:r>
                  </m:oMath>
                </a14:m>
                <a:endParaRPr lang="zh-CN" altLang="en-US"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14:m>
                  <m:oMath xmlns:m="http://schemas.openxmlformats.org/officeDocument/2006/math">
                    <m:sSub>
                      <m:sSubPr>
                        <m:ctrlPr>
                          <a:rPr lang="en-US" altLang="zh-CN" sz="2000" b="1" i="1" smtClean="0">
                            <a:latin typeface="Cambria Math" panose="02040503050406030204" pitchFamily="18" charset="0"/>
                            <a:ea typeface="微软雅黑" panose="020B0503020204020204" pitchFamily="34" charset="-122"/>
                          </a:rPr>
                        </m:ctrlPr>
                      </m:sSubPr>
                      <m:e>
                        <m:r>
                          <a:rPr lang="en-US" altLang="zh-CN" sz="2000" b="1" i="1" smtClean="0">
                            <a:latin typeface="Cambria Math" panose="02040503050406030204" pitchFamily="18" charset="0"/>
                            <a:ea typeface="微软雅黑" panose="020B0503020204020204" pitchFamily="34" charset="-122"/>
                          </a:rPr>
                          <m:t>𝒂</m:t>
                        </m:r>
                      </m:e>
                      <m:sub>
                        <m:r>
                          <a:rPr lang="en-US" altLang="zh-CN" sz="2000" b="1" i="1" smtClean="0">
                            <a:latin typeface="Cambria Math" panose="02040503050406030204" pitchFamily="18" charset="0"/>
                            <a:ea typeface="微软雅黑" panose="020B0503020204020204" pitchFamily="34" charset="-122"/>
                          </a:rPr>
                          <m:t>𝟏</m:t>
                        </m:r>
                      </m:sub>
                    </m:sSub>
                  </m:oMath>
                </a14:m>
                <a:r>
                  <a:rPr lang="zh-CN" altLang="en-US" sz="2000" b="1">
                    <a:ea typeface="微软雅黑" panose="020B0503020204020204" pitchFamily="34" charset="-122"/>
                  </a:rPr>
                  <a:t> 表示价格，    </a:t>
                </a:r>
                <a:r>
                  <a:rPr lang="en-US" altLang="zh-CN" sz="2000" b="1">
                    <a:ea typeface="微软雅黑" panose="020B0503020204020204" pitchFamily="34" charset="-122"/>
                  </a:rPr>
                  <a:t>0 —— </a:t>
                </a:r>
                <a:r>
                  <a:rPr lang="zh-CN" altLang="en-US" sz="2000" b="1">
                    <a:ea typeface="微软雅黑" panose="020B0503020204020204" pitchFamily="34" charset="-122"/>
                  </a:rPr>
                  <a:t>高价格，   </a:t>
                </a:r>
                <a:r>
                  <a:rPr lang="en-US" altLang="zh-CN" sz="2000" b="1">
                    <a:ea typeface="微软雅黑" panose="020B0503020204020204" pitchFamily="34" charset="-122"/>
                  </a:rPr>
                  <a:t>1 —— </a:t>
                </a:r>
                <a:r>
                  <a:rPr lang="zh-CN" altLang="en-US" sz="2000" b="1">
                    <a:ea typeface="微软雅黑" panose="020B0503020204020204" pitchFamily="34" charset="-122"/>
                  </a:rPr>
                  <a:t>低价格</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14:m>
                  <m:oMath xmlns:m="http://schemas.openxmlformats.org/officeDocument/2006/math">
                    <m:sSub>
                      <m:sSubPr>
                        <m:ctrlPr>
                          <a:rPr lang="en-US" altLang="zh-CN" sz="2000" b="1" i="1">
                            <a:latin typeface="Cambria Math" panose="02040503050406030204" pitchFamily="18" charset="0"/>
                            <a:ea typeface="微软雅黑" panose="020B0503020204020204" pitchFamily="34" charset="-122"/>
                          </a:rPr>
                        </m:ctrlPr>
                      </m:sSubPr>
                      <m:e>
                        <m:r>
                          <a:rPr lang="en-US" altLang="zh-CN" sz="2000" b="1" i="1">
                            <a:latin typeface="Cambria Math" panose="02040503050406030204" pitchFamily="18" charset="0"/>
                            <a:ea typeface="微软雅黑" panose="020B0503020204020204" pitchFamily="34" charset="-122"/>
                          </a:rPr>
                          <m:t>𝒂</m:t>
                        </m:r>
                      </m:e>
                      <m:sub>
                        <m:r>
                          <a:rPr lang="en-US" altLang="zh-CN" sz="2000" b="1" i="1" smtClean="0">
                            <a:latin typeface="Cambria Math" panose="02040503050406030204" pitchFamily="18" charset="0"/>
                            <a:ea typeface="微软雅黑" panose="020B0503020204020204" pitchFamily="34" charset="-122"/>
                          </a:rPr>
                          <m:t>2</m:t>
                        </m:r>
                      </m:sub>
                    </m:sSub>
                  </m:oMath>
                </a14:m>
                <a:r>
                  <a:rPr lang="zh-CN" altLang="en-US" sz="2000" b="1">
                    <a:ea typeface="微软雅黑" panose="020B0503020204020204" pitchFamily="34" charset="-122"/>
                  </a:rPr>
                  <a:t> 表示饮料，    </a:t>
                </a:r>
                <a:r>
                  <a:rPr lang="en-US" altLang="zh-CN" sz="2000" b="1">
                    <a:ea typeface="微软雅黑" panose="020B0503020204020204" pitchFamily="34" charset="-122"/>
                  </a:rPr>
                  <a:t>0 —— </a:t>
                </a:r>
                <a:r>
                  <a:rPr lang="zh-CN" altLang="en-US" sz="2000" b="1">
                    <a:ea typeface="微软雅黑" panose="020B0503020204020204" pitchFamily="34" charset="-122"/>
                  </a:rPr>
                  <a:t>酒，</a:t>
                </a:r>
                <a:r>
                  <a:rPr lang="en-US" altLang="zh-CN" sz="2000" b="1">
                    <a:ea typeface="微软雅黑" panose="020B0503020204020204" pitchFamily="34" charset="-122"/>
                  </a:rPr>
                  <a:t>	         1 —— </a:t>
                </a:r>
                <a:r>
                  <a:rPr lang="zh-CN" altLang="en-US" sz="2000" b="1">
                    <a:ea typeface="微软雅黑" panose="020B0503020204020204" pitchFamily="34" charset="-122"/>
                  </a:rPr>
                  <a:t>可乐</a:t>
                </a:r>
              </a:p>
              <a:p>
                <a:pPr eaLnBrk="1" hangingPunct="1">
                  <a:buClr>
                    <a:srgbClr val="FF0000"/>
                  </a:buClr>
                  <a:buSzPct val="55000"/>
                  <a:buFont typeface="Wingdings" panose="05000000000000000000" pitchFamily="2" charset="2"/>
                  <a:buChar char="u"/>
                </a:pPr>
                <a14:m>
                  <m:oMath xmlns:m="http://schemas.openxmlformats.org/officeDocument/2006/math">
                    <m:sSub>
                      <m:sSubPr>
                        <m:ctrlPr>
                          <a:rPr lang="en-US" altLang="zh-CN" sz="2000" b="1" i="1">
                            <a:latin typeface="Cambria Math" panose="02040503050406030204" pitchFamily="18" charset="0"/>
                            <a:ea typeface="微软雅黑" panose="020B0503020204020204" pitchFamily="34" charset="-122"/>
                          </a:rPr>
                        </m:ctrlPr>
                      </m:sSubPr>
                      <m:e>
                        <m:r>
                          <a:rPr lang="en-US" altLang="zh-CN" sz="2000" b="1" i="1">
                            <a:latin typeface="Cambria Math" panose="02040503050406030204" pitchFamily="18" charset="0"/>
                            <a:ea typeface="微软雅黑" panose="020B0503020204020204" pitchFamily="34" charset="-122"/>
                          </a:rPr>
                          <m:t>𝒂</m:t>
                        </m:r>
                      </m:e>
                      <m:sub>
                        <m:r>
                          <a:rPr lang="en-US" altLang="zh-CN" sz="2000" b="1" i="1" smtClean="0">
                            <a:latin typeface="Cambria Math" panose="02040503050406030204" pitchFamily="18" charset="0"/>
                            <a:ea typeface="微软雅黑" panose="020B0503020204020204" pitchFamily="34" charset="-122"/>
                          </a:rPr>
                          <m:t>3</m:t>
                        </m:r>
                      </m:sub>
                    </m:sSub>
                  </m:oMath>
                </a14:m>
                <a:r>
                  <a:rPr lang="zh-CN" altLang="en-US" sz="2000" b="1">
                    <a:ea typeface="微软雅黑" panose="020B0503020204020204" pitchFamily="34" charset="-122"/>
                  </a:rPr>
                  <a:t> 表示速度，    </a:t>
                </a:r>
                <a:r>
                  <a:rPr lang="en-US" altLang="zh-CN" sz="2000" b="1">
                    <a:ea typeface="微软雅黑" panose="020B0503020204020204" pitchFamily="34" charset="-122"/>
                  </a:rPr>
                  <a:t>0 —— </a:t>
                </a:r>
                <a:r>
                  <a:rPr lang="zh-CN" altLang="en-US" sz="2000" b="1">
                    <a:ea typeface="微软雅黑" panose="020B0503020204020204" pitchFamily="34" charset="-122"/>
                  </a:rPr>
                  <a:t>慢，</a:t>
                </a:r>
                <a:r>
                  <a:rPr lang="en-US" altLang="zh-CN" sz="2000" b="1">
                    <a:ea typeface="微软雅黑" panose="020B0503020204020204" pitchFamily="34" charset="-122"/>
                  </a:rPr>
                  <a:t>	         1 —— </a:t>
                </a:r>
                <a:r>
                  <a:rPr lang="zh-CN" altLang="en-US" sz="2000" b="1">
                    <a:ea typeface="微软雅黑" panose="020B0503020204020204" pitchFamily="34" charset="-122"/>
                  </a:rPr>
                  <a:t>快</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14:m>
                  <m:oMath xmlns:m="http://schemas.openxmlformats.org/officeDocument/2006/math">
                    <m:d>
                      <m:dPr>
                        <m:ctrlPr>
                          <a:rPr lang="en-US" altLang="zh-CN" sz="2000" b="1" i="1">
                            <a:latin typeface="Cambria Math" panose="02040503050406030204" pitchFamily="18" charset="0"/>
                            <a:ea typeface="微软雅黑" panose="020B0503020204020204" pitchFamily="34" charset="-122"/>
                          </a:rPr>
                        </m:ctrlPr>
                      </m:dPr>
                      <m:e>
                        <m:sSub>
                          <m:sSubPr>
                            <m:ctrlPr>
                              <a:rPr lang="en-US" altLang="zh-CN" sz="2000" b="1" i="1">
                                <a:latin typeface="Cambria Math" panose="02040503050406030204" pitchFamily="18" charset="0"/>
                                <a:ea typeface="微软雅黑" panose="020B0503020204020204" pitchFamily="34" charset="-122"/>
                              </a:rPr>
                            </m:ctrlPr>
                          </m:sSubPr>
                          <m:e>
                            <m:r>
                              <a:rPr lang="en-US" altLang="zh-CN" sz="2000" b="1" i="1">
                                <a:latin typeface="Cambria Math" panose="02040503050406030204" pitchFamily="18" charset="0"/>
                                <a:ea typeface="微软雅黑" panose="020B0503020204020204" pitchFamily="34" charset="-122"/>
                              </a:rPr>
                              <m:t>𝒂</m:t>
                            </m:r>
                          </m:e>
                          <m:sub>
                            <m:r>
                              <a:rPr lang="en-US" altLang="zh-CN" sz="2000" b="1" i="1">
                                <a:latin typeface="Cambria Math" panose="02040503050406030204" pitchFamily="18" charset="0"/>
                                <a:ea typeface="微软雅黑" panose="020B0503020204020204" pitchFamily="34" charset="-122"/>
                              </a:rPr>
                              <m:t>𝟏</m:t>
                            </m:r>
                          </m:sub>
                        </m:sSub>
                        <m:r>
                          <a:rPr lang="en-US" altLang="zh-CN" sz="2000" b="1" i="1">
                            <a:latin typeface="Cambria Math" panose="02040503050406030204" pitchFamily="18" charset="0"/>
                            <a:ea typeface="微软雅黑" panose="020B0503020204020204" pitchFamily="34" charset="-122"/>
                          </a:rPr>
                          <m:t>, </m:t>
                        </m:r>
                        <m:sSub>
                          <m:sSubPr>
                            <m:ctrlPr>
                              <a:rPr lang="en-US" altLang="zh-CN" sz="2000" b="1" i="1">
                                <a:latin typeface="Cambria Math" panose="02040503050406030204" pitchFamily="18" charset="0"/>
                                <a:ea typeface="微软雅黑" panose="020B0503020204020204" pitchFamily="34" charset="-122"/>
                              </a:rPr>
                            </m:ctrlPr>
                          </m:sSubPr>
                          <m:e>
                            <m:r>
                              <a:rPr lang="en-US" altLang="zh-CN" sz="2000" b="1" i="1">
                                <a:latin typeface="Cambria Math" panose="02040503050406030204" pitchFamily="18" charset="0"/>
                                <a:ea typeface="微软雅黑" panose="020B0503020204020204" pitchFamily="34" charset="-122"/>
                              </a:rPr>
                              <m:t>𝒂</m:t>
                            </m:r>
                          </m:e>
                          <m:sub>
                            <m:r>
                              <a:rPr lang="en-US" altLang="zh-CN" sz="2000" b="1" i="1">
                                <a:latin typeface="Cambria Math" panose="02040503050406030204" pitchFamily="18" charset="0"/>
                                <a:ea typeface="微软雅黑" panose="020B0503020204020204" pitchFamily="34" charset="-122"/>
                              </a:rPr>
                              <m:t>𝟐</m:t>
                            </m:r>
                          </m:sub>
                        </m:sSub>
                        <m:r>
                          <a:rPr lang="en-US" altLang="zh-CN" sz="2000" b="1" i="1">
                            <a:latin typeface="Cambria Math" panose="02040503050406030204" pitchFamily="18" charset="0"/>
                            <a:ea typeface="微软雅黑" panose="020B0503020204020204" pitchFamily="34" charset="-122"/>
                          </a:rPr>
                          <m:t>,</m:t>
                        </m:r>
                        <m:sSub>
                          <m:sSubPr>
                            <m:ctrlPr>
                              <a:rPr lang="en-US" altLang="zh-CN" sz="2000" b="1" i="1">
                                <a:latin typeface="Cambria Math" panose="02040503050406030204" pitchFamily="18" charset="0"/>
                                <a:ea typeface="微软雅黑" panose="020B0503020204020204" pitchFamily="34" charset="-122"/>
                              </a:rPr>
                            </m:ctrlPr>
                          </m:sSubPr>
                          <m:e>
                            <m:r>
                              <a:rPr lang="en-US" altLang="zh-CN" sz="2000" b="1" i="1">
                                <a:latin typeface="Cambria Math" panose="02040503050406030204" pitchFamily="18" charset="0"/>
                                <a:ea typeface="微软雅黑" panose="020B0503020204020204" pitchFamily="34" charset="-122"/>
                              </a:rPr>
                              <m:t>𝒂</m:t>
                            </m:r>
                          </m:e>
                          <m:sub>
                            <m:r>
                              <a:rPr lang="en-US" altLang="zh-CN" sz="2000" b="1" i="1">
                                <a:latin typeface="Cambria Math" panose="02040503050406030204" pitchFamily="18" charset="0"/>
                                <a:ea typeface="微软雅黑" panose="020B0503020204020204" pitchFamily="34" charset="-122"/>
                              </a:rPr>
                              <m:t>𝟑</m:t>
                            </m:r>
                          </m:sub>
                        </m:sSub>
                      </m:e>
                    </m:d>
                    <m:r>
                      <a:rPr lang="en-US" altLang="zh-CN" sz="2000" b="1" i="1" smtClean="0">
                        <a:latin typeface="Cambria Math" panose="02040503050406030204" pitchFamily="18" charset="0"/>
                        <a:ea typeface="微软雅黑" panose="020B0503020204020204" pitchFamily="34" charset="-122"/>
                      </a:rPr>
                      <m:t> </m:t>
                    </m:r>
                  </m:oMath>
                </a14:m>
                <a:r>
                  <a:rPr lang="zh-CN" altLang="en-US" sz="2000" b="1">
                    <a:ea typeface="微软雅黑" panose="020B0503020204020204" pitchFamily="34" charset="-122"/>
                  </a:rPr>
                  <a:t>：相当于染色体</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14:m>
                  <m:oMath xmlns:m="http://schemas.openxmlformats.org/officeDocument/2006/math">
                    <m:sSub>
                      <m:sSubPr>
                        <m:ctrlPr>
                          <a:rPr lang="en-US" altLang="zh-CN" sz="2000" b="1" i="1" smtClean="0">
                            <a:latin typeface="Cambria Math" panose="02040503050406030204" pitchFamily="18" charset="0"/>
                            <a:ea typeface="微软雅黑" panose="020B0503020204020204" pitchFamily="34" charset="-122"/>
                          </a:rPr>
                        </m:ctrlPr>
                      </m:sSubPr>
                      <m:e>
                        <m:r>
                          <a:rPr lang="en-US" altLang="zh-CN" sz="2000" b="1" i="1" smtClean="0">
                            <a:latin typeface="Cambria Math" panose="02040503050406030204" pitchFamily="18" charset="0"/>
                            <a:ea typeface="微软雅黑" panose="020B0503020204020204" pitchFamily="34" charset="-122"/>
                          </a:rPr>
                          <m:t>𝒂</m:t>
                        </m:r>
                      </m:e>
                      <m:sub>
                        <m:r>
                          <a:rPr lang="en-US" altLang="zh-CN" sz="2000" b="1" i="1" smtClean="0">
                            <a:latin typeface="Cambria Math" panose="02040503050406030204" pitchFamily="18" charset="0"/>
                            <a:ea typeface="微软雅黑" panose="020B0503020204020204" pitchFamily="34" charset="-122"/>
                          </a:rPr>
                          <m:t>𝒊</m:t>
                        </m:r>
                      </m:sub>
                    </m:sSub>
                  </m:oMath>
                </a14:m>
                <a:r>
                  <a:rPr lang="zh-CN" altLang="en-US" sz="2000" b="1">
                    <a:ea typeface="微软雅黑" panose="020B0503020204020204" pitchFamily="34" charset="-122"/>
                  </a:rPr>
                  <a:t>：相当于基因</a:t>
                </a:r>
              </a:p>
              <a:p>
                <a:pPr eaLnBrk="1" hangingPunct="1">
                  <a:buClr>
                    <a:srgbClr val="FF0000"/>
                  </a:buClr>
                  <a:buSzPct val="55000"/>
                  <a:buFont typeface="Wingdings" panose="05000000000000000000" pitchFamily="2" charset="2"/>
                  <a:buChar char="u"/>
                </a:pPr>
                <a:endParaRPr lang="zh-CN" altLang="en-US"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1800" b="1">
                  <a:ea typeface="微软雅黑" panose="020B0503020204020204" pitchFamily="34" charset="-122"/>
                </a:endParaRPr>
              </a:p>
              <a:p>
                <a:pPr eaLnBrk="1" hangingPunct="1">
                  <a:buClr>
                    <a:srgbClr val="FF0000"/>
                  </a:buClr>
                  <a:buSzPct val="55000"/>
                </a:pPr>
                <a:endParaRPr lang="en-US" altLang="zh-CN" sz="24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1800">
                  <a:solidFill>
                    <a:srgbClr val="0000FF"/>
                  </a:solidFill>
                  <a:ea typeface="微软雅黑" panose="020B0503020204020204" pitchFamily="34" charset="-122"/>
                </a:endParaRPr>
              </a:p>
            </p:txBody>
          </p:sp>
        </mc:Choice>
        <mc:Fallback xmlns="">
          <p:sp>
            <p:nvSpPr>
              <p:cNvPr id="7171" name="Rectangle 3">
                <a:extLst>
                  <a:ext uri="{FF2B5EF4-FFF2-40B4-BE49-F238E27FC236}">
                    <a16:creationId xmlns:a16="http://schemas.microsoft.com/office/drawing/2014/main" id="{5F69CAA3-4F07-48E6-98BF-27CAD3586981}"/>
                  </a:ext>
                </a:extLst>
              </p:cNvPr>
              <p:cNvSpPr>
                <a:spLocks noGrp="1" noRot="1" noChangeAspect="1" noMove="1" noResize="1" noEditPoints="1" noAdjustHandles="1" noChangeArrowheads="1" noChangeShapeType="1" noTextEdit="1"/>
              </p:cNvSpPr>
              <p:nvPr>
                <p:ph type="body" idx="1"/>
              </p:nvPr>
            </p:nvSpPr>
            <p:spPr>
              <a:xfrm>
                <a:off x="619125" y="1303874"/>
                <a:ext cx="7905750" cy="5077454"/>
              </a:xfrm>
              <a:blipFill>
                <a:blip r:embed="rId2"/>
                <a:stretch>
                  <a:fillRect l="-77" t="-9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5882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600" dirty="0">
                <a:latin typeface="+mn-lt"/>
              </a:rPr>
              <a:t> </a:t>
            </a:r>
            <a:r>
              <a:rPr lang="zh-CN" altLang="en-US" sz="3600" dirty="0">
                <a:latin typeface="+mn-lt"/>
              </a:rPr>
              <a:t>遗传算法案例</a:t>
            </a:r>
          </a:p>
        </p:txBody>
      </p:sp>
      <mc:AlternateContent xmlns:mc="http://schemas.openxmlformats.org/markup-compatibility/2006" xmlns:a14="http://schemas.microsoft.com/office/drawing/2010/main">
        <mc:Choice Requires="a14">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5" y="1303874"/>
                <a:ext cx="7905750" cy="5077454"/>
              </a:xfrm>
            </p:spPr>
            <p:txBody>
              <a:bodyPr/>
              <a:lstStyle/>
              <a:p>
                <a:pPr eaLnBrk="1" hangingPunct="1">
                  <a:buClr>
                    <a:srgbClr val="FF0000"/>
                  </a:buClr>
                  <a:buSzPct val="55000"/>
                </a:pPr>
                <a:r>
                  <a:rPr lang="zh-CN" altLang="en-US" sz="2400" b="1">
                    <a:ea typeface="微软雅黑" panose="020B0503020204020204" pitchFamily="34" charset="-122"/>
                  </a:rPr>
                  <a:t>解：</a:t>
                </a:r>
                <a:endParaRPr lang="en-US" altLang="zh-CN" sz="2400" b="1">
                  <a:ea typeface="微软雅黑" panose="020B0503020204020204" pitchFamily="34" charset="-122"/>
                </a:endParaRPr>
              </a:p>
              <a:p>
                <a:pPr eaLnBrk="1" hangingPunct="1">
                  <a:buClr>
                    <a:srgbClr val="FF0000"/>
                  </a:buClr>
                  <a:buSzPct val="55000"/>
                </a:pPr>
                <a:endParaRPr lang="en-US" altLang="zh-CN" sz="4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solidFill>
                      <a:srgbClr val="0000FF"/>
                    </a:solidFill>
                    <a:ea typeface="微软雅黑" panose="020B0503020204020204" pitchFamily="34" charset="-122"/>
                  </a:rPr>
                  <a:t>适应函数：</a:t>
                </a: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即目标函数，就取每种方案实行后的利润。</a:t>
                </a: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为简单起，每种方案所对应的利润（适应值）恰为这三位二进制所对应的十进制数值 </a:t>
                </a:r>
                <a:r>
                  <a:rPr lang="en-US" altLang="zh-CN" sz="1800" b="1">
                    <a:ea typeface="微软雅黑" panose="020B0503020204020204" pitchFamily="34" charset="-122"/>
                  </a:rPr>
                  <a:t>.</a:t>
                </a: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solidFill>
                      <a:srgbClr val="0000FF"/>
                    </a:solidFill>
                    <a:ea typeface="微软雅黑" panose="020B0503020204020204" pitchFamily="34" charset="-122"/>
                  </a:rPr>
                  <a:t>确定群体规模 </a:t>
                </a:r>
                <a:r>
                  <a:rPr lang="en-US" altLang="zh-CN" sz="2000" b="1">
                    <a:solidFill>
                      <a:srgbClr val="0000FF"/>
                    </a:solidFill>
                    <a:ea typeface="微软雅黑" panose="020B0503020204020204" pitchFamily="34" charset="-122"/>
                  </a:rPr>
                  <a:t>N</a:t>
                </a:r>
                <a:r>
                  <a:rPr lang="zh-CN" altLang="en-US" sz="2000" b="1">
                    <a:solidFill>
                      <a:srgbClr val="0000FF"/>
                    </a:solidFill>
                    <a:ea typeface="微软雅黑" panose="020B0503020204020204" pitchFamily="34" charset="-122"/>
                  </a:rPr>
                  <a:t>：</a:t>
                </a:r>
                <a:endParaRPr lang="en-US" altLang="zh-CN" sz="20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 取 </a:t>
                </a:r>
                <a:r>
                  <a:rPr lang="en-US" altLang="zh-CN" sz="1800" b="1">
                    <a:ea typeface="微软雅黑" panose="020B0503020204020204" pitchFamily="34" charset="-122"/>
                  </a:rPr>
                  <a:t>N =4</a:t>
                </a:r>
                <a:r>
                  <a:rPr lang="zh-CN" altLang="en-US" sz="1800" b="1">
                    <a:ea typeface="微软雅黑" panose="020B0503020204020204" pitchFamily="34" charset="-122"/>
                  </a:rPr>
                  <a:t>，即在 </a:t>
                </a:r>
                <a:r>
                  <a:rPr lang="en-US" altLang="zh-CN" sz="1800" b="1">
                    <a:ea typeface="微软雅黑" panose="020B0503020204020204" pitchFamily="34" charset="-122"/>
                  </a:rPr>
                  <a:t>8 </a:t>
                </a:r>
                <a:r>
                  <a:rPr lang="zh-CN" altLang="en-US" sz="1800" b="1">
                    <a:ea typeface="微软雅黑" panose="020B0503020204020204" pitchFamily="34" charset="-122"/>
                  </a:rPr>
                  <a:t>个方案中随机抽取 </a:t>
                </a:r>
                <a:r>
                  <a:rPr lang="en-US" altLang="zh-CN" sz="1800" b="1">
                    <a:ea typeface="微软雅黑" panose="020B0503020204020204" pitchFamily="34" charset="-122"/>
                  </a:rPr>
                  <a:t>4 </a:t>
                </a:r>
                <a:r>
                  <a:rPr lang="zh-CN" altLang="en-US" sz="1800" b="1">
                    <a:ea typeface="微软雅黑" panose="020B0503020204020204" pitchFamily="34" charset="-122"/>
                  </a:rPr>
                  <a:t>个方案作为初始群体 （第 </a:t>
                </a:r>
                <a:r>
                  <a:rPr lang="en-US" altLang="zh-CN" sz="1800" b="1">
                    <a:ea typeface="微软雅黑" panose="020B0503020204020204" pitchFamily="34" charset="-122"/>
                  </a:rPr>
                  <a:t>0 </a:t>
                </a:r>
                <a:r>
                  <a:rPr lang="zh-CN" altLang="en-US" sz="1800" b="1">
                    <a:ea typeface="微软雅黑" panose="020B0503020204020204" pitchFamily="34" charset="-122"/>
                  </a:rPr>
                  <a:t>代）</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sSub>
                      <m:sSubPr>
                        <m:ctrlPr>
                          <a:rPr lang="en-US" altLang="zh-CN" sz="2000" b="1" i="1" smtClean="0">
                            <a:latin typeface="Cambria Math" panose="02040503050406030204" pitchFamily="18" charset="0"/>
                            <a:ea typeface="微软雅黑" panose="020B0503020204020204" pitchFamily="34" charset="-122"/>
                          </a:rPr>
                        </m:ctrlPr>
                      </m:sSubPr>
                      <m:e>
                        <m:r>
                          <a:rPr lang="en-US" altLang="zh-CN" sz="2000" b="1" i="1" smtClean="0">
                            <a:latin typeface="Cambria Math" panose="02040503050406030204" pitchFamily="18" charset="0"/>
                            <a:ea typeface="微软雅黑" panose="020B0503020204020204" pitchFamily="34" charset="-122"/>
                          </a:rPr>
                          <m:t>𝒙</m:t>
                        </m:r>
                      </m:e>
                      <m:sub>
                        <m:r>
                          <a:rPr lang="en-US" altLang="zh-CN" sz="2000" b="1" i="1" smtClean="0">
                            <a:latin typeface="Cambria Math" panose="02040503050406030204" pitchFamily="18" charset="0"/>
                            <a:ea typeface="微软雅黑" panose="020B0503020204020204" pitchFamily="34" charset="-122"/>
                          </a:rPr>
                          <m:t>𝒊</m:t>
                        </m:r>
                      </m:sub>
                    </m:sSub>
                    <m:r>
                      <a:rPr lang="en-US" altLang="zh-CN" sz="2000" b="1" i="1" smtClean="0">
                        <a:latin typeface="Cambria Math" panose="02040503050406030204" pitchFamily="18" charset="0"/>
                        <a:ea typeface="微软雅黑" panose="020B0503020204020204" pitchFamily="34" charset="-122"/>
                      </a:rPr>
                      <m:t>               </m:t>
                    </m:r>
                    <m:r>
                      <a:rPr lang="en-US" altLang="zh-CN" sz="2000" b="1" i="1" smtClean="0">
                        <a:latin typeface="Cambria Math" panose="02040503050406030204" pitchFamily="18" charset="0"/>
                        <a:ea typeface="微软雅黑" panose="020B0503020204020204" pitchFamily="34" charset="-122"/>
                      </a:rPr>
                      <m:t>𝟎𝟏𝟏</m:t>
                    </m:r>
                    <m:r>
                      <a:rPr lang="en-US" altLang="zh-CN" sz="2000" b="1" i="1" smtClean="0">
                        <a:latin typeface="Cambria Math" panose="02040503050406030204" pitchFamily="18" charset="0"/>
                        <a:ea typeface="微软雅黑" panose="020B0503020204020204" pitchFamily="34" charset="-122"/>
                      </a:rPr>
                      <m:t>             </m:t>
                    </m:r>
                    <m:r>
                      <a:rPr lang="en-US" altLang="zh-CN" sz="2000" b="1" i="1" smtClean="0">
                        <a:latin typeface="Cambria Math" panose="02040503050406030204" pitchFamily="18" charset="0"/>
                        <a:ea typeface="微软雅黑" panose="020B0503020204020204" pitchFamily="34" charset="-122"/>
                      </a:rPr>
                      <m:t>𝟎𝟎𝟏</m:t>
                    </m:r>
                    <m:r>
                      <a:rPr lang="en-US" altLang="zh-CN" sz="2000" b="1" i="1" smtClean="0">
                        <a:latin typeface="Cambria Math" panose="02040503050406030204" pitchFamily="18" charset="0"/>
                        <a:ea typeface="微软雅黑" panose="020B0503020204020204" pitchFamily="34" charset="-122"/>
                      </a:rPr>
                      <m:t>            </m:t>
                    </m:r>
                    <m:r>
                      <a:rPr lang="en-US" altLang="zh-CN" sz="2000" b="1" i="1" smtClean="0">
                        <a:latin typeface="Cambria Math" panose="02040503050406030204" pitchFamily="18" charset="0"/>
                        <a:ea typeface="微软雅黑" panose="020B0503020204020204" pitchFamily="34" charset="-122"/>
                      </a:rPr>
                      <m:t>𝟏𝟏𝟎</m:t>
                    </m:r>
                    <m:r>
                      <a:rPr lang="en-US" altLang="zh-CN" sz="2000" b="1" i="1" smtClean="0">
                        <a:latin typeface="Cambria Math" panose="02040503050406030204" pitchFamily="18" charset="0"/>
                        <a:ea typeface="微软雅黑" panose="020B0503020204020204" pitchFamily="34" charset="-122"/>
                      </a:rPr>
                      <m:t>            </m:t>
                    </m:r>
                    <m:r>
                      <a:rPr lang="en-US" altLang="zh-CN" sz="2000" b="1" i="1" smtClean="0">
                        <a:latin typeface="Cambria Math" panose="02040503050406030204" pitchFamily="18" charset="0"/>
                        <a:ea typeface="微软雅黑" panose="020B0503020204020204" pitchFamily="34" charset="-122"/>
                      </a:rPr>
                      <m:t>𝟎𝟏𝟎</m:t>
                    </m:r>
                    <m:r>
                      <a:rPr lang="en-US" altLang="zh-CN" sz="2000" b="1" i="1" smtClean="0">
                        <a:latin typeface="Cambria Math" panose="02040503050406030204" pitchFamily="18" charset="0"/>
                        <a:ea typeface="微软雅黑" panose="020B0503020204020204" pitchFamily="34" charset="-122"/>
                      </a:rPr>
                      <m:t> </m:t>
                    </m:r>
                  </m:oMath>
                </a14:m>
                <a:endParaRPr lang="en-US" altLang="zh-CN" sz="2000" b="1" i="1">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2000" b="1" i="1" smtClean="0">
                        <a:latin typeface="Cambria Math" panose="02040503050406030204" pitchFamily="18" charset="0"/>
                        <a:ea typeface="微软雅黑" panose="020B0503020204020204" pitchFamily="34" charset="-122"/>
                      </a:rPr>
                      <m:t>𝒇</m:t>
                    </m:r>
                    <m:d>
                      <m:dPr>
                        <m:ctrlPr>
                          <a:rPr lang="en-US" altLang="zh-CN" sz="2000" b="1" i="1" smtClean="0">
                            <a:latin typeface="Cambria Math" panose="02040503050406030204" pitchFamily="18" charset="0"/>
                            <a:ea typeface="微软雅黑" panose="020B0503020204020204" pitchFamily="34" charset="-122"/>
                          </a:rPr>
                        </m:ctrlPr>
                      </m:dPr>
                      <m:e>
                        <m:sSub>
                          <m:sSubPr>
                            <m:ctrlPr>
                              <a:rPr lang="en-US" altLang="zh-CN" sz="2000" b="1" i="1" smtClean="0">
                                <a:latin typeface="Cambria Math" panose="02040503050406030204" pitchFamily="18" charset="0"/>
                                <a:ea typeface="微软雅黑" panose="020B0503020204020204" pitchFamily="34" charset="-122"/>
                              </a:rPr>
                            </m:ctrlPr>
                          </m:sSubPr>
                          <m:e>
                            <m:r>
                              <a:rPr lang="en-US" altLang="zh-CN" sz="2000" b="1" i="1" smtClean="0">
                                <a:latin typeface="Cambria Math" panose="02040503050406030204" pitchFamily="18" charset="0"/>
                                <a:ea typeface="微软雅黑" panose="020B0503020204020204" pitchFamily="34" charset="-122"/>
                              </a:rPr>
                              <m:t>𝒙</m:t>
                            </m:r>
                          </m:e>
                          <m:sub>
                            <m:r>
                              <a:rPr lang="en-US" altLang="zh-CN" sz="2000" b="1" i="1" smtClean="0">
                                <a:latin typeface="Cambria Math" panose="02040503050406030204" pitchFamily="18" charset="0"/>
                                <a:ea typeface="微软雅黑" panose="020B0503020204020204" pitchFamily="34" charset="-122"/>
                              </a:rPr>
                              <m:t>𝒊</m:t>
                            </m:r>
                          </m:sub>
                        </m:sSub>
                      </m:e>
                    </m:d>
                    <m:r>
                      <a:rPr lang="en-US" altLang="zh-CN" sz="2000" b="1" i="1" smtClean="0">
                        <a:latin typeface="Cambria Math" panose="02040503050406030204" pitchFamily="18" charset="0"/>
                        <a:ea typeface="微软雅黑" panose="020B0503020204020204" pitchFamily="34" charset="-122"/>
                      </a:rPr>
                      <m:t>            </m:t>
                    </m:r>
                    <m:r>
                      <a:rPr lang="en-US" altLang="zh-CN" sz="2000" b="1" i="1" smtClean="0">
                        <a:latin typeface="Cambria Math" panose="02040503050406030204" pitchFamily="18" charset="0"/>
                        <a:ea typeface="微软雅黑" panose="020B0503020204020204" pitchFamily="34" charset="-122"/>
                      </a:rPr>
                      <m:t>𝟑</m:t>
                    </m:r>
                    <m:r>
                      <a:rPr lang="en-US" altLang="zh-CN" sz="2000" b="1" i="1" smtClean="0">
                        <a:latin typeface="Cambria Math" panose="02040503050406030204" pitchFamily="18" charset="0"/>
                        <a:ea typeface="微软雅黑" panose="020B0503020204020204" pitchFamily="34" charset="-122"/>
                      </a:rPr>
                      <m:t>                   </m:t>
                    </m:r>
                    <m:r>
                      <a:rPr lang="en-US" altLang="zh-CN" sz="2000" b="1" i="1" smtClean="0">
                        <a:latin typeface="Cambria Math" panose="02040503050406030204" pitchFamily="18" charset="0"/>
                        <a:ea typeface="微软雅黑" panose="020B0503020204020204" pitchFamily="34" charset="-122"/>
                      </a:rPr>
                      <m:t>𝟏</m:t>
                    </m:r>
                    <m:r>
                      <a:rPr lang="en-US" altLang="zh-CN" sz="2000" b="1" i="1" smtClean="0">
                        <a:latin typeface="Cambria Math" panose="02040503050406030204" pitchFamily="18" charset="0"/>
                        <a:ea typeface="微软雅黑" panose="020B0503020204020204" pitchFamily="34" charset="-122"/>
                      </a:rPr>
                      <m:t>                 </m:t>
                    </m:r>
                    <m:r>
                      <a:rPr lang="en-US" altLang="zh-CN" sz="2000" b="1" i="1" smtClean="0">
                        <a:latin typeface="Cambria Math" panose="02040503050406030204" pitchFamily="18" charset="0"/>
                        <a:ea typeface="微软雅黑" panose="020B0503020204020204" pitchFamily="34" charset="-122"/>
                      </a:rPr>
                      <m:t>𝟔</m:t>
                    </m:r>
                    <m:r>
                      <a:rPr lang="en-US" altLang="zh-CN" sz="2000" b="1" i="1" smtClean="0">
                        <a:latin typeface="Cambria Math" panose="02040503050406030204" pitchFamily="18" charset="0"/>
                        <a:ea typeface="微软雅黑" panose="020B0503020204020204" pitchFamily="34" charset="-122"/>
                      </a:rPr>
                      <m:t>                 </m:t>
                    </m:r>
                    <m:r>
                      <a:rPr lang="en-US" altLang="zh-CN" sz="2000" b="1" i="1" smtClean="0">
                        <a:latin typeface="Cambria Math" panose="02040503050406030204" pitchFamily="18" charset="0"/>
                        <a:ea typeface="微软雅黑" panose="020B0503020204020204" pitchFamily="34" charset="-122"/>
                      </a:rPr>
                      <m:t>𝟐</m:t>
                    </m:r>
                  </m:oMath>
                </a14:m>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ea typeface="微软雅黑" panose="020B0503020204020204" pitchFamily="34" charset="-122"/>
                  </a:rPr>
                  <a:t>总和  </a:t>
                </a:r>
                <a:r>
                  <a:rPr lang="en-US" altLang="zh-CN" sz="1800" b="1">
                    <a:ea typeface="微软雅黑" panose="020B0503020204020204" pitchFamily="34" charset="-122"/>
                  </a:rPr>
                  <a:t>12	</a:t>
                </a:r>
                <a:r>
                  <a:rPr lang="zh-CN" altLang="en-US" sz="1800" b="1">
                    <a:ea typeface="微软雅黑" panose="020B0503020204020204" pitchFamily="34" charset="-122"/>
                  </a:rPr>
                  <a:t>最小值  </a:t>
                </a:r>
                <a:r>
                  <a:rPr lang="en-US" altLang="zh-CN" sz="1800" b="1">
                    <a:ea typeface="微软雅黑" panose="020B0503020204020204" pitchFamily="34" charset="-122"/>
                  </a:rPr>
                  <a:t>1	</a:t>
                </a:r>
                <a:r>
                  <a:rPr lang="zh-CN" altLang="en-US" sz="1800" b="1">
                    <a:ea typeface="微软雅黑" panose="020B0503020204020204" pitchFamily="34" charset="-122"/>
                  </a:rPr>
                  <a:t>平均值  </a:t>
                </a:r>
                <a:r>
                  <a:rPr lang="en-US" altLang="zh-CN" sz="1800" b="1">
                    <a:ea typeface="微软雅黑" panose="020B0503020204020204" pitchFamily="34" charset="-122"/>
                  </a:rPr>
                  <a:t>3	</a:t>
                </a:r>
                <a:r>
                  <a:rPr lang="zh-CN" altLang="en-US" sz="1800" b="1">
                    <a:ea typeface="微软雅黑" panose="020B0503020204020204" pitchFamily="34" charset="-122"/>
                  </a:rPr>
                  <a:t>最大值  </a:t>
                </a:r>
                <a:r>
                  <a:rPr lang="en-US" altLang="zh-CN" sz="1800" b="1">
                    <a:ea typeface="微软雅黑" panose="020B0503020204020204" pitchFamily="34" charset="-122"/>
                  </a:rPr>
                  <a:t>6</a:t>
                </a:r>
                <a:endParaRPr lang="zh-CN" altLang="en-US"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10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显然，</a:t>
                </a:r>
                <a:r>
                  <a:rPr lang="en-US" altLang="zh-CN" sz="1800" b="1">
                    <a:ea typeface="微软雅黑" panose="020B0503020204020204" pitchFamily="34" charset="-122"/>
                  </a:rPr>
                  <a:t>GA </a:t>
                </a:r>
                <a:r>
                  <a:rPr lang="zh-CN" altLang="en-US" sz="1800" b="1">
                    <a:ea typeface="微软雅黑" panose="020B0503020204020204" pitchFamily="34" charset="-122"/>
                  </a:rPr>
                  <a:t>不是一个个的考虑方案，而是同时考虑 </a:t>
                </a:r>
                <a:r>
                  <a:rPr lang="en-US" altLang="zh-CN" sz="1800" b="1">
                    <a:ea typeface="微软雅黑" panose="020B0503020204020204" pitchFamily="34" charset="-122"/>
                  </a:rPr>
                  <a:t>N </a:t>
                </a:r>
                <a:r>
                  <a:rPr lang="zh-CN" altLang="en-US" sz="1800" b="1">
                    <a:ea typeface="微软雅黑" panose="020B0503020204020204" pitchFamily="34" charset="-122"/>
                  </a:rPr>
                  <a:t>个方案，体现了并行性 </a:t>
                </a:r>
                <a:endParaRPr lang="en-US" altLang="zh-CN" sz="1800" b="1">
                  <a:ea typeface="微软雅黑" panose="020B0503020204020204" pitchFamily="34" charset="-122"/>
                </a:endParaRPr>
              </a:p>
              <a:p>
                <a:pPr eaLnBrk="1" hangingPunct="1">
                  <a:buClr>
                    <a:srgbClr val="FF0000"/>
                  </a:buClr>
                  <a:buSzPct val="55000"/>
                </a:pPr>
                <a:endParaRPr lang="en-US" altLang="zh-CN" sz="24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1800">
                  <a:solidFill>
                    <a:srgbClr val="0000FF"/>
                  </a:solidFill>
                  <a:ea typeface="微软雅黑" panose="020B0503020204020204" pitchFamily="34" charset="-122"/>
                </a:endParaRPr>
              </a:p>
            </p:txBody>
          </p:sp>
        </mc:Choice>
        <mc:Fallback xmlns="">
          <p:sp>
            <p:nvSpPr>
              <p:cNvPr id="7171" name="Rectangle 3">
                <a:extLst>
                  <a:ext uri="{FF2B5EF4-FFF2-40B4-BE49-F238E27FC236}">
                    <a16:creationId xmlns:a16="http://schemas.microsoft.com/office/drawing/2014/main" id="{5F69CAA3-4F07-48E6-98BF-27CAD3586981}"/>
                  </a:ext>
                </a:extLst>
              </p:cNvPr>
              <p:cNvSpPr>
                <a:spLocks noGrp="1" noRot="1" noChangeAspect="1" noMove="1" noResize="1" noEditPoints="1" noAdjustHandles="1" noChangeArrowheads="1" noChangeShapeType="1" noTextEdit="1"/>
              </p:cNvSpPr>
              <p:nvPr>
                <p:ph type="body" idx="1"/>
              </p:nvPr>
            </p:nvSpPr>
            <p:spPr>
              <a:xfrm>
                <a:off x="619125" y="1303874"/>
                <a:ext cx="7905750" cy="5077454"/>
              </a:xfrm>
              <a:blipFill>
                <a:blip r:embed="rId2"/>
                <a:stretch>
                  <a:fillRect l="-77" t="-960" r="-1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61719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600" dirty="0">
                <a:latin typeface="+mn-lt"/>
              </a:rPr>
              <a:t> </a:t>
            </a:r>
            <a:r>
              <a:rPr lang="zh-CN" altLang="en-US" sz="3600" dirty="0">
                <a:latin typeface="+mn-lt"/>
              </a:rPr>
              <a:t>遗传算法案例</a:t>
            </a:r>
          </a:p>
        </p:txBody>
      </p:sp>
      <mc:AlternateContent xmlns:mc="http://schemas.openxmlformats.org/markup-compatibility/2006" xmlns:a14="http://schemas.microsoft.com/office/drawing/2010/main">
        <mc:Choice Requires="a14">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5" y="1303874"/>
                <a:ext cx="7905750" cy="5077454"/>
              </a:xfrm>
            </p:spPr>
            <p:txBody>
              <a:bodyPr/>
              <a:lstStyle/>
              <a:p>
                <a:pPr eaLnBrk="1" hangingPunct="1">
                  <a:buClr>
                    <a:srgbClr val="FF0000"/>
                  </a:buClr>
                  <a:buSzPct val="55000"/>
                </a:pPr>
                <a:r>
                  <a:rPr lang="zh-CN" altLang="en-US" sz="2400" b="1">
                    <a:ea typeface="微软雅黑" panose="020B0503020204020204" pitchFamily="34" charset="-122"/>
                  </a:rPr>
                  <a:t>解：</a:t>
                </a:r>
                <a:endParaRPr lang="en-US" altLang="zh-CN" sz="2400" b="1">
                  <a:ea typeface="微软雅黑" panose="020B0503020204020204" pitchFamily="34" charset="-122"/>
                </a:endParaRPr>
              </a:p>
              <a:p>
                <a:pPr eaLnBrk="1" hangingPunct="1">
                  <a:buClr>
                    <a:srgbClr val="FF0000"/>
                  </a:buClr>
                  <a:buSzPct val="55000"/>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solidFill>
                      <a:srgbClr val="0000FF"/>
                    </a:solidFill>
                    <a:ea typeface="微软雅黑" panose="020B0503020204020204" pitchFamily="34" charset="-122"/>
                  </a:rPr>
                  <a:t>选择算子：</a:t>
                </a: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使用</a:t>
                </a:r>
                <a:r>
                  <a:rPr lang="zh-CN" altLang="en-US" sz="1800" b="1">
                    <a:solidFill>
                      <a:srgbClr val="0000FF"/>
                    </a:solidFill>
                    <a:ea typeface="微软雅黑" panose="020B0503020204020204" pitchFamily="34" charset="-122"/>
                  </a:rPr>
                  <a:t>轮盘赌算法，</a:t>
                </a:r>
                <a:r>
                  <a:rPr lang="zh-CN" altLang="en-US" sz="1800" b="1">
                    <a:ea typeface="微软雅黑" panose="020B0503020204020204" pitchFamily="34" charset="-122"/>
                  </a:rPr>
                  <a:t>把当前群体中的个体按与适应值成比例的概率 </a:t>
                </a:r>
                <a:r>
                  <a:rPr lang="zh-CN" altLang="en-US" sz="2400" b="1">
                    <a:ea typeface="微软雅黑" panose="020B0503020204020204" pitchFamily="34" charset="-122"/>
                  </a:rPr>
                  <a:t> </a:t>
                </a:r>
                <a14:m>
                  <m:oMath xmlns:m="http://schemas.openxmlformats.org/officeDocument/2006/math">
                    <m:f>
                      <m:fPr>
                        <m:ctrlPr>
                          <a:rPr lang="en-US" altLang="zh-CN" sz="2400" b="1" i="1" smtClean="0">
                            <a:latin typeface="Cambria Math" panose="02040503050406030204" pitchFamily="18" charset="0"/>
                            <a:ea typeface="微软雅黑" panose="020B0503020204020204" pitchFamily="34" charset="-122"/>
                          </a:rPr>
                        </m:ctrlPr>
                      </m:fPr>
                      <m:num>
                        <m:r>
                          <a:rPr lang="en-US" altLang="zh-CN" sz="2400" b="1" i="1" smtClean="0">
                            <a:latin typeface="Cambria Math" panose="02040503050406030204" pitchFamily="18" charset="0"/>
                            <a:ea typeface="微软雅黑" panose="020B0503020204020204" pitchFamily="34" charset="-122"/>
                          </a:rPr>
                          <m:t>𝒇</m:t>
                        </m:r>
                        <m:r>
                          <a:rPr lang="en-US" altLang="zh-CN" sz="2400" b="1" i="1" smtClean="0">
                            <a:latin typeface="Cambria Math" panose="02040503050406030204" pitchFamily="18" charset="0"/>
                            <a:ea typeface="微软雅黑" panose="020B0503020204020204" pitchFamily="34" charset="-122"/>
                          </a:rPr>
                          <m:t>(</m:t>
                        </m:r>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𝒙</m:t>
                            </m:r>
                          </m:e>
                          <m:sub>
                            <m:r>
                              <a:rPr lang="en-US" altLang="zh-CN" sz="2400" b="1" i="1" smtClean="0">
                                <a:latin typeface="Cambria Math" panose="02040503050406030204" pitchFamily="18" charset="0"/>
                                <a:ea typeface="微软雅黑" panose="020B0503020204020204" pitchFamily="34" charset="-122"/>
                              </a:rPr>
                              <m:t>𝒊</m:t>
                            </m:r>
                          </m:sub>
                        </m:sSub>
                        <m:r>
                          <a:rPr lang="en-US" altLang="zh-CN" sz="2400" b="1" i="1" smtClean="0">
                            <a:latin typeface="Cambria Math" panose="02040503050406030204" pitchFamily="18" charset="0"/>
                            <a:ea typeface="微软雅黑" panose="020B0503020204020204" pitchFamily="34" charset="-122"/>
                          </a:rPr>
                          <m:t>)</m:t>
                        </m:r>
                      </m:num>
                      <m:den>
                        <m:nary>
                          <m:naryPr>
                            <m:chr m:val="∑"/>
                            <m:subHide m:val="on"/>
                            <m:supHide m:val="on"/>
                            <m:ctrlPr>
                              <a:rPr lang="en-US" altLang="zh-CN" sz="2400" b="1" i="1" smtClean="0">
                                <a:latin typeface="Cambria Math" panose="02040503050406030204" pitchFamily="18" charset="0"/>
                                <a:ea typeface="微软雅黑" panose="020B0503020204020204" pitchFamily="34" charset="-122"/>
                              </a:rPr>
                            </m:ctrlPr>
                          </m:naryPr>
                          <m:sub/>
                          <m:sup/>
                          <m:e>
                            <m:r>
                              <a:rPr lang="en-US" altLang="zh-CN" sz="2400" b="1" i="1" smtClean="0">
                                <a:latin typeface="Cambria Math" panose="02040503050406030204" pitchFamily="18" charset="0"/>
                                <a:ea typeface="微软雅黑" panose="020B0503020204020204" pitchFamily="34" charset="-122"/>
                              </a:rPr>
                              <m:t>𝒇</m:t>
                            </m:r>
                            <m:r>
                              <a:rPr lang="en-US" altLang="zh-CN" sz="2400" b="1" i="1" smtClean="0">
                                <a:latin typeface="Cambria Math" panose="02040503050406030204" pitchFamily="18" charset="0"/>
                                <a:ea typeface="微软雅黑" panose="020B0503020204020204" pitchFamily="34" charset="-122"/>
                              </a:rPr>
                              <m:t>(</m:t>
                            </m:r>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𝒙</m:t>
                                </m:r>
                              </m:e>
                              <m:sub>
                                <m:r>
                                  <a:rPr lang="en-US" altLang="zh-CN" sz="2400" b="1" i="1" smtClean="0">
                                    <a:latin typeface="Cambria Math" panose="02040503050406030204" pitchFamily="18" charset="0"/>
                                    <a:ea typeface="微软雅黑" panose="020B0503020204020204" pitchFamily="34" charset="-122"/>
                                  </a:rPr>
                                  <m:t>𝒊</m:t>
                                </m:r>
                              </m:sub>
                            </m:sSub>
                            <m:r>
                              <a:rPr lang="en-US" altLang="zh-CN" sz="2400" b="1" i="1" smtClean="0">
                                <a:latin typeface="Cambria Math" panose="02040503050406030204" pitchFamily="18" charset="0"/>
                                <a:ea typeface="微软雅黑" panose="020B0503020204020204" pitchFamily="34" charset="-122"/>
                              </a:rPr>
                              <m:t>)</m:t>
                            </m:r>
                          </m:e>
                        </m:nary>
                      </m:den>
                    </m:f>
                  </m:oMath>
                </a14:m>
                <a:r>
                  <a:rPr lang="zh-CN" altLang="en-US" sz="1800" b="1">
                    <a:ea typeface="微软雅黑" panose="020B0503020204020204" pitchFamily="34" charset="-122"/>
                  </a:rPr>
                  <a:t>                复制到新的群体中（</a:t>
                </a:r>
                <a:r>
                  <a:rPr lang="zh-CN" altLang="en-US" sz="1800" b="1">
                    <a:solidFill>
                      <a:srgbClr val="0000FF"/>
                    </a:solidFill>
                    <a:ea typeface="微软雅黑" panose="020B0503020204020204" pitchFamily="34" charset="-122"/>
                  </a:rPr>
                  <a:t>适者生存</a:t>
                </a:r>
                <a:r>
                  <a:rPr lang="zh-CN" altLang="en-US" sz="1800" b="1">
                    <a:ea typeface="微软雅黑" panose="020B0503020204020204" pitchFamily="34" charset="-122"/>
                  </a:rPr>
                  <a:t>）</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希望 </a:t>
                </a:r>
                <a:r>
                  <a:rPr lang="en-US" altLang="zh-CN" sz="1800" b="1">
                    <a:ea typeface="微软雅黑" panose="020B0503020204020204" pitchFamily="34" charset="-122"/>
                  </a:rPr>
                  <a:t>110 </a:t>
                </a:r>
                <a:r>
                  <a:rPr lang="zh-CN" altLang="en-US" sz="1800" b="1">
                    <a:ea typeface="微软雅黑" panose="020B0503020204020204" pitchFamily="34" charset="-122"/>
                  </a:rPr>
                  <a:t>在新的群体中出现 </a:t>
                </a:r>
                <a14:m>
                  <m:oMath xmlns:m="http://schemas.openxmlformats.org/officeDocument/2006/math">
                    <m:r>
                      <a:rPr lang="en-US" altLang="zh-CN" sz="1800" b="1" i="1" smtClean="0">
                        <a:latin typeface="Cambria Math" panose="02040503050406030204" pitchFamily="18" charset="0"/>
                        <a:ea typeface="微软雅黑" panose="020B0503020204020204" pitchFamily="34" charset="-122"/>
                      </a:rPr>
                      <m:t>𝟒</m:t>
                    </m:r>
                    <m:r>
                      <a:rPr lang="en-US" altLang="zh-CN" sz="1800" b="1" i="1" smtClean="0">
                        <a:latin typeface="Cambria Math" panose="02040503050406030204" pitchFamily="18" charset="0"/>
                        <a:ea typeface="Cambria Math" panose="02040503050406030204" pitchFamily="18" charset="0"/>
                      </a:rPr>
                      <m:t>×</m:t>
                    </m:r>
                    <m:f>
                      <m:fPr>
                        <m:ctrlPr>
                          <a:rPr lang="en-US" altLang="zh-CN" sz="1800" b="1" i="1" smtClean="0">
                            <a:latin typeface="Cambria Math" panose="02040503050406030204" pitchFamily="18" charset="0"/>
                            <a:ea typeface="Cambria Math" panose="02040503050406030204" pitchFamily="18" charset="0"/>
                          </a:rPr>
                        </m:ctrlPr>
                      </m:fPr>
                      <m:num>
                        <m:r>
                          <a:rPr lang="en-US" altLang="zh-CN" sz="1800" b="1" i="1" smtClean="0">
                            <a:latin typeface="Cambria Math" panose="02040503050406030204" pitchFamily="18" charset="0"/>
                            <a:ea typeface="Cambria Math" panose="02040503050406030204" pitchFamily="18" charset="0"/>
                          </a:rPr>
                          <m:t>𝟔</m:t>
                        </m:r>
                      </m:num>
                      <m:den>
                        <m:r>
                          <a:rPr lang="en-US" altLang="zh-CN" sz="1800" b="1" i="1" smtClean="0">
                            <a:latin typeface="Cambria Math" panose="02040503050406030204" pitchFamily="18" charset="0"/>
                            <a:ea typeface="Cambria Math" panose="02040503050406030204" pitchFamily="18" charset="0"/>
                          </a:rPr>
                          <m:t>𝟏𝟐</m:t>
                        </m:r>
                      </m:den>
                    </m:f>
                    <m:r>
                      <a:rPr lang="en-US" altLang="zh-CN" sz="1800" b="1" i="1" smtClean="0">
                        <a:latin typeface="Cambria Math" panose="02040503050406030204" pitchFamily="18" charset="0"/>
                        <a:ea typeface="Cambria Math" panose="02040503050406030204" pitchFamily="18" charset="0"/>
                      </a:rPr>
                      <m:t>=</m:t>
                    </m:r>
                    <m:r>
                      <a:rPr lang="en-US" altLang="zh-CN" sz="1800" b="1" i="1" smtClean="0">
                        <a:latin typeface="Cambria Math" panose="02040503050406030204" pitchFamily="18" charset="0"/>
                        <a:ea typeface="Cambria Math" panose="02040503050406030204" pitchFamily="18" charset="0"/>
                      </a:rPr>
                      <m:t>𝟐</m:t>
                    </m:r>
                  </m:oMath>
                </a14:m>
                <a:r>
                  <a:rPr lang="zh-CN" altLang="en-US" sz="1800" b="1">
                    <a:ea typeface="微软雅黑" panose="020B0503020204020204" pitchFamily="34" charset="-122"/>
                  </a:rPr>
                  <a:t> 次</a:t>
                </a:r>
                <a:r>
                  <a:rPr lang="en-US" altLang="zh-CN" sz="1800" b="1">
                    <a:ea typeface="微软雅黑" panose="020B0503020204020204" pitchFamily="34" charset="-122"/>
                  </a:rPr>
                  <a:t>, </a:t>
                </a:r>
                <a:r>
                  <a:rPr lang="zh-CN" altLang="en-US" sz="1800" b="1">
                    <a:ea typeface="微软雅黑" panose="020B0503020204020204" pitchFamily="34" charset="-122"/>
                  </a:rPr>
                  <a:t>类似的，希望 </a:t>
                </a:r>
                <a:r>
                  <a:rPr lang="en-US" altLang="zh-CN" sz="1800" b="1">
                    <a:ea typeface="微软雅黑" panose="020B0503020204020204" pitchFamily="34" charset="-122"/>
                  </a:rPr>
                  <a:t>011</a:t>
                </a:r>
                <a:r>
                  <a:rPr lang="zh-CN" altLang="en-US" sz="1800" b="1">
                    <a:ea typeface="微软雅黑" panose="020B0503020204020204" pitchFamily="34" charset="-122"/>
                  </a:rPr>
                  <a:t>、</a:t>
                </a:r>
                <a:r>
                  <a:rPr lang="en-US" altLang="zh-CN" sz="1800" b="1">
                    <a:ea typeface="微软雅黑" panose="020B0503020204020204" pitchFamily="34" charset="-122"/>
                  </a:rPr>
                  <a:t>010 </a:t>
                </a:r>
                <a:r>
                  <a:rPr lang="zh-CN" altLang="en-US" sz="1800" b="1">
                    <a:ea typeface="微软雅黑" panose="020B0503020204020204" pitchFamily="34" charset="-122"/>
                  </a:rPr>
                  <a:t>各出现 </a:t>
                </a:r>
                <a:r>
                  <a:rPr lang="en-US" altLang="zh-CN" sz="1800" b="1">
                    <a:ea typeface="微软雅黑" panose="020B0503020204020204" pitchFamily="34" charset="-122"/>
                  </a:rPr>
                  <a:t>1 </a:t>
                </a:r>
                <a:r>
                  <a:rPr lang="zh-CN" altLang="en-US" sz="1800" b="1">
                    <a:ea typeface="微软雅黑" panose="020B0503020204020204" pitchFamily="34" charset="-122"/>
                  </a:rPr>
                  <a:t>次，而</a:t>
                </a:r>
                <a:r>
                  <a:rPr lang="en-US" altLang="zh-CN" sz="1800" b="1">
                    <a:ea typeface="微软雅黑" panose="020B0503020204020204" pitchFamily="34" charset="-122"/>
                  </a:rPr>
                  <a:t>001 </a:t>
                </a:r>
                <a:r>
                  <a:rPr lang="zh-CN" altLang="en-US" sz="1800" b="1">
                    <a:ea typeface="微软雅黑" panose="020B0503020204020204" pitchFamily="34" charset="-122"/>
                  </a:rPr>
                  <a:t>消失。因 </a:t>
                </a:r>
                <a:r>
                  <a:rPr lang="en-US" altLang="zh-CN" sz="1800" b="1">
                    <a:ea typeface="微软雅黑" panose="020B0503020204020204" pitchFamily="34" charset="-122"/>
                  </a:rPr>
                  <a:t>GA </a:t>
                </a:r>
                <a:r>
                  <a:rPr lang="zh-CN" altLang="en-US" sz="1800" b="1">
                    <a:ea typeface="微软雅黑" panose="020B0503020204020204" pitchFamily="34" charset="-122"/>
                  </a:rPr>
                  <a:t>是随机的，按概率随机选择，所以以上只是期望。</a:t>
                </a:r>
                <a:endParaRPr lang="en-US" altLang="zh-CN" sz="1800" b="1">
                  <a:ea typeface="微软雅黑" panose="020B0503020204020204" pitchFamily="34" charset="-122"/>
                </a:endParaRPr>
              </a:p>
              <a:p>
                <a:pPr marL="0" indent="0" eaLnBrk="1" hangingPunct="1">
                  <a:buClr>
                    <a:srgbClr val="FF0000"/>
                  </a:buClr>
                  <a:buSzPct val="55000"/>
                  <a:buNone/>
                </a:pPr>
                <a:endParaRPr lang="en-US" altLang="zh-CN" sz="100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1800">
                  <a:solidFill>
                    <a:srgbClr val="0000FF"/>
                  </a:solidFill>
                  <a:ea typeface="微软雅黑" panose="020B0503020204020204" pitchFamily="34" charset="-122"/>
                </a:endParaRPr>
              </a:p>
            </p:txBody>
          </p:sp>
        </mc:Choice>
        <mc:Fallback xmlns="">
          <p:sp>
            <p:nvSpPr>
              <p:cNvPr id="7171" name="Rectangle 3">
                <a:extLst>
                  <a:ext uri="{FF2B5EF4-FFF2-40B4-BE49-F238E27FC236}">
                    <a16:creationId xmlns:a16="http://schemas.microsoft.com/office/drawing/2014/main" id="{5F69CAA3-4F07-48E6-98BF-27CAD3586981}"/>
                  </a:ext>
                </a:extLst>
              </p:cNvPr>
              <p:cNvSpPr>
                <a:spLocks noGrp="1" noRot="1" noChangeAspect="1" noMove="1" noResize="1" noEditPoints="1" noAdjustHandles="1" noChangeArrowheads="1" noChangeShapeType="1" noTextEdit="1"/>
              </p:cNvSpPr>
              <p:nvPr>
                <p:ph type="body" idx="1"/>
              </p:nvPr>
            </p:nvSpPr>
            <p:spPr>
              <a:xfrm>
                <a:off x="619125" y="1303874"/>
                <a:ext cx="7905750" cy="5077454"/>
              </a:xfrm>
              <a:blipFill>
                <a:blip r:embed="rId2"/>
                <a:stretch>
                  <a:fillRect l="-77" t="-960" r="-3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70564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600" dirty="0">
                <a:latin typeface="+mn-lt"/>
              </a:rPr>
              <a:t> </a:t>
            </a:r>
            <a:r>
              <a:rPr lang="zh-CN" altLang="en-US" sz="3600" dirty="0">
                <a:latin typeface="+mn-lt"/>
              </a:rPr>
              <a:t>遗传算法案例</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5" y="1303874"/>
            <a:ext cx="7905750" cy="5077454"/>
          </a:xfrm>
        </p:spPr>
        <p:txBody>
          <a:bodyPr/>
          <a:lstStyle/>
          <a:p>
            <a:pPr eaLnBrk="1" hangingPunct="1">
              <a:buClr>
                <a:srgbClr val="FF0000"/>
              </a:buClr>
              <a:buSzPct val="55000"/>
            </a:pPr>
            <a:r>
              <a:rPr lang="zh-CN" altLang="en-US" sz="2400" b="1">
                <a:ea typeface="微软雅黑" panose="020B0503020204020204" pitchFamily="34" charset="-122"/>
              </a:rPr>
              <a:t>轮盘赌选择算法：</a:t>
            </a:r>
            <a:endParaRPr lang="en-US" altLang="zh-CN" sz="2400" b="1">
              <a:ea typeface="微软雅黑" panose="020B0503020204020204" pitchFamily="34" charset="-122"/>
            </a:endParaRPr>
          </a:p>
          <a:p>
            <a:pPr eaLnBrk="1" hangingPunct="1">
              <a:buClr>
                <a:srgbClr val="FF0000"/>
              </a:buClr>
              <a:buSzPct val="55000"/>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solidFill>
                  <a:srgbClr val="0000FF"/>
                </a:solidFill>
                <a:ea typeface="微软雅黑" panose="020B0503020204020204" pitchFamily="34" charset="-122"/>
              </a:rPr>
              <a:t>步骤：</a:t>
            </a:r>
            <a:endParaRPr lang="en-US" altLang="zh-CN" sz="20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7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1600" b="1">
                <a:ea typeface="微软雅黑" panose="020B0503020204020204" pitchFamily="34" charset="-122"/>
              </a:rPr>
              <a:t>1</a:t>
            </a:r>
            <a:r>
              <a:rPr lang="zh-CN" altLang="en-US" sz="1600" b="1">
                <a:ea typeface="微软雅黑" panose="020B0503020204020204" pitchFamily="34" charset="-122"/>
              </a:rPr>
              <a:t>、求群体中所有个体的</a:t>
            </a:r>
            <a:r>
              <a:rPr lang="zh-CN" altLang="en-US" sz="1600" b="1">
                <a:solidFill>
                  <a:srgbClr val="0000FF"/>
                </a:solidFill>
                <a:ea typeface="微软雅黑" panose="020B0503020204020204" pitchFamily="34" charset="-122"/>
              </a:rPr>
              <a:t>适应值的总和 </a:t>
            </a:r>
            <a:r>
              <a:rPr lang="en-US" altLang="zh-CN" sz="1600" b="1">
                <a:solidFill>
                  <a:srgbClr val="0000FF"/>
                </a:solidFill>
                <a:ea typeface="微软雅黑" panose="020B0503020204020204" pitchFamily="34" charset="-122"/>
              </a:rPr>
              <a:t>S </a:t>
            </a:r>
            <a:r>
              <a:rPr lang="en-US" altLang="zh-CN" sz="1600" b="1">
                <a:ea typeface="微软雅黑" panose="020B0503020204020204" pitchFamily="34" charset="-122"/>
              </a:rPr>
              <a:t>;</a:t>
            </a:r>
          </a:p>
          <a:p>
            <a:pPr eaLnBrk="1" hangingPunct="1">
              <a:buClr>
                <a:srgbClr val="FF0000"/>
              </a:buClr>
              <a:buSzPct val="55000"/>
              <a:buFont typeface="Wingdings" panose="05000000000000000000" pitchFamily="2" charset="2"/>
              <a:buChar char="Ø"/>
            </a:pPr>
            <a:r>
              <a:rPr lang="en-US" altLang="zh-CN" sz="1600" b="1">
                <a:ea typeface="微软雅黑" panose="020B0503020204020204" pitchFamily="34" charset="-122"/>
              </a:rPr>
              <a:t>2</a:t>
            </a:r>
            <a:r>
              <a:rPr lang="zh-CN" altLang="en-US" sz="1600" b="1">
                <a:ea typeface="微软雅黑" panose="020B0503020204020204" pitchFamily="34" charset="-122"/>
              </a:rPr>
              <a:t>、产生一个在 </a:t>
            </a:r>
            <a:r>
              <a:rPr lang="en-US" altLang="zh-CN" sz="1600" b="1">
                <a:ea typeface="微软雅黑" panose="020B0503020204020204" pitchFamily="34" charset="-122"/>
              </a:rPr>
              <a:t>0 </a:t>
            </a:r>
            <a:r>
              <a:rPr lang="zh-CN" altLang="en-US" sz="1600" b="1">
                <a:ea typeface="微软雅黑" panose="020B0503020204020204" pitchFamily="34" charset="-122"/>
              </a:rPr>
              <a:t>与 </a:t>
            </a:r>
            <a:r>
              <a:rPr lang="en-US" altLang="zh-CN" sz="1600" b="1">
                <a:ea typeface="微软雅黑" panose="020B0503020204020204" pitchFamily="34" charset="-122"/>
              </a:rPr>
              <a:t>S </a:t>
            </a:r>
            <a:r>
              <a:rPr lang="zh-CN" altLang="en-US" sz="1600" b="1">
                <a:ea typeface="微软雅黑" panose="020B0503020204020204" pitchFamily="34" charset="-122"/>
              </a:rPr>
              <a:t>之间的随机数 </a:t>
            </a:r>
            <a:r>
              <a:rPr lang="en-US" altLang="zh-CN" sz="1600" b="1">
                <a:ea typeface="微软雅黑" panose="020B0503020204020204" pitchFamily="34" charset="-122"/>
              </a:rPr>
              <a:t>m ;</a:t>
            </a:r>
          </a:p>
          <a:p>
            <a:pPr eaLnBrk="1" hangingPunct="1">
              <a:buClr>
                <a:srgbClr val="FF0000"/>
              </a:buClr>
              <a:buSzPct val="55000"/>
              <a:buFont typeface="Wingdings" panose="05000000000000000000" pitchFamily="2" charset="2"/>
              <a:buChar char="Ø"/>
            </a:pPr>
            <a:r>
              <a:rPr lang="en-US" altLang="zh-CN" sz="1600" b="1">
                <a:ea typeface="微软雅黑" panose="020B0503020204020204" pitchFamily="34" charset="-122"/>
              </a:rPr>
              <a:t>3</a:t>
            </a:r>
            <a:r>
              <a:rPr lang="zh-CN" altLang="en-US" sz="1600" b="1">
                <a:ea typeface="微软雅黑" panose="020B0503020204020204" pitchFamily="34" charset="-122"/>
              </a:rPr>
              <a:t>、从群体中编号为 </a:t>
            </a:r>
            <a:r>
              <a:rPr lang="en-US" altLang="zh-CN" sz="1600" b="1">
                <a:ea typeface="微软雅黑" panose="020B0503020204020204" pitchFamily="34" charset="-122"/>
              </a:rPr>
              <a:t>1 </a:t>
            </a:r>
            <a:r>
              <a:rPr lang="zh-CN" altLang="en-US" sz="1600" b="1">
                <a:ea typeface="微软雅黑" panose="020B0503020204020204" pitchFamily="34" charset="-122"/>
              </a:rPr>
              <a:t>的个体开始，将其适应值与后继个体的适应值相加，直到累加和等于或大于 </a:t>
            </a:r>
            <a:r>
              <a:rPr lang="en-US" altLang="zh-CN" sz="1600" b="1">
                <a:ea typeface="微软雅黑" panose="020B0503020204020204" pitchFamily="34" charset="-122"/>
              </a:rPr>
              <a:t>m ,   </a:t>
            </a:r>
            <a:r>
              <a:rPr lang="zh-CN" altLang="en-US" sz="1600" b="1">
                <a:ea typeface="微软雅黑" panose="020B0503020204020204" pitchFamily="34" charset="-122"/>
              </a:rPr>
              <a:t>则停止</a:t>
            </a:r>
            <a:r>
              <a:rPr lang="en-US" altLang="zh-CN" sz="1600" b="1">
                <a:ea typeface="微软雅黑" panose="020B0503020204020204" pitchFamily="34" charset="-122"/>
              </a:rPr>
              <a:t>.  </a:t>
            </a:r>
            <a:r>
              <a:rPr lang="zh-CN" altLang="en-US" sz="1600" b="1">
                <a:ea typeface="微软雅黑" panose="020B0503020204020204" pitchFamily="34" charset="-122"/>
              </a:rPr>
              <a:t>其中那个最后加进去的个体即为选择的个体。</a:t>
            </a:r>
            <a:endParaRPr lang="en-US" altLang="zh-CN" sz="16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如：</a:t>
            </a:r>
          </a:p>
          <a:p>
            <a:pPr eaLnBrk="1" hangingPunct="1">
              <a:buClr>
                <a:srgbClr val="FF0000"/>
              </a:buClr>
              <a:buSzPct val="55000"/>
              <a:buFont typeface="Wingdings" panose="05000000000000000000" pitchFamily="2" charset="2"/>
              <a:buChar char="Ø"/>
            </a:pPr>
            <a:r>
              <a:rPr lang="zh-CN" altLang="en-US" sz="1800" b="1">
                <a:ea typeface="微软雅黑" panose="020B0503020204020204" pitchFamily="34" charset="-122"/>
              </a:rPr>
              <a:t>随机数：</a:t>
            </a:r>
            <a:r>
              <a:rPr lang="en-US" altLang="zh-CN" sz="1800" b="1">
                <a:solidFill>
                  <a:srgbClr val="0000FF"/>
                </a:solidFill>
                <a:ea typeface="微软雅黑" panose="020B0503020204020204" pitchFamily="34" charset="-122"/>
              </a:rPr>
              <a:t>		5</a:t>
            </a:r>
            <a:r>
              <a:rPr lang="zh-CN" altLang="en-US" sz="1800" b="1">
                <a:solidFill>
                  <a:srgbClr val="0000FF"/>
                </a:solidFill>
                <a:ea typeface="微软雅黑" panose="020B0503020204020204" pitchFamily="34" charset="-122"/>
              </a:rPr>
              <a:t>，    </a:t>
            </a:r>
            <a:r>
              <a:rPr lang="en-US" altLang="zh-CN" sz="1800" b="1">
                <a:solidFill>
                  <a:srgbClr val="0000FF"/>
                </a:solidFill>
                <a:ea typeface="微软雅黑" panose="020B0503020204020204" pitchFamily="34" charset="-122"/>
              </a:rPr>
              <a:t>2</a:t>
            </a:r>
            <a:r>
              <a:rPr lang="zh-CN" altLang="en-US" sz="1800" b="1">
                <a:solidFill>
                  <a:srgbClr val="0000FF"/>
                </a:solidFill>
                <a:ea typeface="微软雅黑" panose="020B0503020204020204" pitchFamily="34" charset="-122"/>
              </a:rPr>
              <a:t>，   </a:t>
            </a:r>
            <a:r>
              <a:rPr lang="en-US" altLang="zh-CN" sz="1800" b="1">
                <a:solidFill>
                  <a:srgbClr val="0000FF"/>
                </a:solidFill>
                <a:ea typeface="微软雅黑" panose="020B0503020204020204" pitchFamily="34" charset="-122"/>
              </a:rPr>
              <a:t>12</a:t>
            </a:r>
            <a:r>
              <a:rPr lang="zh-CN" altLang="en-US" sz="1800" b="1">
                <a:solidFill>
                  <a:srgbClr val="0000FF"/>
                </a:solidFill>
                <a:ea typeface="微软雅黑" panose="020B0503020204020204" pitchFamily="34" charset="-122"/>
              </a:rPr>
              <a:t>，   </a:t>
            </a:r>
            <a:r>
              <a:rPr lang="en-US" altLang="zh-CN" sz="1800" b="1">
                <a:solidFill>
                  <a:srgbClr val="0000FF"/>
                </a:solidFill>
                <a:ea typeface="微软雅黑" panose="020B0503020204020204" pitchFamily="34" charset="-122"/>
              </a:rPr>
              <a:t>9</a:t>
            </a:r>
          </a:p>
          <a:p>
            <a:pPr eaLnBrk="1" hangingPunct="1">
              <a:buClr>
                <a:srgbClr val="FF0000"/>
              </a:buClr>
              <a:buSzPct val="55000"/>
              <a:buFont typeface="Wingdings" panose="05000000000000000000" pitchFamily="2" charset="2"/>
              <a:buChar char="Ø"/>
            </a:pPr>
            <a:r>
              <a:rPr lang="zh-CN" altLang="en-US" sz="1800" b="1">
                <a:ea typeface="微软雅黑" panose="020B0503020204020204" pitchFamily="34" charset="-122"/>
              </a:rPr>
              <a:t>对应的选择的个体：   </a:t>
            </a:r>
            <a:r>
              <a:rPr lang="en-US" altLang="zh-CN" sz="1800" b="1">
                <a:solidFill>
                  <a:srgbClr val="0000FF"/>
                </a:solidFill>
                <a:ea typeface="微软雅黑" panose="020B0503020204020204" pitchFamily="34" charset="-122"/>
              </a:rPr>
              <a:t>110</a:t>
            </a:r>
            <a:r>
              <a:rPr lang="zh-CN" altLang="en-US" sz="1800" b="1">
                <a:solidFill>
                  <a:srgbClr val="0000FF"/>
                </a:solidFill>
                <a:ea typeface="微软雅黑" panose="020B0503020204020204" pitchFamily="34" charset="-122"/>
              </a:rPr>
              <a:t>，</a:t>
            </a:r>
            <a:r>
              <a:rPr lang="en-US" altLang="zh-CN" sz="1800" b="1">
                <a:solidFill>
                  <a:srgbClr val="0000FF"/>
                </a:solidFill>
                <a:ea typeface="微软雅黑" panose="020B0503020204020204" pitchFamily="34" charset="-122"/>
              </a:rPr>
              <a:t>011</a:t>
            </a:r>
            <a:r>
              <a:rPr lang="zh-CN" altLang="en-US" sz="1800" b="1">
                <a:solidFill>
                  <a:srgbClr val="0000FF"/>
                </a:solidFill>
                <a:ea typeface="微软雅黑" panose="020B0503020204020204" pitchFamily="34" charset="-122"/>
              </a:rPr>
              <a:t>，</a:t>
            </a:r>
            <a:r>
              <a:rPr lang="en-US" altLang="zh-CN" sz="1800" b="1">
                <a:solidFill>
                  <a:srgbClr val="0000FF"/>
                </a:solidFill>
                <a:ea typeface="微软雅黑" panose="020B0503020204020204" pitchFamily="34" charset="-122"/>
              </a:rPr>
              <a:t>010</a:t>
            </a:r>
            <a:r>
              <a:rPr lang="zh-CN" altLang="en-US" sz="1800" b="1">
                <a:solidFill>
                  <a:srgbClr val="0000FF"/>
                </a:solidFill>
                <a:ea typeface="微软雅黑" panose="020B0503020204020204" pitchFamily="34" charset="-122"/>
              </a:rPr>
              <a:t>，</a:t>
            </a:r>
            <a:r>
              <a:rPr lang="en-US" altLang="zh-CN" sz="1800" b="1">
                <a:solidFill>
                  <a:srgbClr val="0000FF"/>
                </a:solidFill>
                <a:ea typeface="微软雅黑" panose="020B0503020204020204" pitchFamily="34" charset="-122"/>
              </a:rPr>
              <a:t>110</a:t>
            </a:r>
            <a:endParaRPr lang="zh-CN" altLang="en-US" sz="18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由选择算子产生的新群体（可能有重复）称为种群，其规模仍为 </a:t>
            </a:r>
            <a:r>
              <a:rPr lang="en-US" altLang="zh-CN" sz="1800" b="1">
                <a:ea typeface="微软雅黑" panose="020B0503020204020204" pitchFamily="34" charset="-122"/>
              </a:rPr>
              <a:t>N .</a:t>
            </a:r>
          </a:p>
          <a:p>
            <a:pPr marL="0" indent="0" eaLnBrk="1" hangingPunct="1">
              <a:buClr>
                <a:srgbClr val="FF0000"/>
              </a:buClr>
              <a:buSzPct val="55000"/>
              <a:buNone/>
            </a:pPr>
            <a:endParaRPr lang="en-US" altLang="zh-CN" sz="100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1800">
              <a:solidFill>
                <a:srgbClr val="0000FF"/>
              </a:solidFill>
              <a:ea typeface="微软雅黑" panose="020B0503020204020204" pitchFamily="34" charset="-122"/>
            </a:endParaRPr>
          </a:p>
        </p:txBody>
      </p:sp>
      <p:grpSp>
        <p:nvGrpSpPr>
          <p:cNvPr id="4" name="Group 155">
            <a:extLst>
              <a:ext uri="{FF2B5EF4-FFF2-40B4-BE49-F238E27FC236}">
                <a16:creationId xmlns:a16="http://schemas.microsoft.com/office/drawing/2014/main" id="{95C816EF-D49E-4978-AE99-0F8784F8DA04}"/>
              </a:ext>
            </a:extLst>
          </p:cNvPr>
          <p:cNvGrpSpPr>
            <a:grpSpLocks/>
          </p:cNvGrpSpPr>
          <p:nvPr/>
        </p:nvGrpSpPr>
        <p:grpSpPr bwMode="auto">
          <a:xfrm>
            <a:off x="6564165" y="4138885"/>
            <a:ext cx="1728788" cy="1657350"/>
            <a:chOff x="4422" y="2205"/>
            <a:chExt cx="1089" cy="1044"/>
          </a:xfrm>
        </p:grpSpPr>
        <p:sp>
          <p:nvSpPr>
            <p:cNvPr id="5" name="Oval 145">
              <a:extLst>
                <a:ext uri="{FF2B5EF4-FFF2-40B4-BE49-F238E27FC236}">
                  <a16:creationId xmlns:a16="http://schemas.microsoft.com/office/drawing/2014/main" id="{BA94E02B-FA48-4F42-A23A-BD7C0F90B980}"/>
                </a:ext>
              </a:extLst>
            </p:cNvPr>
            <p:cNvSpPr>
              <a:spLocks noChangeArrowheads="1"/>
            </p:cNvSpPr>
            <p:nvPr/>
          </p:nvSpPr>
          <p:spPr bwMode="auto">
            <a:xfrm>
              <a:off x="4422" y="2205"/>
              <a:ext cx="1089" cy="1044"/>
            </a:xfrm>
            <a:prstGeom prst="ellipse">
              <a:avLst/>
            </a:prstGeom>
            <a:noFill/>
            <a:ln w="95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 name="Line 146">
              <a:extLst>
                <a:ext uri="{FF2B5EF4-FFF2-40B4-BE49-F238E27FC236}">
                  <a16:creationId xmlns:a16="http://schemas.microsoft.com/office/drawing/2014/main" id="{9C829E8C-810E-4038-AF8C-E3B1B5692F6A}"/>
                </a:ext>
              </a:extLst>
            </p:cNvPr>
            <p:cNvSpPr>
              <a:spLocks noChangeShapeType="1"/>
            </p:cNvSpPr>
            <p:nvPr/>
          </p:nvSpPr>
          <p:spPr bwMode="auto">
            <a:xfrm>
              <a:off x="4422" y="2704"/>
              <a:ext cx="1089" cy="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147">
              <a:extLst>
                <a:ext uri="{FF2B5EF4-FFF2-40B4-BE49-F238E27FC236}">
                  <a16:creationId xmlns:a16="http://schemas.microsoft.com/office/drawing/2014/main" id="{2977BDCA-5FD6-49A4-A78D-6FD1D8F5A048}"/>
                </a:ext>
              </a:extLst>
            </p:cNvPr>
            <p:cNvSpPr>
              <a:spLocks noChangeShapeType="1"/>
            </p:cNvSpPr>
            <p:nvPr/>
          </p:nvSpPr>
          <p:spPr bwMode="auto">
            <a:xfrm flipH="1">
              <a:off x="4740" y="2704"/>
              <a:ext cx="227" cy="499"/>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148">
              <a:extLst>
                <a:ext uri="{FF2B5EF4-FFF2-40B4-BE49-F238E27FC236}">
                  <a16:creationId xmlns:a16="http://schemas.microsoft.com/office/drawing/2014/main" id="{76A8117F-F39F-45AD-AD11-BD4770031D9C}"/>
                </a:ext>
              </a:extLst>
            </p:cNvPr>
            <p:cNvSpPr>
              <a:spLocks noChangeShapeType="1"/>
            </p:cNvSpPr>
            <p:nvPr/>
          </p:nvSpPr>
          <p:spPr bwMode="auto">
            <a:xfrm>
              <a:off x="4967" y="2704"/>
              <a:ext cx="498" cy="227"/>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Text Box 150">
              <a:extLst>
                <a:ext uri="{FF2B5EF4-FFF2-40B4-BE49-F238E27FC236}">
                  <a16:creationId xmlns:a16="http://schemas.microsoft.com/office/drawing/2014/main" id="{4B7FB6C0-6761-4504-8A13-A08410F52CD3}"/>
                </a:ext>
              </a:extLst>
            </p:cNvPr>
            <p:cNvSpPr txBox="1">
              <a:spLocks noChangeArrowheads="1"/>
            </p:cNvSpPr>
            <p:nvPr/>
          </p:nvSpPr>
          <p:spPr bwMode="auto">
            <a:xfrm>
              <a:off x="5148" y="2387"/>
              <a:ext cx="1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a:t>6</a:t>
              </a:r>
            </a:p>
          </p:txBody>
        </p:sp>
        <p:sp>
          <p:nvSpPr>
            <p:cNvPr id="10" name="Text Box 151">
              <a:extLst>
                <a:ext uri="{FF2B5EF4-FFF2-40B4-BE49-F238E27FC236}">
                  <a16:creationId xmlns:a16="http://schemas.microsoft.com/office/drawing/2014/main" id="{E85E5412-5B37-4FAB-9ACC-F48EA68B6D89}"/>
                </a:ext>
              </a:extLst>
            </p:cNvPr>
            <p:cNvSpPr txBox="1">
              <a:spLocks noChangeArrowheads="1"/>
            </p:cNvSpPr>
            <p:nvPr/>
          </p:nvSpPr>
          <p:spPr bwMode="auto">
            <a:xfrm>
              <a:off x="4967" y="2931"/>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a:t>3</a:t>
              </a:r>
            </a:p>
          </p:txBody>
        </p:sp>
        <p:sp>
          <p:nvSpPr>
            <p:cNvPr id="11" name="Text Box 153">
              <a:extLst>
                <a:ext uri="{FF2B5EF4-FFF2-40B4-BE49-F238E27FC236}">
                  <a16:creationId xmlns:a16="http://schemas.microsoft.com/office/drawing/2014/main" id="{6C830E72-57CA-4A08-B503-EAE777B97EF6}"/>
                </a:ext>
              </a:extLst>
            </p:cNvPr>
            <p:cNvSpPr txBox="1">
              <a:spLocks noChangeArrowheads="1"/>
            </p:cNvSpPr>
            <p:nvPr/>
          </p:nvSpPr>
          <p:spPr bwMode="auto">
            <a:xfrm>
              <a:off x="4468" y="2750"/>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a:t>2</a:t>
              </a:r>
            </a:p>
          </p:txBody>
        </p:sp>
        <p:sp>
          <p:nvSpPr>
            <p:cNvPr id="12" name="Text Box 154">
              <a:extLst>
                <a:ext uri="{FF2B5EF4-FFF2-40B4-BE49-F238E27FC236}">
                  <a16:creationId xmlns:a16="http://schemas.microsoft.com/office/drawing/2014/main" id="{BA81F0C2-48E0-4051-BEB8-0CCAD69CA950}"/>
                </a:ext>
              </a:extLst>
            </p:cNvPr>
            <p:cNvSpPr txBox="1">
              <a:spLocks noChangeArrowheads="1"/>
            </p:cNvSpPr>
            <p:nvPr/>
          </p:nvSpPr>
          <p:spPr bwMode="auto">
            <a:xfrm>
              <a:off x="5329" y="2704"/>
              <a:ext cx="1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a:t>1</a:t>
              </a:r>
            </a:p>
          </p:txBody>
        </p:sp>
      </p:grpSp>
      <p:grpSp>
        <p:nvGrpSpPr>
          <p:cNvPr id="13" name="Group 188">
            <a:extLst>
              <a:ext uri="{FF2B5EF4-FFF2-40B4-BE49-F238E27FC236}">
                <a16:creationId xmlns:a16="http://schemas.microsoft.com/office/drawing/2014/main" id="{034A362D-D0E3-403B-8ECD-59C916E1ABF3}"/>
              </a:ext>
            </a:extLst>
          </p:cNvPr>
          <p:cNvGrpSpPr>
            <a:grpSpLocks/>
          </p:cNvGrpSpPr>
          <p:nvPr/>
        </p:nvGrpSpPr>
        <p:grpSpPr bwMode="auto">
          <a:xfrm>
            <a:off x="1139974" y="5031060"/>
            <a:ext cx="4356100" cy="765175"/>
            <a:chOff x="3016" y="3838"/>
            <a:chExt cx="2744" cy="482"/>
          </a:xfrm>
        </p:grpSpPr>
        <p:sp>
          <p:nvSpPr>
            <p:cNvPr id="14" name="Line 172">
              <a:extLst>
                <a:ext uri="{FF2B5EF4-FFF2-40B4-BE49-F238E27FC236}">
                  <a16:creationId xmlns:a16="http://schemas.microsoft.com/office/drawing/2014/main" id="{BB4E2429-0AEC-43A0-B2A6-600D3770CE88}"/>
                </a:ext>
              </a:extLst>
            </p:cNvPr>
            <p:cNvSpPr>
              <a:spLocks noChangeShapeType="1"/>
            </p:cNvSpPr>
            <p:nvPr/>
          </p:nvSpPr>
          <p:spPr bwMode="auto">
            <a:xfrm>
              <a:off x="3107" y="4110"/>
              <a:ext cx="2495" cy="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Oval 174">
              <a:extLst>
                <a:ext uri="{FF2B5EF4-FFF2-40B4-BE49-F238E27FC236}">
                  <a16:creationId xmlns:a16="http://schemas.microsoft.com/office/drawing/2014/main" id="{EB4E82D7-853E-4402-BE46-D7D2B0F1DE8C}"/>
                </a:ext>
              </a:extLst>
            </p:cNvPr>
            <p:cNvSpPr>
              <a:spLocks noChangeArrowheads="1"/>
            </p:cNvSpPr>
            <p:nvPr/>
          </p:nvSpPr>
          <p:spPr bwMode="auto">
            <a:xfrm>
              <a:off x="3107" y="4065"/>
              <a:ext cx="45" cy="4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Oval 175">
              <a:extLst>
                <a:ext uri="{FF2B5EF4-FFF2-40B4-BE49-F238E27FC236}">
                  <a16:creationId xmlns:a16="http://schemas.microsoft.com/office/drawing/2014/main" id="{FE31A476-1000-4E32-ABC3-A421F4693691}"/>
                </a:ext>
              </a:extLst>
            </p:cNvPr>
            <p:cNvSpPr>
              <a:spLocks noChangeArrowheads="1"/>
            </p:cNvSpPr>
            <p:nvPr/>
          </p:nvSpPr>
          <p:spPr bwMode="auto">
            <a:xfrm>
              <a:off x="3787" y="4065"/>
              <a:ext cx="45" cy="4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Oval 176">
              <a:extLst>
                <a:ext uri="{FF2B5EF4-FFF2-40B4-BE49-F238E27FC236}">
                  <a16:creationId xmlns:a16="http://schemas.microsoft.com/office/drawing/2014/main" id="{D322D069-1A8C-4FB6-9490-E3CDDC2DE217}"/>
                </a:ext>
              </a:extLst>
            </p:cNvPr>
            <p:cNvSpPr>
              <a:spLocks noChangeArrowheads="1"/>
            </p:cNvSpPr>
            <p:nvPr/>
          </p:nvSpPr>
          <p:spPr bwMode="auto">
            <a:xfrm>
              <a:off x="4014" y="4065"/>
              <a:ext cx="45" cy="4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Oval 177">
              <a:extLst>
                <a:ext uri="{FF2B5EF4-FFF2-40B4-BE49-F238E27FC236}">
                  <a16:creationId xmlns:a16="http://schemas.microsoft.com/office/drawing/2014/main" id="{653DD090-7908-4F2A-B80F-FEFDF2FBB34A}"/>
                </a:ext>
              </a:extLst>
            </p:cNvPr>
            <p:cNvSpPr>
              <a:spLocks noChangeArrowheads="1"/>
            </p:cNvSpPr>
            <p:nvPr/>
          </p:nvSpPr>
          <p:spPr bwMode="auto">
            <a:xfrm>
              <a:off x="5103" y="4065"/>
              <a:ext cx="45" cy="4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 name="Oval 178">
              <a:extLst>
                <a:ext uri="{FF2B5EF4-FFF2-40B4-BE49-F238E27FC236}">
                  <a16:creationId xmlns:a16="http://schemas.microsoft.com/office/drawing/2014/main" id="{0A7DAC37-F0BC-4AC7-B7BB-0DB8D4534073}"/>
                </a:ext>
              </a:extLst>
            </p:cNvPr>
            <p:cNvSpPr>
              <a:spLocks noChangeArrowheads="1"/>
            </p:cNvSpPr>
            <p:nvPr/>
          </p:nvSpPr>
          <p:spPr bwMode="auto">
            <a:xfrm>
              <a:off x="5556" y="4065"/>
              <a:ext cx="45" cy="4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 name="Text Box 179">
              <a:extLst>
                <a:ext uri="{FF2B5EF4-FFF2-40B4-BE49-F238E27FC236}">
                  <a16:creationId xmlns:a16="http://schemas.microsoft.com/office/drawing/2014/main" id="{998CB1B6-0247-4F98-8CE0-C74DD9A77499}"/>
                </a:ext>
              </a:extLst>
            </p:cNvPr>
            <p:cNvSpPr txBox="1">
              <a:spLocks noChangeArrowheads="1"/>
            </p:cNvSpPr>
            <p:nvPr/>
          </p:nvSpPr>
          <p:spPr bwMode="auto">
            <a:xfrm>
              <a:off x="3243" y="3838"/>
              <a:ext cx="3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011</a:t>
              </a:r>
            </a:p>
          </p:txBody>
        </p:sp>
        <p:sp>
          <p:nvSpPr>
            <p:cNvPr id="21" name="Text Box 180">
              <a:extLst>
                <a:ext uri="{FF2B5EF4-FFF2-40B4-BE49-F238E27FC236}">
                  <a16:creationId xmlns:a16="http://schemas.microsoft.com/office/drawing/2014/main" id="{CA66B912-B5BE-4C74-9E9B-2C292993CE29}"/>
                </a:ext>
              </a:extLst>
            </p:cNvPr>
            <p:cNvSpPr txBox="1">
              <a:spLocks noChangeArrowheads="1"/>
            </p:cNvSpPr>
            <p:nvPr/>
          </p:nvSpPr>
          <p:spPr bwMode="auto">
            <a:xfrm>
              <a:off x="3742" y="3838"/>
              <a:ext cx="3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001</a:t>
              </a:r>
            </a:p>
          </p:txBody>
        </p:sp>
        <p:sp>
          <p:nvSpPr>
            <p:cNvPr id="22" name="Text Box 181">
              <a:extLst>
                <a:ext uri="{FF2B5EF4-FFF2-40B4-BE49-F238E27FC236}">
                  <a16:creationId xmlns:a16="http://schemas.microsoft.com/office/drawing/2014/main" id="{55C51777-669C-43D0-B98A-E70C3FA26F3F}"/>
                </a:ext>
              </a:extLst>
            </p:cNvPr>
            <p:cNvSpPr txBox="1">
              <a:spLocks noChangeArrowheads="1"/>
            </p:cNvSpPr>
            <p:nvPr/>
          </p:nvSpPr>
          <p:spPr bwMode="auto">
            <a:xfrm>
              <a:off x="4377" y="3838"/>
              <a:ext cx="3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110</a:t>
              </a:r>
            </a:p>
          </p:txBody>
        </p:sp>
        <p:sp>
          <p:nvSpPr>
            <p:cNvPr id="23" name="Text Box 182">
              <a:extLst>
                <a:ext uri="{FF2B5EF4-FFF2-40B4-BE49-F238E27FC236}">
                  <a16:creationId xmlns:a16="http://schemas.microsoft.com/office/drawing/2014/main" id="{AE8D3ABB-0C33-4DB0-A245-1C1A9E31CECE}"/>
                </a:ext>
              </a:extLst>
            </p:cNvPr>
            <p:cNvSpPr txBox="1">
              <a:spLocks noChangeArrowheads="1"/>
            </p:cNvSpPr>
            <p:nvPr/>
          </p:nvSpPr>
          <p:spPr bwMode="auto">
            <a:xfrm>
              <a:off x="5148" y="3838"/>
              <a:ext cx="3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010</a:t>
              </a:r>
            </a:p>
          </p:txBody>
        </p:sp>
        <p:sp>
          <p:nvSpPr>
            <p:cNvPr id="24" name="Text Box 183">
              <a:extLst>
                <a:ext uri="{FF2B5EF4-FFF2-40B4-BE49-F238E27FC236}">
                  <a16:creationId xmlns:a16="http://schemas.microsoft.com/office/drawing/2014/main" id="{A32D1627-5EB8-4058-8C0C-571FAEA2CBD5}"/>
                </a:ext>
              </a:extLst>
            </p:cNvPr>
            <p:cNvSpPr txBox="1">
              <a:spLocks noChangeArrowheads="1"/>
            </p:cNvSpPr>
            <p:nvPr/>
          </p:nvSpPr>
          <p:spPr bwMode="auto">
            <a:xfrm>
              <a:off x="3016" y="4070"/>
              <a:ext cx="22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0</a:t>
              </a:r>
            </a:p>
          </p:txBody>
        </p:sp>
        <p:sp>
          <p:nvSpPr>
            <p:cNvPr id="25" name="Text Box 184">
              <a:extLst>
                <a:ext uri="{FF2B5EF4-FFF2-40B4-BE49-F238E27FC236}">
                  <a16:creationId xmlns:a16="http://schemas.microsoft.com/office/drawing/2014/main" id="{D48451E7-F7B8-4753-852D-1ED5F665578C}"/>
                </a:ext>
              </a:extLst>
            </p:cNvPr>
            <p:cNvSpPr txBox="1">
              <a:spLocks noChangeArrowheads="1"/>
            </p:cNvSpPr>
            <p:nvPr/>
          </p:nvSpPr>
          <p:spPr bwMode="auto">
            <a:xfrm>
              <a:off x="3696" y="4070"/>
              <a:ext cx="22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3</a:t>
              </a:r>
            </a:p>
          </p:txBody>
        </p:sp>
        <p:sp>
          <p:nvSpPr>
            <p:cNvPr id="26" name="Text Box 185">
              <a:extLst>
                <a:ext uri="{FF2B5EF4-FFF2-40B4-BE49-F238E27FC236}">
                  <a16:creationId xmlns:a16="http://schemas.microsoft.com/office/drawing/2014/main" id="{CFCC2354-34CA-4B29-B8AB-A9CEF60514D9}"/>
                </a:ext>
              </a:extLst>
            </p:cNvPr>
            <p:cNvSpPr txBox="1">
              <a:spLocks noChangeArrowheads="1"/>
            </p:cNvSpPr>
            <p:nvPr/>
          </p:nvSpPr>
          <p:spPr bwMode="auto">
            <a:xfrm>
              <a:off x="3923" y="4070"/>
              <a:ext cx="22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4</a:t>
              </a:r>
            </a:p>
          </p:txBody>
        </p:sp>
        <p:sp>
          <p:nvSpPr>
            <p:cNvPr id="27" name="Text Box 186">
              <a:extLst>
                <a:ext uri="{FF2B5EF4-FFF2-40B4-BE49-F238E27FC236}">
                  <a16:creationId xmlns:a16="http://schemas.microsoft.com/office/drawing/2014/main" id="{85DDD46B-BB71-40E4-8FF1-20348C9B6785}"/>
                </a:ext>
              </a:extLst>
            </p:cNvPr>
            <p:cNvSpPr txBox="1">
              <a:spLocks noChangeArrowheads="1"/>
            </p:cNvSpPr>
            <p:nvPr/>
          </p:nvSpPr>
          <p:spPr bwMode="auto">
            <a:xfrm>
              <a:off x="4967" y="4070"/>
              <a:ext cx="3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10</a:t>
              </a:r>
            </a:p>
          </p:txBody>
        </p:sp>
        <p:sp>
          <p:nvSpPr>
            <p:cNvPr id="28" name="Text Box 187">
              <a:extLst>
                <a:ext uri="{FF2B5EF4-FFF2-40B4-BE49-F238E27FC236}">
                  <a16:creationId xmlns:a16="http://schemas.microsoft.com/office/drawing/2014/main" id="{3BF49E3F-4394-475C-9A89-7E6E038939B6}"/>
                </a:ext>
              </a:extLst>
            </p:cNvPr>
            <p:cNvSpPr txBox="1">
              <a:spLocks noChangeArrowheads="1"/>
            </p:cNvSpPr>
            <p:nvPr/>
          </p:nvSpPr>
          <p:spPr bwMode="auto">
            <a:xfrm>
              <a:off x="5442" y="4070"/>
              <a:ext cx="3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12</a:t>
              </a:r>
            </a:p>
          </p:txBody>
        </p:sp>
      </p:grpSp>
      <p:sp>
        <p:nvSpPr>
          <p:cNvPr id="29" name="Oval 190">
            <a:extLst>
              <a:ext uri="{FF2B5EF4-FFF2-40B4-BE49-F238E27FC236}">
                <a16:creationId xmlns:a16="http://schemas.microsoft.com/office/drawing/2014/main" id="{7F82E9A7-C2B8-4165-A575-2CA17E740628}"/>
              </a:ext>
            </a:extLst>
          </p:cNvPr>
          <p:cNvSpPr>
            <a:spLocks noChangeArrowheads="1"/>
          </p:cNvSpPr>
          <p:nvPr/>
        </p:nvSpPr>
        <p:spPr bwMode="auto">
          <a:xfrm flipH="1">
            <a:off x="2075011" y="5413647"/>
            <a:ext cx="71438" cy="71437"/>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 name="Oval 190">
            <a:extLst>
              <a:ext uri="{FF2B5EF4-FFF2-40B4-BE49-F238E27FC236}">
                <a16:creationId xmlns:a16="http://schemas.microsoft.com/office/drawing/2014/main" id="{61458EF6-421E-4612-85CE-91D1AAD0FA06}"/>
              </a:ext>
            </a:extLst>
          </p:cNvPr>
          <p:cNvSpPr>
            <a:spLocks noChangeArrowheads="1"/>
          </p:cNvSpPr>
          <p:nvPr/>
        </p:nvSpPr>
        <p:spPr bwMode="auto">
          <a:xfrm flipH="1">
            <a:off x="3100839" y="5429501"/>
            <a:ext cx="71438" cy="71437"/>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 name="Oval 190">
            <a:extLst>
              <a:ext uri="{FF2B5EF4-FFF2-40B4-BE49-F238E27FC236}">
                <a16:creationId xmlns:a16="http://schemas.microsoft.com/office/drawing/2014/main" id="{F7484D62-1B95-4090-8EB5-76225F75F7F1}"/>
              </a:ext>
            </a:extLst>
          </p:cNvPr>
          <p:cNvSpPr>
            <a:spLocks noChangeArrowheads="1"/>
          </p:cNvSpPr>
          <p:nvPr/>
        </p:nvSpPr>
        <p:spPr bwMode="auto">
          <a:xfrm flipH="1">
            <a:off x="4064516" y="5429501"/>
            <a:ext cx="71438" cy="71437"/>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 name="Oval 190">
            <a:extLst>
              <a:ext uri="{FF2B5EF4-FFF2-40B4-BE49-F238E27FC236}">
                <a16:creationId xmlns:a16="http://schemas.microsoft.com/office/drawing/2014/main" id="{17A891AF-ACCB-4770-8AEE-D28669D0EB73}"/>
              </a:ext>
            </a:extLst>
          </p:cNvPr>
          <p:cNvSpPr>
            <a:spLocks noChangeArrowheads="1"/>
          </p:cNvSpPr>
          <p:nvPr/>
        </p:nvSpPr>
        <p:spPr bwMode="auto">
          <a:xfrm flipH="1">
            <a:off x="5179516" y="5413647"/>
            <a:ext cx="71438" cy="71437"/>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70154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trips(downRight)">
                                      <p:cBhvr>
                                        <p:cTn id="12" dur="1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linds(horizontal)">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blinds(horizontal)">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linds(horizontal)">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blinds(horizontal)">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171">
                                            <p:txEl>
                                              <p:pRg st="16" end="16"/>
                                            </p:txEl>
                                          </p:spTgt>
                                        </p:tgtEl>
                                        <p:attrNameLst>
                                          <p:attrName>style.visibility</p:attrName>
                                        </p:attrNameLst>
                                      </p:cBhvr>
                                      <p:to>
                                        <p:strVal val="visible"/>
                                      </p:to>
                                    </p:set>
                                    <p:animEffect transition="in" filter="fade">
                                      <p:cBhvr>
                                        <p:cTn id="37" dur="1000"/>
                                        <p:tgtEl>
                                          <p:spTgt spid="7171">
                                            <p:txEl>
                                              <p:pRg st="16" end="16"/>
                                            </p:txEl>
                                          </p:spTgt>
                                        </p:tgtEl>
                                      </p:cBhvr>
                                    </p:animEffect>
                                    <p:anim calcmode="lin" valueType="num">
                                      <p:cBhvr>
                                        <p:cTn id="38" dur="1000" fill="hold"/>
                                        <p:tgtEl>
                                          <p:spTgt spid="7171">
                                            <p:txEl>
                                              <p:pRg st="16" end="16"/>
                                            </p:txEl>
                                          </p:spTgt>
                                        </p:tgtEl>
                                        <p:attrNameLst>
                                          <p:attrName>ppt_x</p:attrName>
                                        </p:attrNameLst>
                                      </p:cBhvr>
                                      <p:tavLst>
                                        <p:tav tm="0">
                                          <p:val>
                                            <p:strVal val="#ppt_x"/>
                                          </p:val>
                                        </p:tav>
                                        <p:tav tm="100000">
                                          <p:val>
                                            <p:strVal val="#ppt_x"/>
                                          </p:val>
                                        </p:tav>
                                      </p:tavLst>
                                    </p:anim>
                                    <p:anim calcmode="lin" valueType="num">
                                      <p:cBhvr>
                                        <p:cTn id="39" dur="1000" fill="hold"/>
                                        <p:tgtEl>
                                          <p:spTgt spid="7171">
                                            <p:txEl>
                                              <p:pRg st="16" end="1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34E3595-1375-4655-AB50-92DD9F7478B4}"/>
              </a:ext>
            </a:extLst>
          </p:cNvPr>
          <p:cNvSpPr>
            <a:spLocks noGrp="1" noChangeArrowheads="1"/>
          </p:cNvSpPr>
          <p:nvPr>
            <p:ph type="title"/>
          </p:nvPr>
        </p:nvSpPr>
        <p:spPr>
          <a:xfrm>
            <a:off x="971550" y="406400"/>
            <a:ext cx="7696200" cy="719138"/>
          </a:xfrm>
        </p:spPr>
        <p:txBody>
          <a:bodyPr/>
          <a:lstStyle/>
          <a:p>
            <a:pPr eaLnBrk="1" hangingPunct="1">
              <a:defRPr/>
            </a:pPr>
            <a:r>
              <a:rPr lang="zh-CN" altLang="en-US" b="1" dirty="0">
                <a:solidFill>
                  <a:srgbClr val="0000FF"/>
                </a:solidFill>
                <a:latin typeface="+mn-lt"/>
              </a:rPr>
              <a:t>  </a:t>
            </a:r>
          </a:p>
        </p:txBody>
      </p:sp>
      <p:sp>
        <p:nvSpPr>
          <p:cNvPr id="5123" name="Rectangle 3">
            <a:extLst>
              <a:ext uri="{FF2B5EF4-FFF2-40B4-BE49-F238E27FC236}">
                <a16:creationId xmlns:a16="http://schemas.microsoft.com/office/drawing/2014/main" id="{7D2214F1-AC0D-42B2-9AF8-52B61333EB59}"/>
              </a:ext>
            </a:extLst>
          </p:cNvPr>
          <p:cNvSpPr>
            <a:spLocks noGrp="1" noChangeArrowheads="1"/>
          </p:cNvSpPr>
          <p:nvPr>
            <p:ph type="body" idx="1"/>
          </p:nvPr>
        </p:nvSpPr>
        <p:spPr>
          <a:xfrm>
            <a:off x="723900" y="1412875"/>
            <a:ext cx="7696200" cy="4929188"/>
          </a:xfrm>
        </p:spPr>
        <p:txBody>
          <a:bodyPr/>
          <a:lstStyle/>
          <a:p>
            <a:pPr eaLnBrk="1" hangingPunct="1">
              <a:buClr>
                <a:srgbClr val="FF0000"/>
              </a:buClr>
              <a:buSzPct val="55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遗传算法</a:t>
            </a:r>
            <a:endParaRPr lang="en-US" altLang="zh-CN" sz="2800" b="1"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endParaRPr lang="zh-CN" altLang="en-US" sz="500" b="1" dirty="0">
              <a:solidFill>
                <a:schemeClr val="bg2"/>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遗传算法聚类</a:t>
            </a:r>
            <a:endParaRPr lang="en-US" altLang="zh-CN" sz="2800" b="1" dirty="0">
              <a:latin typeface="微软雅黑" panose="020B0503020204020204" pitchFamily="34" charset="-122"/>
              <a:ea typeface="微软雅黑" panose="020B0503020204020204" pitchFamily="34" charset="-122"/>
            </a:endParaRPr>
          </a:p>
          <a:p>
            <a:pPr marL="0" indent="0" eaLnBrk="1" hangingPunct="1">
              <a:buClr>
                <a:srgbClr val="FF0000"/>
              </a:buClr>
              <a:buSzPct val="55000"/>
              <a:buNone/>
            </a:pPr>
            <a:endParaRPr lang="en-US" altLang="zh-CN" sz="500" b="1"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r>
              <a:rPr lang="zh-HK" altLang="en-US" sz="2800" b="1" dirty="0">
                <a:latin typeface="微软雅黑" panose="020B0503020204020204" pitchFamily="34" charset="-122"/>
                <a:ea typeface="微软雅黑" panose="020B0503020204020204" pitchFamily="34" charset="-122"/>
              </a:rPr>
              <a:t>粒子群优化算法（</a:t>
            </a:r>
            <a:r>
              <a:rPr lang="en-US" altLang="zh-CN" sz="2800" b="1" dirty="0">
                <a:latin typeface="微软雅黑" panose="020B0503020204020204" pitchFamily="34" charset="-122"/>
                <a:ea typeface="微软雅黑" panose="020B0503020204020204" pitchFamily="34" charset="-122"/>
              </a:rPr>
              <a:t>PSO</a:t>
            </a:r>
            <a:r>
              <a:rPr lang="zh-CN" altLang="en-US"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蚁群算法</a:t>
            </a:r>
            <a:endParaRPr lang="en-US" altLang="zh-CN" sz="2800" b="1"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endParaRPr lang="en-US" altLang="zh-CN" sz="2800" b="1"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endParaRPr lang="en-US" altLang="zh-CN" sz="2800" b="1" dirty="0">
              <a:latin typeface="微软雅黑" panose="020B0503020204020204" pitchFamily="34" charset="-122"/>
              <a:ea typeface="微软雅黑" panose="020B0503020204020204" pitchFamily="34" charset="-122"/>
            </a:endParaRPr>
          </a:p>
          <a:p>
            <a:pPr marL="0" indent="0" eaLnBrk="1" hangingPunct="1">
              <a:buClr>
                <a:srgbClr val="FF0000"/>
              </a:buClr>
              <a:buSzPct val="55000"/>
              <a:buNone/>
            </a:pPr>
            <a:endParaRPr lang="zh-CN" altLang="en-US" sz="5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600" dirty="0">
                <a:latin typeface="+mn-lt"/>
              </a:rPr>
              <a:t> </a:t>
            </a:r>
            <a:r>
              <a:rPr lang="zh-CN" altLang="en-US" sz="3600" dirty="0">
                <a:latin typeface="+mn-lt"/>
              </a:rPr>
              <a:t>遗传算法案例</a:t>
            </a:r>
          </a:p>
        </p:txBody>
      </p:sp>
      <mc:AlternateContent xmlns:mc="http://schemas.openxmlformats.org/markup-compatibility/2006" xmlns:a14="http://schemas.microsoft.com/office/drawing/2010/main">
        <mc:Choice Requires="a14">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5" y="1303874"/>
                <a:ext cx="7905750" cy="5077454"/>
              </a:xfrm>
            </p:spPr>
            <p:txBody>
              <a:bodyPr/>
              <a:lstStyle/>
              <a:p>
                <a:pPr eaLnBrk="1" hangingPunct="1">
                  <a:buClr>
                    <a:srgbClr val="FF0000"/>
                  </a:buClr>
                  <a:buSzPct val="55000"/>
                </a:pPr>
                <a:r>
                  <a:rPr lang="zh-CN" altLang="en-US" sz="2400" b="1">
                    <a:ea typeface="微软雅黑" panose="020B0503020204020204" pitchFamily="34" charset="-122"/>
                  </a:rPr>
                  <a:t>解：</a:t>
                </a:r>
                <a:endParaRPr lang="en-US" altLang="zh-CN" sz="2400" b="1">
                  <a:ea typeface="微软雅黑" panose="020B0503020204020204" pitchFamily="34" charset="-122"/>
                </a:endParaRPr>
              </a:p>
              <a:p>
                <a:pPr eaLnBrk="1" hangingPunct="1">
                  <a:buClr>
                    <a:srgbClr val="FF0000"/>
                  </a:buClr>
                  <a:buSzPct val="55000"/>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solidFill>
                      <a:srgbClr val="0000FF"/>
                    </a:solidFill>
                    <a:ea typeface="微软雅黑" panose="020B0503020204020204" pitchFamily="34" charset="-122"/>
                  </a:rPr>
                  <a:t>轮盘赌选择之后：</a:t>
                </a:r>
              </a:p>
              <a:p>
                <a:pPr eaLnBrk="1" hangingPunct="1">
                  <a:buClr>
                    <a:srgbClr val="FF0000"/>
                  </a:buClr>
                  <a:buSzPct val="55000"/>
                  <a:buFont typeface="Wingdings" panose="05000000000000000000" pitchFamily="2" charset="2"/>
                  <a:buChar char="u"/>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sSub>
                      <m:sSubPr>
                        <m:ctrlPr>
                          <a:rPr lang="en-US" altLang="zh-CN" sz="1800" b="1" i="1">
                            <a:latin typeface="Cambria Math" panose="02040503050406030204" pitchFamily="18" charset="0"/>
                            <a:ea typeface="微软雅黑" panose="020B0503020204020204" pitchFamily="34" charset="-122"/>
                          </a:rPr>
                        </m:ctrlPr>
                      </m:sSubPr>
                      <m:e>
                        <m:r>
                          <a:rPr lang="en-US" altLang="zh-CN" sz="1800" b="1" i="1">
                            <a:latin typeface="Cambria Math" panose="02040503050406030204" pitchFamily="18" charset="0"/>
                            <a:ea typeface="微软雅黑" panose="020B0503020204020204" pitchFamily="34" charset="-122"/>
                          </a:rPr>
                          <m:t>𝒙</m:t>
                        </m:r>
                      </m:e>
                      <m:sub>
                        <m:r>
                          <a:rPr lang="en-US" altLang="zh-CN" sz="1800" b="1" i="1">
                            <a:latin typeface="Cambria Math" panose="02040503050406030204" pitchFamily="18" charset="0"/>
                            <a:ea typeface="微软雅黑" panose="020B0503020204020204" pitchFamily="34" charset="-122"/>
                          </a:rPr>
                          <m:t>𝒊</m:t>
                        </m:r>
                      </m:sub>
                    </m:sSub>
                    <m:r>
                      <a:rPr lang="en-US" altLang="zh-CN" sz="1800" b="1" i="1">
                        <a:latin typeface="Cambria Math" panose="02040503050406030204" pitchFamily="18" charset="0"/>
                        <a:ea typeface="微软雅黑" panose="020B0503020204020204" pitchFamily="34" charset="-122"/>
                      </a:rPr>
                      <m:t>               </m:t>
                    </m:r>
                    <m:r>
                      <a:rPr lang="en-US" altLang="zh-CN" sz="1800" b="1" i="1">
                        <a:latin typeface="Cambria Math" panose="02040503050406030204" pitchFamily="18" charset="0"/>
                        <a:ea typeface="微软雅黑" panose="020B0503020204020204" pitchFamily="34" charset="-122"/>
                      </a:rPr>
                      <m:t>𝟏𝟏𝟎</m:t>
                    </m:r>
                    <m:r>
                      <a:rPr lang="en-US" altLang="zh-CN" sz="1800" b="1" i="1">
                        <a:latin typeface="Cambria Math" panose="02040503050406030204" pitchFamily="18" charset="0"/>
                        <a:ea typeface="微软雅黑" panose="020B0503020204020204" pitchFamily="34" charset="-122"/>
                      </a:rPr>
                      <m:t>             </m:t>
                    </m:r>
                    <m:r>
                      <a:rPr lang="en-US" altLang="zh-CN" sz="1800" b="1" i="1">
                        <a:latin typeface="Cambria Math" panose="02040503050406030204" pitchFamily="18" charset="0"/>
                        <a:ea typeface="微软雅黑" panose="020B0503020204020204" pitchFamily="34" charset="-122"/>
                      </a:rPr>
                      <m:t>𝟎𝟏𝟏</m:t>
                    </m:r>
                    <m:r>
                      <a:rPr lang="en-US" altLang="zh-CN" sz="1800" b="1" i="1">
                        <a:latin typeface="Cambria Math" panose="02040503050406030204" pitchFamily="18" charset="0"/>
                        <a:ea typeface="微软雅黑" panose="020B0503020204020204" pitchFamily="34" charset="-122"/>
                      </a:rPr>
                      <m:t>            </m:t>
                    </m:r>
                    <m:r>
                      <a:rPr lang="en-US" altLang="zh-CN" sz="1800" b="1" i="1" smtClean="0">
                        <a:latin typeface="Cambria Math" panose="02040503050406030204" pitchFamily="18" charset="0"/>
                        <a:ea typeface="微软雅黑" panose="020B0503020204020204" pitchFamily="34" charset="-122"/>
                      </a:rPr>
                      <m:t>𝟎</m:t>
                    </m:r>
                    <m:r>
                      <a:rPr lang="en-US" altLang="zh-CN" sz="1800" b="1" i="1">
                        <a:latin typeface="Cambria Math" panose="02040503050406030204" pitchFamily="18" charset="0"/>
                        <a:ea typeface="微软雅黑" panose="020B0503020204020204" pitchFamily="34" charset="-122"/>
                      </a:rPr>
                      <m:t>𝟏𝟎</m:t>
                    </m:r>
                    <m:r>
                      <a:rPr lang="en-US" altLang="zh-CN" sz="1800" b="1" i="1">
                        <a:latin typeface="Cambria Math" panose="02040503050406030204" pitchFamily="18" charset="0"/>
                        <a:ea typeface="微软雅黑" panose="020B0503020204020204" pitchFamily="34" charset="-122"/>
                      </a:rPr>
                      <m:t>            </m:t>
                    </m:r>
                    <m:r>
                      <a:rPr lang="en-US" altLang="zh-CN" sz="1800" b="1" i="1" smtClean="0">
                        <a:latin typeface="Cambria Math" panose="02040503050406030204" pitchFamily="18" charset="0"/>
                        <a:ea typeface="微软雅黑" panose="020B0503020204020204" pitchFamily="34" charset="-122"/>
                      </a:rPr>
                      <m:t>𝟏</m:t>
                    </m:r>
                    <m:r>
                      <a:rPr lang="en-US" altLang="zh-CN" sz="1800" b="1" i="1">
                        <a:latin typeface="Cambria Math" panose="02040503050406030204" pitchFamily="18" charset="0"/>
                        <a:ea typeface="微软雅黑" panose="020B0503020204020204" pitchFamily="34" charset="-122"/>
                      </a:rPr>
                      <m:t>𝟏𝟎</m:t>
                    </m:r>
                    <m:r>
                      <a:rPr lang="en-US" altLang="zh-CN" sz="1800" b="1" i="1">
                        <a:latin typeface="Cambria Math" panose="02040503050406030204" pitchFamily="18" charset="0"/>
                        <a:ea typeface="微软雅黑" panose="020B0503020204020204" pitchFamily="34" charset="-122"/>
                      </a:rPr>
                      <m:t> </m:t>
                    </m:r>
                  </m:oMath>
                </a14:m>
                <a:endParaRPr lang="en-US" altLang="zh-CN" sz="1800" b="1" i="1">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a:latin typeface="Cambria Math" panose="02040503050406030204" pitchFamily="18" charset="0"/>
                        <a:ea typeface="微软雅黑" panose="020B0503020204020204" pitchFamily="34" charset="-122"/>
                      </a:rPr>
                      <m:t>𝒇</m:t>
                    </m:r>
                    <m:d>
                      <m:dPr>
                        <m:ctrlPr>
                          <a:rPr lang="en-US" altLang="zh-CN" sz="1800" b="1" i="1">
                            <a:latin typeface="Cambria Math" panose="02040503050406030204" pitchFamily="18" charset="0"/>
                            <a:ea typeface="微软雅黑" panose="020B0503020204020204" pitchFamily="34" charset="-122"/>
                          </a:rPr>
                        </m:ctrlPr>
                      </m:dPr>
                      <m:e>
                        <m:sSub>
                          <m:sSubPr>
                            <m:ctrlPr>
                              <a:rPr lang="en-US" altLang="zh-CN" sz="1800" b="1" i="1">
                                <a:latin typeface="Cambria Math" panose="02040503050406030204" pitchFamily="18" charset="0"/>
                                <a:ea typeface="微软雅黑" panose="020B0503020204020204" pitchFamily="34" charset="-122"/>
                              </a:rPr>
                            </m:ctrlPr>
                          </m:sSubPr>
                          <m:e>
                            <m:r>
                              <a:rPr lang="en-US" altLang="zh-CN" sz="1800" b="1" i="1">
                                <a:latin typeface="Cambria Math" panose="02040503050406030204" pitchFamily="18" charset="0"/>
                                <a:ea typeface="微软雅黑" panose="020B0503020204020204" pitchFamily="34" charset="-122"/>
                              </a:rPr>
                              <m:t>𝒙</m:t>
                            </m:r>
                          </m:e>
                          <m:sub>
                            <m:r>
                              <a:rPr lang="en-US" altLang="zh-CN" sz="1800" b="1" i="1">
                                <a:latin typeface="Cambria Math" panose="02040503050406030204" pitchFamily="18" charset="0"/>
                                <a:ea typeface="微软雅黑" panose="020B0503020204020204" pitchFamily="34" charset="-122"/>
                              </a:rPr>
                              <m:t>𝒊</m:t>
                            </m:r>
                          </m:sub>
                        </m:sSub>
                      </m:e>
                    </m:d>
                    <m:r>
                      <a:rPr lang="en-US" altLang="zh-CN" sz="1800" b="1" i="1">
                        <a:latin typeface="Cambria Math" panose="02040503050406030204" pitchFamily="18" charset="0"/>
                        <a:ea typeface="微软雅黑" panose="020B0503020204020204" pitchFamily="34" charset="-122"/>
                      </a:rPr>
                      <m:t>            </m:t>
                    </m:r>
                    <m:r>
                      <a:rPr lang="en-US" altLang="zh-CN" sz="1800" b="1" i="1" smtClean="0">
                        <a:latin typeface="Cambria Math" panose="02040503050406030204" pitchFamily="18" charset="0"/>
                        <a:ea typeface="微软雅黑" panose="020B0503020204020204" pitchFamily="34" charset="-122"/>
                      </a:rPr>
                      <m:t>𝟔</m:t>
                    </m:r>
                    <m:r>
                      <a:rPr lang="en-US" altLang="zh-CN" sz="1800" b="1" i="1">
                        <a:latin typeface="Cambria Math" panose="02040503050406030204" pitchFamily="18" charset="0"/>
                        <a:ea typeface="微软雅黑" panose="020B0503020204020204" pitchFamily="34" charset="-122"/>
                      </a:rPr>
                      <m:t>                   </m:t>
                    </m:r>
                    <m:r>
                      <a:rPr lang="en-US" altLang="zh-CN" sz="1800" b="1" i="1" smtClean="0">
                        <a:latin typeface="Cambria Math" panose="02040503050406030204" pitchFamily="18" charset="0"/>
                        <a:ea typeface="微软雅黑" panose="020B0503020204020204" pitchFamily="34" charset="-122"/>
                      </a:rPr>
                      <m:t>𝟑</m:t>
                    </m:r>
                    <m:r>
                      <a:rPr lang="en-US" altLang="zh-CN" sz="1800" b="1" i="1">
                        <a:latin typeface="Cambria Math" panose="02040503050406030204" pitchFamily="18" charset="0"/>
                        <a:ea typeface="微软雅黑" panose="020B0503020204020204" pitchFamily="34" charset="-122"/>
                      </a:rPr>
                      <m:t>                 </m:t>
                    </m:r>
                    <m:r>
                      <a:rPr lang="en-US" altLang="zh-CN" sz="1800" b="1" i="1" smtClean="0">
                        <a:latin typeface="Cambria Math" panose="02040503050406030204" pitchFamily="18" charset="0"/>
                        <a:ea typeface="微软雅黑" panose="020B0503020204020204" pitchFamily="34" charset="-122"/>
                      </a:rPr>
                      <m:t>𝟐</m:t>
                    </m:r>
                    <m:r>
                      <a:rPr lang="en-US" altLang="zh-CN" sz="1800" b="1" i="1">
                        <a:latin typeface="Cambria Math" panose="02040503050406030204" pitchFamily="18" charset="0"/>
                        <a:ea typeface="微软雅黑" panose="020B0503020204020204" pitchFamily="34" charset="-122"/>
                      </a:rPr>
                      <m:t>                 </m:t>
                    </m:r>
                    <m:r>
                      <a:rPr lang="en-US" altLang="zh-CN" sz="1800" b="1" i="1" smtClean="0">
                        <a:latin typeface="Cambria Math" panose="02040503050406030204" pitchFamily="18" charset="0"/>
                        <a:ea typeface="微软雅黑" panose="020B0503020204020204" pitchFamily="34" charset="-122"/>
                      </a:rPr>
                      <m:t>𝟔</m:t>
                    </m:r>
                  </m:oMath>
                </a14:m>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b="1">
                    <a:ea typeface="微软雅黑" panose="020B0503020204020204" pitchFamily="34" charset="-122"/>
                  </a:rPr>
                  <a:t>总和   </a:t>
                </a:r>
                <a:r>
                  <a:rPr lang="en-US" altLang="zh-CN" sz="1600" b="1">
                    <a:ea typeface="微软雅黑" panose="020B0503020204020204" pitchFamily="34" charset="-122"/>
                  </a:rPr>
                  <a:t>17	</a:t>
                </a:r>
                <a:r>
                  <a:rPr lang="zh-CN" altLang="en-US" sz="1600" b="1">
                    <a:ea typeface="微软雅黑" panose="020B0503020204020204" pitchFamily="34" charset="-122"/>
                  </a:rPr>
                  <a:t>最小值  </a:t>
                </a:r>
                <a:r>
                  <a:rPr lang="en-US" altLang="zh-CN" sz="1600" b="1">
                    <a:ea typeface="微软雅黑" panose="020B0503020204020204" pitchFamily="34" charset="-122"/>
                  </a:rPr>
                  <a:t>2        </a:t>
                </a:r>
                <a:r>
                  <a:rPr lang="zh-CN" altLang="en-US" sz="1600" b="1">
                    <a:ea typeface="微软雅黑" panose="020B0503020204020204" pitchFamily="34" charset="-122"/>
                  </a:rPr>
                  <a:t>平均值  </a:t>
                </a:r>
                <a:r>
                  <a:rPr lang="en-US" altLang="zh-CN" sz="1600" b="1">
                    <a:ea typeface="微软雅黑" panose="020B0503020204020204" pitchFamily="34" charset="-122"/>
                  </a:rPr>
                  <a:t>4.25	</a:t>
                </a:r>
                <a:r>
                  <a:rPr lang="zh-CN" altLang="en-US" sz="1600" b="1">
                    <a:ea typeface="微软雅黑" panose="020B0503020204020204" pitchFamily="34" charset="-122"/>
                  </a:rPr>
                  <a:t>最大值  </a:t>
                </a:r>
                <a:r>
                  <a:rPr lang="en-US" altLang="zh-CN" sz="1600" b="1">
                    <a:ea typeface="微软雅黑" panose="020B0503020204020204" pitchFamily="34" charset="-122"/>
                  </a:rPr>
                  <a:t>6</a:t>
                </a:r>
                <a:endParaRPr lang="zh-CN" altLang="en-US" sz="16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选择算子作用的效果是</a:t>
                </a:r>
                <a:r>
                  <a:rPr lang="zh-CN" altLang="en-US" sz="1800" b="1">
                    <a:solidFill>
                      <a:srgbClr val="0000FF"/>
                    </a:solidFill>
                    <a:ea typeface="微软雅黑" panose="020B0503020204020204" pitchFamily="34" charset="-122"/>
                  </a:rPr>
                  <a:t>提高了</a:t>
                </a:r>
                <a:r>
                  <a:rPr lang="zh-CN" altLang="en-US" sz="1800" b="1">
                    <a:ea typeface="微软雅黑" panose="020B0503020204020204" pitchFamily="34" charset="-122"/>
                  </a:rPr>
                  <a:t>群体的</a:t>
                </a:r>
                <a:r>
                  <a:rPr lang="zh-CN" altLang="en-US" sz="1800" b="1">
                    <a:solidFill>
                      <a:srgbClr val="0000FF"/>
                    </a:solidFill>
                    <a:ea typeface="微软雅黑" panose="020B0503020204020204" pitchFamily="34" charset="-122"/>
                  </a:rPr>
                  <a:t>平均适应值</a:t>
                </a:r>
                <a:r>
                  <a:rPr lang="zh-CN" altLang="en-US" sz="1800" b="1">
                    <a:ea typeface="微软雅黑" panose="020B0503020204020204" pitchFamily="34" charset="-122"/>
                  </a:rPr>
                  <a:t>及</a:t>
                </a:r>
                <a:r>
                  <a:rPr lang="zh-CN" altLang="en-US" sz="1800" b="1">
                    <a:solidFill>
                      <a:srgbClr val="0000FF"/>
                    </a:solidFill>
                    <a:ea typeface="微软雅黑" panose="020B0503020204020204" pitchFamily="34" charset="-122"/>
                  </a:rPr>
                  <a:t>最差的适应值</a:t>
                </a:r>
                <a:endParaRPr lang="en-US" altLang="zh-CN" sz="18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solidFill>
                      <a:srgbClr val="0000FF"/>
                    </a:solidFill>
                    <a:ea typeface="微软雅黑" panose="020B0503020204020204" pitchFamily="34" charset="-122"/>
                  </a:rPr>
                  <a:t>低适应值</a:t>
                </a:r>
                <a:r>
                  <a:rPr lang="zh-CN" altLang="en-US" sz="1800" b="1">
                    <a:ea typeface="微软雅黑" panose="020B0503020204020204" pitchFamily="34" charset="-122"/>
                  </a:rPr>
                  <a:t>的个体趋于</a:t>
                </a:r>
                <a:r>
                  <a:rPr lang="zh-CN" altLang="en-US" sz="1800" b="1">
                    <a:solidFill>
                      <a:srgbClr val="0000FF"/>
                    </a:solidFill>
                    <a:ea typeface="微软雅黑" panose="020B0503020204020204" pitchFamily="34" charset="-122"/>
                  </a:rPr>
                  <a:t>被淘汰</a:t>
                </a:r>
                <a:r>
                  <a:rPr lang="zh-CN" altLang="en-US" sz="1800" b="1">
                    <a:ea typeface="微软雅黑" panose="020B0503020204020204" pitchFamily="34" charset="-122"/>
                  </a:rPr>
                  <a:t>，</a:t>
                </a:r>
                <a:r>
                  <a:rPr lang="zh-CN" altLang="en-US" sz="1800" b="1">
                    <a:solidFill>
                      <a:srgbClr val="0000FF"/>
                    </a:solidFill>
                    <a:ea typeface="微软雅黑" panose="020B0503020204020204" pitchFamily="34" charset="-122"/>
                  </a:rPr>
                  <a:t>高适应值</a:t>
                </a:r>
                <a:r>
                  <a:rPr lang="zh-CN" altLang="en-US" sz="1800" b="1">
                    <a:ea typeface="微软雅黑" panose="020B0503020204020204" pitchFamily="34" charset="-122"/>
                  </a:rPr>
                  <a:t>的个体趋于</a:t>
                </a:r>
                <a:r>
                  <a:rPr lang="zh-CN" altLang="en-US" sz="1800" b="1">
                    <a:solidFill>
                      <a:srgbClr val="0000FF"/>
                    </a:solidFill>
                    <a:ea typeface="微软雅黑" panose="020B0503020204020204" pitchFamily="34" charset="-122"/>
                  </a:rPr>
                  <a:t>被复制</a:t>
                </a:r>
                <a:endParaRPr lang="en-US" altLang="zh-CN" sz="18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但是以</a:t>
                </a:r>
                <a:r>
                  <a:rPr lang="zh-CN" altLang="en-US" sz="1800" b="1">
                    <a:solidFill>
                      <a:srgbClr val="0000FF"/>
                    </a:solidFill>
                    <a:ea typeface="微软雅黑" panose="020B0503020204020204" pitchFamily="34" charset="-122"/>
                  </a:rPr>
                  <a:t>损失</a:t>
                </a:r>
                <a:r>
                  <a:rPr lang="zh-CN" altLang="en-US" sz="1800" b="1">
                    <a:ea typeface="微软雅黑" panose="020B0503020204020204" pitchFamily="34" charset="-122"/>
                  </a:rPr>
                  <a:t>群体的</a:t>
                </a:r>
                <a:r>
                  <a:rPr lang="zh-CN" altLang="en-US" sz="1800" b="1">
                    <a:solidFill>
                      <a:srgbClr val="0000FF"/>
                    </a:solidFill>
                    <a:ea typeface="微软雅黑" panose="020B0503020204020204" pitchFamily="34" charset="-122"/>
                  </a:rPr>
                  <a:t>多样性</a:t>
                </a:r>
                <a:r>
                  <a:rPr lang="zh-CN" altLang="en-US" sz="1800" b="1">
                    <a:ea typeface="微软雅黑" panose="020B0503020204020204" pitchFamily="34" charset="-122"/>
                  </a:rPr>
                  <a:t>为代价</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选择算子并</a:t>
                </a:r>
                <a:r>
                  <a:rPr lang="zh-CN" altLang="en-US" sz="1800" b="1">
                    <a:solidFill>
                      <a:srgbClr val="0000FF"/>
                    </a:solidFill>
                    <a:ea typeface="微软雅黑" panose="020B0503020204020204" pitchFamily="34" charset="-122"/>
                  </a:rPr>
                  <a:t>没有产生新的个体</a:t>
                </a:r>
                <a:r>
                  <a:rPr lang="zh-CN" altLang="en-US" sz="1800" b="1">
                    <a:ea typeface="微软雅黑" panose="020B0503020204020204" pitchFamily="34" charset="-122"/>
                  </a:rPr>
                  <a:t>，当然群体中</a:t>
                </a:r>
                <a:r>
                  <a:rPr lang="zh-CN" altLang="en-US" sz="1800" b="1">
                    <a:solidFill>
                      <a:srgbClr val="0000FF"/>
                    </a:solidFill>
                    <a:ea typeface="微软雅黑" panose="020B0503020204020204" pitchFamily="34" charset="-122"/>
                  </a:rPr>
                  <a:t>最好个体</a:t>
                </a:r>
                <a:r>
                  <a:rPr lang="zh-CN" altLang="en-US" sz="1800" b="1">
                    <a:ea typeface="微软雅黑" panose="020B0503020204020204" pitchFamily="34" charset="-122"/>
                  </a:rPr>
                  <a:t>的适应值</a:t>
                </a:r>
                <a:r>
                  <a:rPr lang="zh-CN" altLang="en-US" sz="1800" b="1">
                    <a:solidFill>
                      <a:srgbClr val="0000FF"/>
                    </a:solidFill>
                    <a:ea typeface="微软雅黑" panose="020B0503020204020204" pitchFamily="34" charset="-122"/>
                  </a:rPr>
                  <a:t>不会改进</a:t>
                </a:r>
                <a:endParaRPr lang="en-US" altLang="zh-CN" sz="18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marL="0" indent="0" eaLnBrk="1" hangingPunct="1">
                  <a:buClr>
                    <a:srgbClr val="FF0000"/>
                  </a:buClr>
                  <a:buSzPct val="55000"/>
                  <a:buNone/>
                </a:pPr>
                <a:endParaRPr lang="en-US" altLang="zh-CN" sz="100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1800">
                  <a:solidFill>
                    <a:srgbClr val="0000FF"/>
                  </a:solidFill>
                  <a:ea typeface="微软雅黑" panose="020B0503020204020204" pitchFamily="34" charset="-122"/>
                </a:endParaRPr>
              </a:p>
            </p:txBody>
          </p:sp>
        </mc:Choice>
        <mc:Fallback xmlns="">
          <p:sp>
            <p:nvSpPr>
              <p:cNvPr id="7171" name="Rectangle 3">
                <a:extLst>
                  <a:ext uri="{FF2B5EF4-FFF2-40B4-BE49-F238E27FC236}">
                    <a16:creationId xmlns:a16="http://schemas.microsoft.com/office/drawing/2014/main" id="{5F69CAA3-4F07-48E6-98BF-27CAD3586981}"/>
                  </a:ext>
                </a:extLst>
              </p:cNvPr>
              <p:cNvSpPr>
                <a:spLocks noGrp="1" noRot="1" noChangeAspect="1" noMove="1" noResize="1" noEditPoints="1" noAdjustHandles="1" noChangeArrowheads="1" noChangeShapeType="1" noTextEdit="1"/>
              </p:cNvSpPr>
              <p:nvPr>
                <p:ph type="body" idx="1"/>
              </p:nvPr>
            </p:nvSpPr>
            <p:spPr>
              <a:xfrm>
                <a:off x="619125" y="1303874"/>
                <a:ext cx="7905750" cy="5077454"/>
              </a:xfrm>
              <a:blipFill>
                <a:blip r:embed="rId2"/>
                <a:stretch>
                  <a:fillRect l="-77" t="-9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33423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600" dirty="0">
                <a:latin typeface="+mn-lt"/>
              </a:rPr>
              <a:t> </a:t>
            </a:r>
            <a:r>
              <a:rPr lang="zh-CN" altLang="en-US" sz="3600" dirty="0">
                <a:latin typeface="+mn-lt"/>
              </a:rPr>
              <a:t>遗传算法案例</a:t>
            </a:r>
          </a:p>
        </p:txBody>
      </p:sp>
      <mc:AlternateContent xmlns:mc="http://schemas.openxmlformats.org/markup-compatibility/2006" xmlns:a14="http://schemas.microsoft.com/office/drawing/2010/main">
        <mc:Choice Requires="a14">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5" y="1303874"/>
                <a:ext cx="7905750" cy="5077454"/>
              </a:xfrm>
            </p:spPr>
            <p:txBody>
              <a:bodyPr/>
              <a:lstStyle/>
              <a:p>
                <a:pPr eaLnBrk="1" hangingPunct="1">
                  <a:buClr>
                    <a:srgbClr val="FF0000"/>
                  </a:buClr>
                  <a:buSzPct val="55000"/>
                </a:pPr>
                <a:r>
                  <a:rPr lang="zh-CN" altLang="en-US" sz="2400" b="1">
                    <a:ea typeface="微软雅黑" panose="020B0503020204020204" pitchFamily="34" charset="-122"/>
                  </a:rPr>
                  <a:t>解：</a:t>
                </a:r>
                <a:endParaRPr lang="en-US" altLang="zh-CN" sz="2400" b="1">
                  <a:ea typeface="微软雅黑" panose="020B0503020204020204" pitchFamily="34" charset="-122"/>
                </a:endParaRPr>
              </a:p>
              <a:p>
                <a:pPr eaLnBrk="1" hangingPunct="1">
                  <a:buClr>
                    <a:srgbClr val="FF0000"/>
                  </a:buClr>
                  <a:buSzPct val="55000"/>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solidFill>
                      <a:srgbClr val="0000FF"/>
                    </a:solidFill>
                    <a:ea typeface="微软雅黑" panose="020B0503020204020204" pitchFamily="34" charset="-122"/>
                  </a:rPr>
                  <a:t>交叉（杂交）算子：</a:t>
                </a:r>
              </a:p>
              <a:p>
                <a:pPr eaLnBrk="1" hangingPunct="1">
                  <a:buClr>
                    <a:srgbClr val="FF0000"/>
                  </a:buClr>
                  <a:buSzPct val="55000"/>
                  <a:buFont typeface="Wingdings" panose="05000000000000000000" pitchFamily="2" charset="2"/>
                  <a:buChar char="u"/>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交叉算子每次作用在种群中随机选取的两个个体上，产生两个不同的子个体，它们一般与父个体不同，但又包含两个父个体的遗传物质。</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下面介绍一个最简单的方法：</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4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ea typeface="微软雅黑" panose="020B0503020204020204" pitchFamily="34" charset="-122"/>
                  </a:rPr>
                  <a:t>首先，产生一个 </a:t>
                </a:r>
                <a:r>
                  <a:rPr lang="en-US" altLang="zh-CN" sz="1800">
                    <a:ea typeface="微软雅黑" panose="020B0503020204020204" pitchFamily="34" charset="-122"/>
                  </a:rPr>
                  <a:t>1 </a:t>
                </a:r>
                <a:r>
                  <a:rPr lang="zh-CN" altLang="en-US" sz="1800">
                    <a:ea typeface="微软雅黑" panose="020B0503020204020204" pitchFamily="34" charset="-122"/>
                  </a:rPr>
                  <a:t>到 </a:t>
                </a:r>
                <a:r>
                  <a:rPr lang="en-US" altLang="zh-CN" sz="1800">
                    <a:ea typeface="微软雅黑" panose="020B0503020204020204" pitchFamily="34" charset="-122"/>
                  </a:rPr>
                  <a:t>l -1</a:t>
                </a:r>
                <a:r>
                  <a:rPr lang="zh-CN" altLang="en-US" sz="1800">
                    <a:ea typeface="微软雅黑" panose="020B0503020204020204" pitchFamily="34" charset="-122"/>
                  </a:rPr>
                  <a:t>（其中 </a:t>
                </a:r>
                <a:r>
                  <a:rPr lang="en-US" altLang="zh-CN" sz="1800">
                    <a:ea typeface="微软雅黑" panose="020B0503020204020204" pitchFamily="34" charset="-122"/>
                  </a:rPr>
                  <a:t>l </a:t>
                </a:r>
                <a:r>
                  <a:rPr lang="zh-CN" altLang="en-US" sz="1800">
                    <a:ea typeface="微软雅黑" panose="020B0503020204020204" pitchFamily="34" charset="-122"/>
                  </a:rPr>
                  <a:t>为</a:t>
                </a:r>
                <a:r>
                  <a:rPr lang="zh-CN" altLang="en-US" sz="1800">
                    <a:solidFill>
                      <a:srgbClr val="0000FF"/>
                    </a:solidFill>
                    <a:ea typeface="微软雅黑" panose="020B0503020204020204" pitchFamily="34" charset="-122"/>
                  </a:rPr>
                  <a:t>染色体分量</a:t>
                </a:r>
                <a:r>
                  <a:rPr lang="zh-CN" altLang="en-US" sz="1800">
                    <a:ea typeface="微软雅黑" panose="020B0503020204020204" pitchFamily="34" charset="-122"/>
                  </a:rPr>
                  <a:t>的个数）的随机数 </a:t>
                </a:r>
                <a:r>
                  <a:rPr lang="en-US" altLang="zh-CN" sz="1800">
                    <a:ea typeface="微软雅黑" panose="020B0503020204020204" pitchFamily="34" charset="-122"/>
                  </a:rPr>
                  <a:t>i (</a:t>
                </a:r>
                <a:r>
                  <a:rPr lang="zh-CN" altLang="en-US" sz="1800">
                    <a:ea typeface="微软雅黑" panose="020B0503020204020204" pitchFamily="34" charset="-122"/>
                  </a:rPr>
                  <a:t>交叉点</a:t>
                </a:r>
                <a:r>
                  <a:rPr lang="en-US" altLang="zh-CN" sz="1800">
                    <a:ea typeface="微软雅黑" panose="020B0503020204020204" pitchFamily="34" charset="-122"/>
                  </a:rPr>
                  <a:t>) ,  </a:t>
                </a:r>
                <a:r>
                  <a:rPr lang="zh-CN" altLang="en-US" sz="1800">
                    <a:ea typeface="微软雅黑" panose="020B0503020204020204" pitchFamily="34" charset="-122"/>
                  </a:rPr>
                  <a:t>然后配对的两个个体相互交换从 </a:t>
                </a:r>
                <a:r>
                  <a:rPr lang="en-US" altLang="zh-CN" sz="1800">
                    <a:ea typeface="微软雅黑" panose="020B0503020204020204" pitchFamily="34" charset="-122"/>
                  </a:rPr>
                  <a:t>i+1 </a:t>
                </a:r>
                <a:r>
                  <a:rPr lang="zh-CN" altLang="en-US" sz="1800">
                    <a:ea typeface="微软雅黑" panose="020B0503020204020204" pitchFamily="34" charset="-122"/>
                  </a:rPr>
                  <a:t>到 </a:t>
                </a:r>
                <a:r>
                  <a:rPr lang="en-US" altLang="zh-CN" sz="1800">
                    <a:ea typeface="微软雅黑" panose="020B0503020204020204" pitchFamily="34" charset="-122"/>
                  </a:rPr>
                  <a:t>l </a:t>
                </a:r>
                <a:r>
                  <a:rPr lang="zh-CN" altLang="en-US" sz="1800">
                    <a:ea typeface="微软雅黑" panose="020B0503020204020204" pitchFamily="34" charset="-122"/>
                  </a:rPr>
                  <a:t>的位子</a:t>
                </a:r>
                <a:endParaRPr lang="zh-CN" altLang="en-US" sz="20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solidFill>
                      <a:srgbClr val="0000FF"/>
                    </a:solidFill>
                    <a:ea typeface="微软雅黑" panose="020B0503020204020204" pitchFamily="34" charset="-122"/>
                  </a:rPr>
                  <a:t>如：</a:t>
                </a:r>
                <a:endParaRPr lang="en-US" altLang="zh-CN" sz="18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ea typeface="微软雅黑" panose="020B0503020204020204" pitchFamily="34" charset="-122"/>
                  </a:rPr>
                  <a:t>对 </a:t>
                </a:r>
                <a14:m>
                  <m:oMath xmlns:m="http://schemas.openxmlformats.org/officeDocument/2006/math">
                    <m:sSub>
                      <m:sSubPr>
                        <m:ctrlPr>
                          <a:rPr lang="en-US" altLang="zh-CN" sz="1800" b="1" i="1" smtClean="0">
                            <a:latin typeface="Cambria Math" panose="02040503050406030204" pitchFamily="18" charset="0"/>
                            <a:ea typeface="微软雅黑" panose="020B0503020204020204" pitchFamily="34" charset="-122"/>
                          </a:rPr>
                        </m:ctrlPr>
                      </m:sSubPr>
                      <m:e>
                        <m:r>
                          <a:rPr lang="en-US" altLang="zh-CN" sz="1800" b="1" i="1" smtClean="0">
                            <a:latin typeface="Cambria Math" panose="02040503050406030204" pitchFamily="18" charset="0"/>
                            <a:ea typeface="微软雅黑" panose="020B0503020204020204" pitchFamily="34" charset="-122"/>
                          </a:rPr>
                          <m:t>𝒙</m:t>
                        </m:r>
                      </m:e>
                      <m:sub>
                        <m:r>
                          <a:rPr lang="en-US" altLang="zh-CN" sz="1800" b="1" i="1" smtClean="0">
                            <a:latin typeface="Cambria Math" panose="02040503050406030204" pitchFamily="18" charset="0"/>
                            <a:ea typeface="微软雅黑" panose="020B0503020204020204" pitchFamily="34" charset="-122"/>
                          </a:rPr>
                          <m:t>𝟏</m:t>
                        </m:r>
                      </m:sub>
                    </m:sSub>
                  </m:oMath>
                </a14:m>
                <a:r>
                  <a:rPr lang="zh-CN" altLang="en-US" sz="1800" b="1">
                    <a:ea typeface="微软雅黑" panose="020B0503020204020204" pitchFamily="34" charset="-122"/>
                  </a:rPr>
                  <a:t>，</a:t>
                </a:r>
                <a14:m>
                  <m:oMath xmlns:m="http://schemas.openxmlformats.org/officeDocument/2006/math">
                    <m:sSub>
                      <m:sSubPr>
                        <m:ctrlPr>
                          <a:rPr lang="en-US" altLang="zh-CN" sz="1800" b="1" i="1" smtClean="0">
                            <a:latin typeface="Cambria Math" panose="02040503050406030204" pitchFamily="18" charset="0"/>
                            <a:ea typeface="微软雅黑" panose="020B0503020204020204" pitchFamily="34" charset="-122"/>
                          </a:rPr>
                        </m:ctrlPr>
                      </m:sSubPr>
                      <m:e>
                        <m:r>
                          <a:rPr lang="en-US" altLang="zh-CN" sz="1800" b="1" i="1" smtClean="0">
                            <a:latin typeface="Cambria Math" panose="02040503050406030204" pitchFamily="18" charset="0"/>
                            <a:ea typeface="微软雅黑" panose="020B0503020204020204" pitchFamily="34" charset="-122"/>
                          </a:rPr>
                          <m:t>𝒙</m:t>
                        </m:r>
                      </m:e>
                      <m:sub>
                        <m:r>
                          <a:rPr lang="en-US" altLang="zh-CN" sz="1800" b="1" i="1" smtClean="0">
                            <a:latin typeface="Cambria Math" panose="02040503050406030204" pitchFamily="18" charset="0"/>
                            <a:ea typeface="微软雅黑" panose="020B0503020204020204" pitchFamily="34" charset="-122"/>
                          </a:rPr>
                          <m:t>𝟐</m:t>
                        </m:r>
                      </m:sub>
                    </m:sSub>
                  </m:oMath>
                </a14:m>
                <a:r>
                  <a:rPr lang="en-US" altLang="zh-CN" sz="1800" b="1">
                    <a:ea typeface="微软雅黑" panose="020B0503020204020204" pitchFamily="34" charset="-122"/>
                  </a:rPr>
                  <a:t> </a:t>
                </a:r>
                <a:r>
                  <a:rPr lang="zh-CN" altLang="en-US" sz="1800" b="1">
                    <a:ea typeface="微软雅黑" panose="020B0503020204020204" pitchFamily="34" charset="-122"/>
                  </a:rPr>
                  <a:t>配对且交叉点选在 </a:t>
                </a:r>
                <a:r>
                  <a:rPr lang="en-US" altLang="zh-CN" sz="1800" b="1">
                    <a:ea typeface="微软雅黑" panose="020B0503020204020204" pitchFamily="34" charset="-122"/>
                  </a:rPr>
                  <a:t>2 </a:t>
                </a:r>
                <a:r>
                  <a:rPr lang="zh-CN" altLang="en-US" sz="1800" b="1">
                    <a:ea typeface="微软雅黑" panose="020B0503020204020204" pitchFamily="34" charset="-122"/>
                  </a:rPr>
                  <a:t>，则</a:t>
                </a: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对种群要确定交叉概率 </a:t>
                </a:r>
                <a14:m>
                  <m:oMath xmlns:m="http://schemas.openxmlformats.org/officeDocument/2006/math">
                    <m:sSub>
                      <m:sSubPr>
                        <m:ctrlPr>
                          <a:rPr lang="en-US" altLang="zh-CN" sz="1800" b="1" i="1" smtClean="0">
                            <a:latin typeface="Cambria Math" panose="02040503050406030204" pitchFamily="18" charset="0"/>
                            <a:ea typeface="微软雅黑" panose="020B0503020204020204" pitchFamily="34" charset="-122"/>
                          </a:rPr>
                        </m:ctrlPr>
                      </m:sSubPr>
                      <m:e>
                        <m:r>
                          <a:rPr lang="en-US" altLang="zh-CN" sz="1800" b="1" i="1" smtClean="0">
                            <a:latin typeface="Cambria Math" panose="02040503050406030204" pitchFamily="18" charset="0"/>
                            <a:ea typeface="微软雅黑" panose="020B0503020204020204" pitchFamily="34" charset="-122"/>
                          </a:rPr>
                          <m:t>𝑷</m:t>
                        </m:r>
                      </m:e>
                      <m:sub>
                        <m:r>
                          <a:rPr lang="en-US" altLang="zh-CN" sz="1800" b="1" i="1" smtClean="0">
                            <a:latin typeface="Cambria Math" panose="02040503050406030204" pitchFamily="18" charset="0"/>
                            <a:ea typeface="微软雅黑" panose="020B0503020204020204" pitchFamily="34" charset="-122"/>
                          </a:rPr>
                          <m:t>𝒄</m:t>
                        </m:r>
                      </m:sub>
                    </m:sSub>
                  </m:oMath>
                </a14:m>
                <a:r>
                  <a:rPr lang="zh-CN" altLang="en-US" sz="1800" b="1">
                    <a:ea typeface="微软雅黑" panose="020B0503020204020204" pitchFamily="34" charset="-122"/>
                  </a:rPr>
                  <a:t>（假设 </a:t>
                </a:r>
                <a14:m>
                  <m:oMath xmlns:m="http://schemas.openxmlformats.org/officeDocument/2006/math">
                    <m:sSub>
                      <m:sSubPr>
                        <m:ctrlPr>
                          <a:rPr lang="en-US" altLang="zh-CN" sz="1800" b="1" i="1" smtClean="0">
                            <a:latin typeface="Cambria Math" panose="02040503050406030204" pitchFamily="18" charset="0"/>
                            <a:ea typeface="微软雅黑" panose="020B0503020204020204" pitchFamily="34" charset="-122"/>
                          </a:rPr>
                        </m:ctrlPr>
                      </m:sSubPr>
                      <m:e>
                        <m:r>
                          <a:rPr lang="en-US" altLang="zh-CN" sz="1800" b="1" i="1" smtClean="0">
                            <a:latin typeface="Cambria Math" panose="02040503050406030204" pitchFamily="18" charset="0"/>
                            <a:ea typeface="微软雅黑" panose="020B0503020204020204" pitchFamily="34" charset="-122"/>
                          </a:rPr>
                          <m:t>𝑷</m:t>
                        </m:r>
                      </m:e>
                      <m:sub>
                        <m:r>
                          <a:rPr lang="en-US" altLang="zh-CN" sz="1800" b="1" i="1" smtClean="0">
                            <a:latin typeface="Cambria Math" panose="02040503050406030204" pitchFamily="18" charset="0"/>
                            <a:ea typeface="微软雅黑" panose="020B0503020204020204" pitchFamily="34" charset="-122"/>
                          </a:rPr>
                          <m:t>𝒄</m:t>
                        </m:r>
                      </m:sub>
                    </m:sSub>
                    <m:r>
                      <a:rPr lang="en-US" altLang="zh-CN" sz="1800" b="1" i="1" smtClean="0">
                        <a:latin typeface="Cambria Math" panose="02040503050406030204" pitchFamily="18" charset="0"/>
                        <a:ea typeface="微软雅黑" panose="020B0503020204020204" pitchFamily="34" charset="-122"/>
                      </a:rPr>
                      <m:t>=</m:t>
                    </m:r>
                    <m:r>
                      <a:rPr lang="en-US" altLang="zh-CN" sz="1800" b="1" i="1" smtClean="0">
                        <a:latin typeface="Cambria Math" panose="02040503050406030204" pitchFamily="18" charset="0"/>
                        <a:ea typeface="微软雅黑" panose="020B0503020204020204" pitchFamily="34" charset="-122"/>
                      </a:rPr>
                      <m:t>𝟓𝟎</m:t>
                    </m:r>
                    <m:r>
                      <a:rPr lang="en-US" altLang="zh-CN" sz="1800" b="1" i="1" smtClean="0">
                        <a:latin typeface="Cambria Math" panose="02040503050406030204" pitchFamily="18" charset="0"/>
                        <a:ea typeface="微软雅黑" panose="020B0503020204020204" pitchFamily="34" charset="-122"/>
                      </a:rPr>
                      <m:t>%</m:t>
                    </m:r>
                  </m:oMath>
                </a14:m>
                <a:r>
                  <a:rPr lang="zh-CN" altLang="en-US" sz="1800" b="1">
                    <a:ea typeface="微软雅黑" panose="020B0503020204020204" pitchFamily="34" charset="-122"/>
                  </a:rPr>
                  <a:t> ），随机选择 </a:t>
                </a:r>
                <a14:m>
                  <m:oMath xmlns:m="http://schemas.openxmlformats.org/officeDocument/2006/math">
                    <m:r>
                      <a:rPr lang="en-US" altLang="zh-CN" sz="1800" b="1" i="1" smtClean="0">
                        <a:latin typeface="Cambria Math" panose="02040503050406030204" pitchFamily="18" charset="0"/>
                        <a:ea typeface="微软雅黑" panose="020B0503020204020204" pitchFamily="34" charset="-122"/>
                      </a:rPr>
                      <m:t>𝑵</m:t>
                    </m:r>
                    <m:r>
                      <a:rPr lang="en-US" altLang="zh-CN" sz="1800" b="1" i="1" smtClean="0">
                        <a:latin typeface="Cambria Math" panose="02040503050406030204" pitchFamily="18" charset="0"/>
                        <a:ea typeface="Cambria Math" panose="02040503050406030204" pitchFamily="18" charset="0"/>
                      </a:rPr>
                      <m:t>×</m:t>
                    </m:r>
                    <m:sSub>
                      <m:sSubPr>
                        <m:ctrlPr>
                          <a:rPr lang="en-US" altLang="zh-CN" sz="1800" b="1" i="1" smtClean="0">
                            <a:latin typeface="Cambria Math" panose="02040503050406030204" pitchFamily="18" charset="0"/>
                            <a:ea typeface="Cambria Math" panose="02040503050406030204" pitchFamily="18" charset="0"/>
                          </a:rPr>
                        </m:ctrlPr>
                      </m:sSubPr>
                      <m:e>
                        <m:r>
                          <a:rPr lang="en-US" altLang="zh-CN" sz="1800" b="1" i="1" smtClean="0">
                            <a:latin typeface="Cambria Math" panose="02040503050406030204" pitchFamily="18" charset="0"/>
                            <a:ea typeface="Cambria Math" panose="02040503050406030204" pitchFamily="18" charset="0"/>
                          </a:rPr>
                          <m:t>𝑷</m:t>
                        </m:r>
                      </m:e>
                      <m:sub>
                        <m:r>
                          <a:rPr lang="en-US" altLang="zh-CN" sz="1800" b="1" i="1" smtClean="0">
                            <a:latin typeface="Cambria Math" panose="02040503050406030204" pitchFamily="18" charset="0"/>
                            <a:ea typeface="Cambria Math" panose="02040503050406030204" pitchFamily="18" charset="0"/>
                          </a:rPr>
                          <m:t>𝒄</m:t>
                        </m:r>
                      </m:sub>
                    </m:sSub>
                  </m:oMath>
                </a14:m>
                <a:r>
                  <a:rPr lang="en-US" altLang="zh-CN" sz="1800" b="1">
                    <a:ea typeface="微软雅黑" panose="020B0503020204020204" pitchFamily="34" charset="-122"/>
                  </a:rPr>
                  <a:t> </a:t>
                </a:r>
                <a:r>
                  <a:rPr lang="zh-CN" altLang="en-US" sz="1800" b="1">
                    <a:ea typeface="微软雅黑" panose="020B0503020204020204" pitchFamily="34" charset="-122"/>
                  </a:rPr>
                  <a:t>个个体进行交叉，其余不变。</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marL="0" indent="0" eaLnBrk="1" hangingPunct="1">
                  <a:buClr>
                    <a:srgbClr val="FF0000"/>
                  </a:buClr>
                  <a:buSzPct val="55000"/>
                  <a:buNone/>
                </a:pPr>
                <a:endParaRPr lang="en-US" altLang="zh-CN" sz="100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1800">
                  <a:solidFill>
                    <a:srgbClr val="0000FF"/>
                  </a:solidFill>
                  <a:ea typeface="微软雅黑" panose="020B0503020204020204" pitchFamily="34" charset="-122"/>
                </a:endParaRPr>
              </a:p>
            </p:txBody>
          </p:sp>
        </mc:Choice>
        <mc:Fallback xmlns="">
          <p:sp>
            <p:nvSpPr>
              <p:cNvPr id="7171" name="Rectangle 3">
                <a:extLst>
                  <a:ext uri="{FF2B5EF4-FFF2-40B4-BE49-F238E27FC236}">
                    <a16:creationId xmlns:a16="http://schemas.microsoft.com/office/drawing/2014/main" id="{5F69CAA3-4F07-48E6-98BF-27CAD3586981}"/>
                  </a:ext>
                </a:extLst>
              </p:cNvPr>
              <p:cNvSpPr>
                <a:spLocks noGrp="1" noRot="1" noChangeAspect="1" noMove="1" noResize="1" noEditPoints="1" noAdjustHandles="1" noChangeArrowheads="1" noChangeShapeType="1" noTextEdit="1"/>
              </p:cNvSpPr>
              <p:nvPr>
                <p:ph type="body" idx="1"/>
              </p:nvPr>
            </p:nvSpPr>
            <p:spPr>
              <a:xfrm>
                <a:off x="619125" y="1303874"/>
                <a:ext cx="7905750" cy="5077454"/>
              </a:xfrm>
              <a:blipFill>
                <a:blip r:embed="rId2"/>
                <a:stretch>
                  <a:fillRect l="-77" t="-960" r="-77"/>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23E7976C-626E-454A-97BE-965EC922F511}"/>
              </a:ext>
            </a:extLst>
          </p:cNvPr>
          <p:cNvPicPr>
            <a:picLocks noChangeAspect="1"/>
          </p:cNvPicPr>
          <p:nvPr/>
        </p:nvPicPr>
        <p:blipFill>
          <a:blip r:embed="rId3"/>
          <a:stretch>
            <a:fillRect/>
          </a:stretch>
        </p:blipFill>
        <p:spPr>
          <a:xfrm>
            <a:off x="4932040" y="4149080"/>
            <a:ext cx="1722320" cy="972998"/>
          </a:xfrm>
          <a:prstGeom prst="rect">
            <a:avLst/>
          </a:prstGeom>
        </p:spPr>
      </p:pic>
    </p:spTree>
    <p:extLst>
      <p:ext uri="{BB962C8B-B14F-4D97-AF65-F5344CB8AC3E}">
        <p14:creationId xmlns:p14="http://schemas.microsoft.com/office/powerpoint/2010/main" val="50513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171">
                                            <p:txEl>
                                              <p:pRg st="13" end="13"/>
                                            </p:txEl>
                                          </p:spTgt>
                                        </p:tgtEl>
                                        <p:attrNameLst>
                                          <p:attrName>style.visibility</p:attrName>
                                        </p:attrNameLst>
                                      </p:cBhvr>
                                      <p:to>
                                        <p:strVal val="visible"/>
                                      </p:to>
                                    </p:set>
                                    <p:animEffect transition="in" filter="fade">
                                      <p:cBhvr>
                                        <p:cTn id="12" dur="1000"/>
                                        <p:tgtEl>
                                          <p:spTgt spid="7171">
                                            <p:txEl>
                                              <p:pRg st="13" end="13"/>
                                            </p:txEl>
                                          </p:spTgt>
                                        </p:tgtEl>
                                      </p:cBhvr>
                                    </p:animEffect>
                                    <p:anim calcmode="lin" valueType="num">
                                      <p:cBhvr>
                                        <p:cTn id="13" dur="1000" fill="hold"/>
                                        <p:tgtEl>
                                          <p:spTgt spid="7171">
                                            <p:txEl>
                                              <p:pRg st="13" end="13"/>
                                            </p:txEl>
                                          </p:spTgt>
                                        </p:tgtEl>
                                        <p:attrNameLst>
                                          <p:attrName>ppt_x</p:attrName>
                                        </p:attrNameLst>
                                      </p:cBhvr>
                                      <p:tavLst>
                                        <p:tav tm="0">
                                          <p:val>
                                            <p:strVal val="#ppt_x"/>
                                          </p:val>
                                        </p:tav>
                                        <p:tav tm="100000">
                                          <p:val>
                                            <p:strVal val="#ppt_x"/>
                                          </p:val>
                                        </p:tav>
                                      </p:tavLst>
                                    </p:anim>
                                    <p:anim calcmode="lin" valueType="num">
                                      <p:cBhvr>
                                        <p:cTn id="14" dur="1000" fill="hold"/>
                                        <p:tgtEl>
                                          <p:spTgt spid="7171">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600" dirty="0">
                <a:latin typeface="+mn-lt"/>
              </a:rPr>
              <a:t> </a:t>
            </a:r>
            <a:r>
              <a:rPr lang="zh-CN" altLang="en-US" sz="3600" dirty="0">
                <a:latin typeface="+mn-lt"/>
              </a:rPr>
              <a:t>遗传算法案例</a:t>
            </a:r>
          </a:p>
        </p:txBody>
      </p:sp>
      <mc:AlternateContent xmlns:mc="http://schemas.openxmlformats.org/markup-compatibility/2006" xmlns:a14="http://schemas.microsoft.com/office/drawing/2010/main">
        <mc:Choice Requires="a14">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5" y="1303874"/>
                <a:ext cx="7905750" cy="5077454"/>
              </a:xfrm>
            </p:spPr>
            <p:txBody>
              <a:bodyPr/>
              <a:lstStyle/>
              <a:p>
                <a:pPr eaLnBrk="1" hangingPunct="1">
                  <a:buClr>
                    <a:srgbClr val="FF0000"/>
                  </a:buClr>
                  <a:buSzPct val="55000"/>
                </a:pPr>
                <a:r>
                  <a:rPr lang="zh-CN" altLang="en-US" sz="2400" b="1">
                    <a:ea typeface="微软雅黑" panose="020B0503020204020204" pitchFamily="34" charset="-122"/>
                  </a:rPr>
                  <a:t>解：</a:t>
                </a:r>
                <a:endParaRPr lang="en-US" altLang="zh-CN" sz="2400" b="1">
                  <a:ea typeface="微软雅黑" panose="020B0503020204020204" pitchFamily="34" charset="-122"/>
                </a:endParaRPr>
              </a:p>
              <a:p>
                <a:pPr eaLnBrk="1" hangingPunct="1">
                  <a:buClr>
                    <a:srgbClr val="FF0000"/>
                  </a:buClr>
                  <a:buSzPct val="55000"/>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solidFill>
                      <a:srgbClr val="0000FF"/>
                    </a:solidFill>
                    <a:ea typeface="微软雅黑" panose="020B0503020204020204" pitchFamily="34" charset="-122"/>
                  </a:rPr>
                  <a:t>交叉之后：</a:t>
                </a:r>
              </a:p>
              <a:p>
                <a:pPr eaLnBrk="1" hangingPunct="1">
                  <a:buClr>
                    <a:srgbClr val="FF0000"/>
                  </a:buClr>
                  <a:buSzPct val="55000"/>
                  <a:buFont typeface="Wingdings" panose="05000000000000000000" pitchFamily="2" charset="2"/>
                  <a:buChar char="u"/>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sSub>
                      <m:sSubPr>
                        <m:ctrlPr>
                          <a:rPr lang="en-US" altLang="zh-CN" sz="1800" b="1" i="1">
                            <a:latin typeface="Cambria Math" panose="02040503050406030204" pitchFamily="18" charset="0"/>
                            <a:ea typeface="微软雅黑" panose="020B0503020204020204" pitchFamily="34" charset="-122"/>
                          </a:rPr>
                        </m:ctrlPr>
                      </m:sSubPr>
                      <m:e>
                        <m:r>
                          <a:rPr lang="en-US" altLang="zh-CN" sz="1800" b="1" i="1">
                            <a:latin typeface="Cambria Math" panose="02040503050406030204" pitchFamily="18" charset="0"/>
                            <a:ea typeface="微软雅黑" panose="020B0503020204020204" pitchFamily="34" charset="-122"/>
                          </a:rPr>
                          <m:t>𝒙</m:t>
                        </m:r>
                      </m:e>
                      <m:sub>
                        <m:r>
                          <a:rPr lang="en-US" altLang="zh-CN" sz="1800" b="1" i="1">
                            <a:latin typeface="Cambria Math" panose="02040503050406030204" pitchFamily="18" charset="0"/>
                            <a:ea typeface="微软雅黑" panose="020B0503020204020204" pitchFamily="34" charset="-122"/>
                          </a:rPr>
                          <m:t>𝒊</m:t>
                        </m:r>
                      </m:sub>
                    </m:sSub>
                    <m:r>
                      <a:rPr lang="en-US" altLang="zh-CN" sz="1800" b="1" i="1">
                        <a:latin typeface="Cambria Math" panose="02040503050406030204" pitchFamily="18" charset="0"/>
                        <a:ea typeface="微软雅黑" panose="020B0503020204020204" pitchFamily="34" charset="-122"/>
                      </a:rPr>
                      <m:t>               </m:t>
                    </m:r>
                    <m:r>
                      <a:rPr lang="en-US" altLang="zh-CN" sz="1800" b="1" i="1">
                        <a:latin typeface="Cambria Math" panose="02040503050406030204" pitchFamily="18" charset="0"/>
                        <a:ea typeface="微软雅黑" panose="020B0503020204020204" pitchFamily="34" charset="-122"/>
                      </a:rPr>
                      <m:t>𝟏𝟏𝟏</m:t>
                    </m:r>
                    <m:r>
                      <a:rPr lang="en-US" altLang="zh-CN" sz="1800" b="1" i="1">
                        <a:latin typeface="Cambria Math" panose="02040503050406030204" pitchFamily="18" charset="0"/>
                        <a:ea typeface="微软雅黑" panose="020B0503020204020204" pitchFamily="34" charset="-122"/>
                      </a:rPr>
                      <m:t>             </m:t>
                    </m:r>
                    <m:r>
                      <a:rPr lang="en-US" altLang="zh-CN" sz="1800" b="1" i="1">
                        <a:latin typeface="Cambria Math" panose="02040503050406030204" pitchFamily="18" charset="0"/>
                        <a:ea typeface="微软雅黑" panose="020B0503020204020204" pitchFamily="34" charset="-122"/>
                      </a:rPr>
                      <m:t>𝟎𝟏𝟎</m:t>
                    </m:r>
                    <m:r>
                      <a:rPr lang="en-US" altLang="zh-CN" sz="1800" b="1" i="1">
                        <a:latin typeface="Cambria Math" panose="02040503050406030204" pitchFamily="18" charset="0"/>
                        <a:ea typeface="微软雅黑" panose="020B0503020204020204" pitchFamily="34" charset="-122"/>
                      </a:rPr>
                      <m:t>            </m:t>
                    </m:r>
                    <m:r>
                      <a:rPr lang="en-US" altLang="zh-CN" sz="1800" b="1" i="1" smtClean="0">
                        <a:latin typeface="Cambria Math" panose="02040503050406030204" pitchFamily="18" charset="0"/>
                        <a:ea typeface="微软雅黑" panose="020B0503020204020204" pitchFamily="34" charset="-122"/>
                      </a:rPr>
                      <m:t>𝟎</m:t>
                    </m:r>
                    <m:r>
                      <a:rPr lang="en-US" altLang="zh-CN" sz="1800" b="1" i="1">
                        <a:latin typeface="Cambria Math" panose="02040503050406030204" pitchFamily="18" charset="0"/>
                        <a:ea typeface="微软雅黑" panose="020B0503020204020204" pitchFamily="34" charset="-122"/>
                      </a:rPr>
                      <m:t>𝟏𝟎</m:t>
                    </m:r>
                    <m:r>
                      <a:rPr lang="en-US" altLang="zh-CN" sz="1800" b="1" i="1">
                        <a:latin typeface="Cambria Math" panose="02040503050406030204" pitchFamily="18" charset="0"/>
                        <a:ea typeface="微软雅黑" panose="020B0503020204020204" pitchFamily="34" charset="-122"/>
                      </a:rPr>
                      <m:t>            </m:t>
                    </m:r>
                    <m:r>
                      <a:rPr lang="en-US" altLang="zh-CN" sz="1800" b="1" i="1" smtClean="0">
                        <a:latin typeface="Cambria Math" panose="02040503050406030204" pitchFamily="18" charset="0"/>
                        <a:ea typeface="微软雅黑" panose="020B0503020204020204" pitchFamily="34" charset="-122"/>
                      </a:rPr>
                      <m:t>𝟏</m:t>
                    </m:r>
                    <m:r>
                      <a:rPr lang="en-US" altLang="zh-CN" sz="1800" b="1" i="1">
                        <a:latin typeface="Cambria Math" panose="02040503050406030204" pitchFamily="18" charset="0"/>
                        <a:ea typeface="微软雅黑" panose="020B0503020204020204" pitchFamily="34" charset="-122"/>
                      </a:rPr>
                      <m:t>𝟏𝟎</m:t>
                    </m:r>
                    <m:r>
                      <a:rPr lang="en-US" altLang="zh-CN" sz="1800" b="1" i="1">
                        <a:latin typeface="Cambria Math" panose="02040503050406030204" pitchFamily="18" charset="0"/>
                        <a:ea typeface="微软雅黑" panose="020B0503020204020204" pitchFamily="34" charset="-122"/>
                      </a:rPr>
                      <m:t> </m:t>
                    </m:r>
                  </m:oMath>
                </a14:m>
                <a:endParaRPr lang="en-US" altLang="zh-CN" sz="1800" b="1" i="1">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a:latin typeface="Cambria Math" panose="02040503050406030204" pitchFamily="18" charset="0"/>
                        <a:ea typeface="微软雅黑" panose="020B0503020204020204" pitchFamily="34" charset="-122"/>
                      </a:rPr>
                      <m:t>𝒇</m:t>
                    </m:r>
                    <m:d>
                      <m:dPr>
                        <m:ctrlPr>
                          <a:rPr lang="en-US" altLang="zh-CN" sz="1800" b="1" i="1">
                            <a:latin typeface="Cambria Math" panose="02040503050406030204" pitchFamily="18" charset="0"/>
                            <a:ea typeface="微软雅黑" panose="020B0503020204020204" pitchFamily="34" charset="-122"/>
                          </a:rPr>
                        </m:ctrlPr>
                      </m:dPr>
                      <m:e>
                        <m:sSub>
                          <m:sSubPr>
                            <m:ctrlPr>
                              <a:rPr lang="en-US" altLang="zh-CN" sz="1800" b="1" i="1">
                                <a:latin typeface="Cambria Math" panose="02040503050406030204" pitchFamily="18" charset="0"/>
                                <a:ea typeface="微软雅黑" panose="020B0503020204020204" pitchFamily="34" charset="-122"/>
                              </a:rPr>
                            </m:ctrlPr>
                          </m:sSubPr>
                          <m:e>
                            <m:r>
                              <a:rPr lang="en-US" altLang="zh-CN" sz="1800" b="1" i="1">
                                <a:latin typeface="Cambria Math" panose="02040503050406030204" pitchFamily="18" charset="0"/>
                                <a:ea typeface="微软雅黑" panose="020B0503020204020204" pitchFamily="34" charset="-122"/>
                              </a:rPr>
                              <m:t>𝒙</m:t>
                            </m:r>
                          </m:e>
                          <m:sub>
                            <m:r>
                              <a:rPr lang="en-US" altLang="zh-CN" sz="1800" b="1" i="1">
                                <a:latin typeface="Cambria Math" panose="02040503050406030204" pitchFamily="18" charset="0"/>
                                <a:ea typeface="微软雅黑" panose="020B0503020204020204" pitchFamily="34" charset="-122"/>
                              </a:rPr>
                              <m:t>𝒊</m:t>
                            </m:r>
                          </m:sub>
                        </m:sSub>
                      </m:e>
                    </m:d>
                    <m:r>
                      <a:rPr lang="en-US" altLang="zh-CN" sz="1800" b="1" i="1">
                        <a:latin typeface="Cambria Math" panose="02040503050406030204" pitchFamily="18" charset="0"/>
                        <a:ea typeface="微软雅黑" panose="020B0503020204020204" pitchFamily="34" charset="-122"/>
                      </a:rPr>
                      <m:t>            </m:t>
                    </m:r>
                    <m:r>
                      <a:rPr lang="en-US" altLang="zh-CN" sz="1800" b="1" i="1" smtClean="0">
                        <a:latin typeface="Cambria Math" panose="02040503050406030204" pitchFamily="18" charset="0"/>
                        <a:ea typeface="微软雅黑" panose="020B0503020204020204" pitchFamily="34" charset="-122"/>
                      </a:rPr>
                      <m:t>𝟕</m:t>
                    </m:r>
                    <m:r>
                      <a:rPr lang="en-US" altLang="zh-CN" sz="1800" b="1" i="1">
                        <a:latin typeface="Cambria Math" panose="02040503050406030204" pitchFamily="18" charset="0"/>
                        <a:ea typeface="微软雅黑" panose="020B0503020204020204" pitchFamily="34" charset="-122"/>
                      </a:rPr>
                      <m:t>                   </m:t>
                    </m:r>
                    <m:r>
                      <a:rPr lang="en-US" altLang="zh-CN" sz="1800" b="1" i="1" smtClean="0">
                        <a:latin typeface="Cambria Math" panose="02040503050406030204" pitchFamily="18" charset="0"/>
                        <a:ea typeface="微软雅黑" panose="020B0503020204020204" pitchFamily="34" charset="-122"/>
                      </a:rPr>
                      <m:t>𝟐</m:t>
                    </m:r>
                    <m:r>
                      <a:rPr lang="en-US" altLang="zh-CN" sz="1800" b="1" i="1">
                        <a:latin typeface="Cambria Math" panose="02040503050406030204" pitchFamily="18" charset="0"/>
                        <a:ea typeface="微软雅黑" panose="020B0503020204020204" pitchFamily="34" charset="-122"/>
                      </a:rPr>
                      <m:t>                 </m:t>
                    </m:r>
                    <m:r>
                      <a:rPr lang="en-US" altLang="zh-CN" sz="1800" b="1" i="1" smtClean="0">
                        <a:latin typeface="Cambria Math" panose="02040503050406030204" pitchFamily="18" charset="0"/>
                        <a:ea typeface="微软雅黑" panose="020B0503020204020204" pitchFamily="34" charset="-122"/>
                      </a:rPr>
                      <m:t>𝟐</m:t>
                    </m:r>
                    <m:r>
                      <a:rPr lang="en-US" altLang="zh-CN" sz="1800" b="1" i="1">
                        <a:latin typeface="Cambria Math" panose="02040503050406030204" pitchFamily="18" charset="0"/>
                        <a:ea typeface="微软雅黑" panose="020B0503020204020204" pitchFamily="34" charset="-122"/>
                      </a:rPr>
                      <m:t>                 </m:t>
                    </m:r>
                    <m:r>
                      <a:rPr lang="en-US" altLang="zh-CN" sz="1800" b="1" i="1" smtClean="0">
                        <a:latin typeface="Cambria Math" panose="02040503050406030204" pitchFamily="18" charset="0"/>
                        <a:ea typeface="微软雅黑" panose="020B0503020204020204" pitchFamily="34" charset="-122"/>
                      </a:rPr>
                      <m:t>𝟔</m:t>
                    </m:r>
                  </m:oMath>
                </a14:m>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b="1">
                    <a:ea typeface="微软雅黑" panose="020B0503020204020204" pitchFamily="34" charset="-122"/>
                  </a:rPr>
                  <a:t>总和   </a:t>
                </a:r>
                <a:r>
                  <a:rPr lang="en-US" altLang="zh-CN" sz="1600" b="1">
                    <a:ea typeface="微软雅黑" panose="020B0503020204020204" pitchFamily="34" charset="-122"/>
                  </a:rPr>
                  <a:t>17	</a:t>
                </a:r>
                <a:r>
                  <a:rPr lang="zh-CN" altLang="en-US" sz="1600" b="1">
                    <a:ea typeface="微软雅黑" panose="020B0503020204020204" pitchFamily="34" charset="-122"/>
                  </a:rPr>
                  <a:t>最小值  </a:t>
                </a:r>
                <a:r>
                  <a:rPr lang="en-US" altLang="zh-CN" sz="1600" b="1">
                    <a:ea typeface="微软雅黑" panose="020B0503020204020204" pitchFamily="34" charset="-122"/>
                  </a:rPr>
                  <a:t>2        </a:t>
                </a:r>
                <a:r>
                  <a:rPr lang="zh-CN" altLang="en-US" sz="1600" b="1">
                    <a:ea typeface="微软雅黑" panose="020B0503020204020204" pitchFamily="34" charset="-122"/>
                  </a:rPr>
                  <a:t>平均值  </a:t>
                </a:r>
                <a:r>
                  <a:rPr lang="en-US" altLang="zh-CN" sz="1600" b="1">
                    <a:ea typeface="微软雅黑" panose="020B0503020204020204" pitchFamily="34" charset="-122"/>
                  </a:rPr>
                  <a:t>4.25	</a:t>
                </a:r>
                <a:r>
                  <a:rPr lang="zh-CN" altLang="en-US" sz="1600" b="1">
                    <a:ea typeface="微软雅黑" panose="020B0503020204020204" pitchFamily="34" charset="-122"/>
                  </a:rPr>
                  <a:t>最大值  </a:t>
                </a:r>
                <a:r>
                  <a:rPr lang="en-US" altLang="zh-CN" sz="1600" b="1">
                    <a:ea typeface="微软雅黑" panose="020B0503020204020204" pitchFamily="34" charset="-122"/>
                  </a:rPr>
                  <a:t>7</a:t>
                </a:r>
                <a:endParaRPr lang="zh-CN" altLang="en-US" sz="16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显然，利用选择、交叉算子可以</a:t>
                </a:r>
                <a:r>
                  <a:rPr lang="zh-CN" altLang="en-US" sz="1800" b="1">
                    <a:solidFill>
                      <a:srgbClr val="0000FF"/>
                    </a:solidFill>
                    <a:ea typeface="微软雅黑" panose="020B0503020204020204" pitchFamily="34" charset="-122"/>
                  </a:rPr>
                  <a:t>产生</a:t>
                </a:r>
                <a:r>
                  <a:rPr lang="zh-CN" altLang="en-US" sz="1800" b="1">
                    <a:ea typeface="微软雅黑" panose="020B0503020204020204" pitchFamily="34" charset="-122"/>
                  </a:rPr>
                  <a:t>具有</a:t>
                </a:r>
                <a:r>
                  <a:rPr lang="zh-CN" altLang="en-US" sz="1800" b="1">
                    <a:solidFill>
                      <a:srgbClr val="0000FF"/>
                    </a:solidFill>
                    <a:ea typeface="微软雅黑" panose="020B0503020204020204" pitchFamily="34" charset="-122"/>
                  </a:rPr>
                  <a:t>更高平均适应值</a:t>
                </a:r>
                <a:r>
                  <a:rPr lang="zh-CN" altLang="en-US" sz="1800" b="1">
                    <a:ea typeface="微软雅黑" panose="020B0503020204020204" pitchFamily="34" charset="-122"/>
                  </a:rPr>
                  <a:t>和更好个体的群体。</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3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但如果</a:t>
                </a:r>
                <a:r>
                  <a:rPr lang="zh-CN" altLang="en-US" sz="1800" b="1">
                    <a:solidFill>
                      <a:srgbClr val="0000FF"/>
                    </a:solidFill>
                    <a:ea typeface="微软雅黑" panose="020B0503020204020204" pitchFamily="34" charset="-122"/>
                  </a:rPr>
                  <a:t>仅仅如此</a:t>
                </a:r>
                <a:r>
                  <a:rPr lang="zh-CN" altLang="en-US" sz="1800" b="1">
                    <a:ea typeface="微软雅黑" panose="020B0503020204020204" pitchFamily="34" charset="-122"/>
                  </a:rPr>
                  <a:t>，很容易近亲繁殖，会早熟（</a:t>
                </a:r>
                <a:r>
                  <a:rPr lang="zh-CN" altLang="en-US" sz="1800" b="1">
                    <a:solidFill>
                      <a:srgbClr val="0000FF"/>
                    </a:solidFill>
                    <a:ea typeface="微软雅黑" panose="020B0503020204020204" pitchFamily="34" charset="-122"/>
                  </a:rPr>
                  <a:t>局部最优解</a:t>
                </a:r>
                <a:r>
                  <a:rPr lang="zh-CN" altLang="en-US" sz="1800" b="1">
                    <a:ea typeface="微软雅黑" panose="020B0503020204020204" pitchFamily="34" charset="-122"/>
                  </a:rPr>
                  <a:t>）</a:t>
                </a:r>
                <a:r>
                  <a:rPr lang="en-US" altLang="zh-CN" sz="1800" b="1">
                    <a:ea typeface="微软雅黑" panose="020B0503020204020204" pitchFamily="34" charset="-122"/>
                  </a:rPr>
                  <a:t>.</a:t>
                </a: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marL="0" indent="0" eaLnBrk="1" hangingPunct="1">
                  <a:buClr>
                    <a:srgbClr val="FF0000"/>
                  </a:buClr>
                  <a:buSzPct val="55000"/>
                  <a:buNone/>
                </a:pPr>
                <a:endParaRPr lang="en-US" altLang="zh-CN" sz="100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1800">
                  <a:solidFill>
                    <a:srgbClr val="0000FF"/>
                  </a:solidFill>
                  <a:ea typeface="微软雅黑" panose="020B0503020204020204" pitchFamily="34" charset="-122"/>
                </a:endParaRPr>
              </a:p>
            </p:txBody>
          </p:sp>
        </mc:Choice>
        <mc:Fallback xmlns="">
          <p:sp>
            <p:nvSpPr>
              <p:cNvPr id="7171" name="Rectangle 3">
                <a:extLst>
                  <a:ext uri="{FF2B5EF4-FFF2-40B4-BE49-F238E27FC236}">
                    <a16:creationId xmlns:a16="http://schemas.microsoft.com/office/drawing/2014/main" id="{5F69CAA3-4F07-48E6-98BF-27CAD3586981}"/>
                  </a:ext>
                </a:extLst>
              </p:cNvPr>
              <p:cNvSpPr>
                <a:spLocks noGrp="1" noRot="1" noChangeAspect="1" noMove="1" noResize="1" noEditPoints="1" noAdjustHandles="1" noChangeArrowheads="1" noChangeShapeType="1" noTextEdit="1"/>
              </p:cNvSpPr>
              <p:nvPr>
                <p:ph type="body" idx="1"/>
              </p:nvPr>
            </p:nvSpPr>
            <p:spPr>
              <a:xfrm>
                <a:off x="619125" y="1303874"/>
                <a:ext cx="7905750" cy="5077454"/>
              </a:xfrm>
              <a:blipFill>
                <a:blip r:embed="rId2"/>
                <a:stretch>
                  <a:fillRect l="-77" t="-960" r="-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83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600" dirty="0">
                <a:latin typeface="+mn-lt"/>
              </a:rPr>
              <a:t> </a:t>
            </a:r>
            <a:r>
              <a:rPr lang="zh-CN" altLang="en-US" sz="3600" dirty="0">
                <a:latin typeface="+mn-lt"/>
              </a:rPr>
              <a:t>遗传算法案例</a:t>
            </a:r>
          </a:p>
        </p:txBody>
      </p:sp>
      <mc:AlternateContent xmlns:mc="http://schemas.openxmlformats.org/markup-compatibility/2006" xmlns:a14="http://schemas.microsoft.com/office/drawing/2010/main">
        <mc:Choice Requires="a14">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201347" cy="5077454"/>
              </a:xfrm>
            </p:spPr>
            <p:txBody>
              <a:bodyPr/>
              <a:lstStyle/>
              <a:p>
                <a:pPr eaLnBrk="1" hangingPunct="1">
                  <a:buClr>
                    <a:srgbClr val="FF0000"/>
                  </a:buClr>
                  <a:buSzPct val="55000"/>
                </a:pPr>
                <a:r>
                  <a:rPr lang="zh-CN" altLang="en-US" sz="2400" b="1">
                    <a:ea typeface="微软雅黑" panose="020B0503020204020204" pitchFamily="34" charset="-122"/>
                  </a:rPr>
                  <a:t>解：</a:t>
                </a:r>
                <a:endParaRPr lang="en-US" altLang="zh-CN" sz="2400" b="1">
                  <a:ea typeface="微软雅黑" panose="020B0503020204020204" pitchFamily="34" charset="-122"/>
                </a:endParaRPr>
              </a:p>
              <a:p>
                <a:pPr eaLnBrk="1" hangingPunct="1">
                  <a:buClr>
                    <a:srgbClr val="FF0000"/>
                  </a:buClr>
                  <a:buSzPct val="55000"/>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solidFill>
                      <a:srgbClr val="0000FF"/>
                    </a:solidFill>
                    <a:ea typeface="微软雅黑" panose="020B0503020204020204" pitchFamily="34" charset="-122"/>
                  </a:rPr>
                  <a:t>变异算子：</a:t>
                </a:r>
                <a:endParaRPr lang="en-US" altLang="zh-CN" sz="20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8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solidFill>
                      <a:srgbClr val="0000FF"/>
                    </a:solidFill>
                    <a:ea typeface="微软雅黑" panose="020B0503020204020204" pitchFamily="34" charset="-122"/>
                  </a:rPr>
                  <a:t>一个最简单的变异算法：</a:t>
                </a:r>
                <a:endParaRPr lang="en-US" altLang="zh-CN" sz="18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以一个很小的变异概率 </a:t>
                </a:r>
                <a14:m>
                  <m:oMath xmlns:m="http://schemas.openxmlformats.org/officeDocument/2006/math">
                    <m:sSub>
                      <m:sSubPr>
                        <m:ctrlPr>
                          <a:rPr lang="en-US" altLang="zh-CN" sz="1800" b="1" i="1" smtClean="0">
                            <a:latin typeface="Cambria Math" panose="02040503050406030204" pitchFamily="18" charset="0"/>
                            <a:ea typeface="微软雅黑" panose="020B0503020204020204" pitchFamily="34" charset="-122"/>
                          </a:rPr>
                        </m:ctrlPr>
                      </m:sSubPr>
                      <m:e>
                        <m:r>
                          <a:rPr lang="en-US" altLang="zh-CN" sz="1800" b="1" i="1" smtClean="0">
                            <a:latin typeface="Cambria Math" panose="02040503050406030204" pitchFamily="18" charset="0"/>
                            <a:ea typeface="微软雅黑" panose="020B0503020204020204" pitchFamily="34" charset="-122"/>
                          </a:rPr>
                          <m:t>𝑷</m:t>
                        </m:r>
                      </m:e>
                      <m:sub>
                        <m:r>
                          <a:rPr lang="en-US" altLang="zh-CN" sz="1800" b="1" i="1" smtClean="0">
                            <a:latin typeface="Cambria Math" panose="02040503050406030204" pitchFamily="18" charset="0"/>
                            <a:ea typeface="微软雅黑" panose="020B0503020204020204" pitchFamily="34" charset="-122"/>
                          </a:rPr>
                          <m:t>𝒎</m:t>
                        </m:r>
                      </m:sub>
                    </m:sSub>
                    <m:r>
                      <a:rPr lang="en-US" altLang="zh-CN" sz="1800" b="1" i="1" smtClean="0">
                        <a:latin typeface="Cambria Math" panose="02040503050406030204" pitchFamily="18" charset="0"/>
                        <a:ea typeface="微软雅黑" panose="020B0503020204020204" pitchFamily="34" charset="-122"/>
                      </a:rPr>
                      <m:t> (=</m:t>
                    </m:r>
                    <m:r>
                      <a:rPr lang="en-US" altLang="zh-CN" sz="1800" b="1" i="1" smtClean="0">
                        <a:latin typeface="Cambria Math" panose="02040503050406030204" pitchFamily="18" charset="0"/>
                        <a:ea typeface="微软雅黑" panose="020B0503020204020204" pitchFamily="34" charset="-122"/>
                      </a:rPr>
                      <m:t>𝟎</m:t>
                    </m:r>
                    <m:r>
                      <a:rPr lang="en-US" altLang="zh-CN" sz="1800" b="1" i="1" smtClean="0">
                        <a:latin typeface="Cambria Math" panose="02040503050406030204" pitchFamily="18" charset="0"/>
                        <a:ea typeface="微软雅黑" panose="020B0503020204020204" pitchFamily="34" charset="-122"/>
                      </a:rPr>
                      <m:t>.</m:t>
                    </m:r>
                    <m:r>
                      <a:rPr lang="en-US" altLang="zh-CN" sz="1800" b="1" i="1" smtClean="0">
                        <a:latin typeface="Cambria Math" panose="02040503050406030204" pitchFamily="18" charset="0"/>
                        <a:ea typeface="微软雅黑" panose="020B0503020204020204" pitchFamily="34" charset="-122"/>
                      </a:rPr>
                      <m:t>𝟎𝟐</m:t>
                    </m:r>
                    <m:r>
                      <a:rPr lang="en-US" altLang="zh-CN" sz="1800" b="1" i="1" smtClean="0">
                        <a:latin typeface="Cambria Math" panose="02040503050406030204" pitchFamily="18" charset="0"/>
                        <a:ea typeface="微软雅黑" panose="020B0503020204020204" pitchFamily="34" charset="-122"/>
                      </a:rPr>
                      <m:t>)</m:t>
                    </m:r>
                  </m:oMath>
                </a14:m>
                <a:r>
                  <a:rPr lang="en-US" altLang="zh-CN" sz="1000" b="1">
                    <a:ea typeface="微软雅黑" panose="020B0503020204020204" pitchFamily="34" charset="-122"/>
                  </a:rPr>
                  <a:t> </a:t>
                </a:r>
                <a:r>
                  <a:rPr lang="zh-CN" altLang="en-US" sz="1800" b="1">
                    <a:ea typeface="微软雅黑" panose="020B0503020204020204" pitchFamily="34" charset="-122"/>
                  </a:rPr>
                  <a:t>随机地改变染色体上的某个基因</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en-US" altLang="zh-CN" sz="1800" b="1">
                    <a:ea typeface="微软雅黑" panose="020B0503020204020204" pitchFamily="34" charset="-122"/>
                  </a:rPr>
                  <a:t>, </a:t>
                </a:r>
                <a:r>
                  <a:rPr lang="zh-CN" altLang="en-US" sz="1800" b="1">
                    <a:ea typeface="微软雅黑" panose="020B0503020204020204" pitchFamily="34" charset="-122"/>
                  </a:rPr>
                  <a:t>具有增加群体多样性的效果。</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1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如：</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3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ea typeface="微软雅黑" panose="020B0503020204020204" pitchFamily="34" charset="-122"/>
                  </a:rPr>
                  <a:t>选择 </a:t>
                </a:r>
                <a14:m>
                  <m:oMath xmlns:m="http://schemas.openxmlformats.org/officeDocument/2006/math">
                    <m:sSub>
                      <m:sSubPr>
                        <m:ctrlPr>
                          <a:rPr lang="en-US" altLang="zh-CN" sz="1800" b="1" i="1" smtClean="0">
                            <a:latin typeface="Cambria Math" panose="02040503050406030204" pitchFamily="18" charset="0"/>
                            <a:ea typeface="微软雅黑" panose="020B0503020204020204" pitchFamily="34" charset="-122"/>
                          </a:rPr>
                        </m:ctrlPr>
                      </m:sSubPr>
                      <m:e>
                        <m:r>
                          <a:rPr lang="en-US" altLang="zh-CN" sz="1800" b="1" i="1" smtClean="0">
                            <a:latin typeface="Cambria Math" panose="02040503050406030204" pitchFamily="18" charset="0"/>
                            <a:ea typeface="微软雅黑" panose="020B0503020204020204" pitchFamily="34" charset="-122"/>
                          </a:rPr>
                          <m:t>𝒙</m:t>
                        </m:r>
                      </m:e>
                      <m:sub>
                        <m:r>
                          <a:rPr lang="en-US" altLang="zh-CN" sz="1800" b="1" i="1" smtClean="0">
                            <a:latin typeface="Cambria Math" panose="02040503050406030204" pitchFamily="18" charset="0"/>
                            <a:ea typeface="微软雅黑" panose="020B0503020204020204" pitchFamily="34" charset="-122"/>
                          </a:rPr>
                          <m:t>𝟑</m:t>
                        </m:r>
                      </m:sub>
                    </m:sSub>
                  </m:oMath>
                </a14:m>
                <a:r>
                  <a:rPr lang="en-US" altLang="zh-CN" sz="1800" b="1">
                    <a:ea typeface="微软雅黑" panose="020B0503020204020204" pitchFamily="34" charset="-122"/>
                  </a:rPr>
                  <a:t> </a:t>
                </a:r>
                <a:r>
                  <a:rPr lang="zh-CN" altLang="en-US" sz="1800" b="1">
                    <a:ea typeface="微软雅黑" panose="020B0503020204020204" pitchFamily="34" charset="-122"/>
                  </a:rPr>
                  <a:t>第二位，则 </a:t>
                </a:r>
                <a14:m>
                  <m:oMath xmlns:m="http://schemas.openxmlformats.org/officeDocument/2006/math">
                    <m:r>
                      <a:rPr lang="en-US" altLang="zh-CN" sz="1800" b="1" i="1" smtClean="0">
                        <a:latin typeface="Cambria Math" panose="02040503050406030204" pitchFamily="18" charset="0"/>
                        <a:ea typeface="微软雅黑" panose="020B0503020204020204" pitchFamily="34" charset="-122"/>
                      </a:rPr>
                      <m:t>𝟎𝟏𝟎</m:t>
                    </m:r>
                    <m:r>
                      <a:rPr lang="en-US" altLang="zh-CN" sz="1800" b="1" i="1" smtClean="0">
                        <a:latin typeface="Cambria Math" panose="02040503050406030204" pitchFamily="18" charset="0"/>
                        <a:ea typeface="Cambria Math" panose="02040503050406030204" pitchFamily="18" charset="0"/>
                      </a:rPr>
                      <m:t>→</m:t>
                    </m:r>
                    <m:r>
                      <a:rPr lang="en-US" altLang="zh-CN" sz="1800" b="1" i="1" smtClean="0">
                        <a:latin typeface="Cambria Math" panose="02040503050406030204" pitchFamily="18" charset="0"/>
                        <a:ea typeface="Cambria Math" panose="02040503050406030204" pitchFamily="18" charset="0"/>
                      </a:rPr>
                      <m:t>𝟎𝟎𝟎</m:t>
                    </m:r>
                  </m:oMath>
                </a14:m>
                <a:r>
                  <a:rPr lang="en-US" altLang="zh-CN" sz="1800" b="1">
                    <a:ea typeface="微软雅黑" panose="020B0503020204020204" pitchFamily="34" charset="-122"/>
                  </a:rPr>
                  <a:t> </a:t>
                </a:r>
                <a:r>
                  <a:rPr lang="zh-CN" altLang="en-US" sz="1800" b="1">
                    <a:ea typeface="微软雅黑" panose="020B0503020204020204" pitchFamily="34" charset="-122"/>
                  </a:rPr>
                  <a:t>得到新的群体，称为第 </a:t>
                </a:r>
                <a:r>
                  <a:rPr lang="en-US" altLang="zh-CN" sz="1800" b="1">
                    <a:ea typeface="微软雅黑" panose="020B0503020204020204" pitchFamily="34" charset="-122"/>
                  </a:rPr>
                  <a:t>1 </a:t>
                </a:r>
                <a:r>
                  <a:rPr lang="zh-CN" altLang="en-US" sz="1800" b="1">
                    <a:ea typeface="微软雅黑" panose="020B0503020204020204" pitchFamily="34" charset="-122"/>
                  </a:rPr>
                  <a:t>代（最初的是第 </a:t>
                </a:r>
                <a:r>
                  <a:rPr lang="en-US" altLang="zh-CN" sz="1800" b="1">
                    <a:ea typeface="微软雅黑" panose="020B0503020204020204" pitchFamily="34" charset="-122"/>
                  </a:rPr>
                  <a:t>0 </a:t>
                </a:r>
                <a:r>
                  <a:rPr lang="zh-CN" altLang="en-US" sz="1800" b="1">
                    <a:ea typeface="微软雅黑" panose="020B0503020204020204" pitchFamily="34" charset="-122"/>
                  </a:rPr>
                  <a:t>代），再进行选择、交叉、变异</a:t>
                </a:r>
                <a:r>
                  <a:rPr lang="en-US" altLang="zh-CN" sz="1800" b="1">
                    <a:ea typeface="微软雅黑" panose="020B0503020204020204" pitchFamily="34" charset="-122"/>
                  </a:rPr>
                  <a:t>……</a:t>
                </a: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1800">
                  <a:solidFill>
                    <a:srgbClr val="0000FF"/>
                  </a:solidFill>
                  <a:ea typeface="微软雅黑" panose="020B0503020204020204" pitchFamily="34" charset="-122"/>
                </a:endParaRPr>
              </a:p>
            </p:txBody>
          </p:sp>
        </mc:Choice>
        <mc:Fallback xmlns="">
          <p:sp>
            <p:nvSpPr>
              <p:cNvPr id="7171" name="Rectangle 3">
                <a:extLst>
                  <a:ext uri="{FF2B5EF4-FFF2-40B4-BE49-F238E27FC236}">
                    <a16:creationId xmlns:a16="http://schemas.microsoft.com/office/drawing/2014/main" id="{5F69CAA3-4F07-48E6-98BF-27CAD3586981}"/>
                  </a:ext>
                </a:extLst>
              </p:cNvPr>
              <p:cNvSpPr>
                <a:spLocks noGrp="1" noRot="1" noChangeAspect="1" noMove="1" noResize="1" noEditPoints="1" noAdjustHandles="1" noChangeArrowheads="1" noChangeShapeType="1" noTextEdit="1"/>
              </p:cNvSpPr>
              <p:nvPr>
                <p:ph type="body" idx="1"/>
              </p:nvPr>
            </p:nvSpPr>
            <p:spPr>
              <a:xfrm>
                <a:off x="619124" y="1303874"/>
                <a:ext cx="8201347" cy="5077454"/>
              </a:xfrm>
              <a:blipFill>
                <a:blip r:embed="rId2"/>
                <a:stretch>
                  <a:fillRect l="-74" t="-960" r="-74"/>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7793BA94-7119-419D-A67D-07EC2F352094}"/>
              </a:ext>
            </a:extLst>
          </p:cNvPr>
          <p:cNvPicPr>
            <a:picLocks noChangeAspect="1"/>
          </p:cNvPicPr>
          <p:nvPr/>
        </p:nvPicPr>
        <p:blipFill>
          <a:blip r:embed="rId3"/>
          <a:stretch>
            <a:fillRect/>
          </a:stretch>
        </p:blipFill>
        <p:spPr>
          <a:xfrm>
            <a:off x="8058566" y="2383246"/>
            <a:ext cx="761905" cy="685714"/>
          </a:xfrm>
          <a:prstGeom prst="rect">
            <a:avLst/>
          </a:prstGeom>
        </p:spPr>
      </p:pic>
    </p:spTree>
    <p:extLst>
      <p:ext uri="{BB962C8B-B14F-4D97-AF65-F5344CB8AC3E}">
        <p14:creationId xmlns:p14="http://schemas.microsoft.com/office/powerpoint/2010/main" val="419056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171">
                                            <p:txEl>
                                              <p:pRg st="6" end="6"/>
                                            </p:txEl>
                                          </p:spTgt>
                                        </p:tgtEl>
                                        <p:attrNameLst>
                                          <p:attrName>style.visibility</p:attrName>
                                        </p:attrNameLst>
                                      </p:cBhvr>
                                      <p:to>
                                        <p:strVal val="visible"/>
                                      </p:to>
                                    </p:set>
                                    <p:anim calcmode="lin" valueType="num">
                                      <p:cBhvr additive="base">
                                        <p:cTn id="12" dur="500" fill="hold"/>
                                        <p:tgtEl>
                                          <p:spTgt spid="7171">
                                            <p:txEl>
                                              <p:pRg st="6" end="6"/>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17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7171">
                                            <p:txEl>
                                              <p:pRg st="8" end="8"/>
                                            </p:txEl>
                                          </p:spTgt>
                                        </p:tgtEl>
                                        <p:attrNameLst>
                                          <p:attrName>style.visibility</p:attrName>
                                        </p:attrNameLst>
                                      </p:cBhvr>
                                      <p:to>
                                        <p:strVal val="visible"/>
                                      </p:to>
                                    </p:set>
                                    <p:animEffect transition="in" filter="circle(in)">
                                      <p:cBhvr>
                                        <p:cTn id="18" dur="2000"/>
                                        <p:tgtEl>
                                          <p:spTgt spid="7171">
                                            <p:txEl>
                                              <p:pRg st="8" end="8"/>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7171">
                                            <p:txEl>
                                              <p:pRg st="10" end="10"/>
                                            </p:txEl>
                                          </p:spTgt>
                                        </p:tgtEl>
                                        <p:attrNameLst>
                                          <p:attrName>style.visibility</p:attrName>
                                        </p:attrNameLst>
                                      </p:cBhvr>
                                      <p:to>
                                        <p:strVal val="visible"/>
                                      </p:to>
                                    </p:set>
                                    <p:animEffect transition="in" filter="circle(in)">
                                      <p:cBhvr>
                                        <p:cTn id="21" dur="2000"/>
                                        <p:tgtEl>
                                          <p:spTgt spid="717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600" dirty="0">
                <a:latin typeface="+mn-lt"/>
              </a:rPr>
              <a:t> </a:t>
            </a:r>
            <a:r>
              <a:rPr lang="zh-CN" altLang="en-US" sz="3600" dirty="0">
                <a:latin typeface="+mn-lt"/>
              </a:rPr>
              <a:t>遗传算法案例</a:t>
            </a:r>
          </a:p>
        </p:txBody>
      </p:sp>
      <mc:AlternateContent xmlns:mc="http://schemas.openxmlformats.org/markup-compatibility/2006" xmlns:a14="http://schemas.microsoft.com/office/drawing/2010/main">
        <mc:Choice Requires="a14">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5" y="1303874"/>
                <a:ext cx="7905750" cy="5077454"/>
              </a:xfrm>
            </p:spPr>
            <p:txBody>
              <a:bodyPr/>
              <a:lstStyle/>
              <a:p>
                <a:pPr eaLnBrk="1" hangingPunct="1">
                  <a:buClr>
                    <a:srgbClr val="FF0000"/>
                  </a:buClr>
                  <a:buSzPct val="55000"/>
                </a:pPr>
                <a:r>
                  <a:rPr lang="zh-CN" altLang="en-US" sz="2400" b="1">
                    <a:ea typeface="微软雅黑" panose="020B0503020204020204" pitchFamily="34" charset="-122"/>
                  </a:rPr>
                  <a:t>例</a:t>
                </a:r>
                <a:r>
                  <a:rPr lang="en-US" altLang="zh-CN" sz="2400" b="1">
                    <a:ea typeface="微软雅黑" panose="020B0503020204020204" pitchFamily="34" charset="-122"/>
                  </a:rPr>
                  <a:t>2</a:t>
                </a:r>
                <a:r>
                  <a:rPr lang="zh-CN" altLang="en-US" sz="2400" b="1">
                    <a:ea typeface="微软雅黑" panose="020B0503020204020204" pitchFamily="34" charset="-122"/>
                  </a:rPr>
                  <a:t>：</a:t>
                </a:r>
                <a:endParaRPr lang="en-US" altLang="zh-CN" sz="2400" b="1">
                  <a:ea typeface="微软雅黑" panose="020B0503020204020204" pitchFamily="34" charset="-122"/>
                </a:endParaRPr>
              </a:p>
              <a:p>
                <a:pPr eaLnBrk="1" hangingPunct="1">
                  <a:buClr>
                    <a:srgbClr val="FF0000"/>
                  </a:buClr>
                  <a:buSzPct val="55000"/>
                </a:pPr>
                <a:endParaRPr lang="en-US" altLang="zh-CN" sz="12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用 </a:t>
                </a:r>
                <a:r>
                  <a:rPr lang="en-US" altLang="zh-CN" sz="2000" b="1">
                    <a:ea typeface="微软雅黑" panose="020B0503020204020204" pitchFamily="34" charset="-122"/>
                  </a:rPr>
                  <a:t>GA </a:t>
                </a:r>
                <a:r>
                  <a:rPr lang="zh-CN" altLang="en-US" sz="2000" b="1">
                    <a:ea typeface="微软雅黑" panose="020B0503020204020204" pitchFamily="34" charset="-122"/>
                  </a:rPr>
                  <a:t>求 </a:t>
                </a:r>
                <a14:m>
                  <m:oMath xmlns:m="http://schemas.openxmlformats.org/officeDocument/2006/math">
                    <m:r>
                      <a:rPr lang="en-US" altLang="zh-CN" sz="2000" b="1" i="1" smtClean="0">
                        <a:latin typeface="Cambria Math" panose="02040503050406030204" pitchFamily="18" charset="0"/>
                        <a:ea typeface="微软雅黑" panose="020B0503020204020204" pitchFamily="34" charset="-122"/>
                      </a:rPr>
                      <m:t>𝒎𝒂𝒙</m:t>
                    </m:r>
                    <m:r>
                      <a:rPr lang="en-US" altLang="zh-CN" sz="2000" b="1" i="1" smtClean="0">
                        <a:latin typeface="Cambria Math" panose="02040503050406030204" pitchFamily="18" charset="0"/>
                        <a:ea typeface="微软雅黑" panose="020B0503020204020204" pitchFamily="34" charset="-122"/>
                      </a:rPr>
                      <m:t>    </m:t>
                    </m:r>
                    <m:r>
                      <a:rPr lang="en-US" altLang="zh-CN" sz="2000" b="1" i="1" smtClean="0">
                        <a:latin typeface="Cambria Math" panose="02040503050406030204" pitchFamily="18" charset="0"/>
                        <a:ea typeface="微软雅黑" panose="020B0503020204020204" pitchFamily="34" charset="-122"/>
                      </a:rPr>
                      <m:t>𝒇</m:t>
                    </m:r>
                    <m:d>
                      <m:dPr>
                        <m:ctrlPr>
                          <a:rPr lang="en-US" altLang="zh-CN" sz="2000" b="1" i="1" smtClean="0">
                            <a:latin typeface="Cambria Math" panose="02040503050406030204" pitchFamily="18" charset="0"/>
                            <a:ea typeface="微软雅黑" panose="020B0503020204020204" pitchFamily="34" charset="-122"/>
                          </a:rPr>
                        </m:ctrlPr>
                      </m:dPr>
                      <m:e>
                        <m:r>
                          <a:rPr lang="en-US" altLang="zh-CN" sz="2000" b="1" i="1" smtClean="0">
                            <a:latin typeface="Cambria Math" panose="02040503050406030204" pitchFamily="18" charset="0"/>
                            <a:ea typeface="微软雅黑" panose="020B0503020204020204" pitchFamily="34" charset="-122"/>
                          </a:rPr>
                          <m:t>𝒙</m:t>
                        </m:r>
                      </m:e>
                    </m:d>
                    <m:r>
                      <a:rPr lang="en-US" altLang="zh-CN" sz="2000" b="1" i="1" smtClean="0">
                        <a:latin typeface="Cambria Math" panose="02040503050406030204" pitchFamily="18" charset="0"/>
                        <a:ea typeface="微软雅黑" panose="020B0503020204020204" pitchFamily="34" charset="-122"/>
                      </a:rPr>
                      <m:t>=</m:t>
                    </m:r>
                    <m:r>
                      <a:rPr lang="en-US" altLang="zh-CN" sz="2000" b="1" i="1" smtClean="0">
                        <a:latin typeface="Cambria Math" panose="02040503050406030204" pitchFamily="18" charset="0"/>
                        <a:ea typeface="微软雅黑" panose="020B0503020204020204" pitchFamily="34" charset="-122"/>
                      </a:rPr>
                      <m:t>𝟏</m:t>
                    </m:r>
                    <m:r>
                      <a:rPr lang="en-US" altLang="zh-CN" sz="2000" b="1" i="1" smtClean="0">
                        <a:latin typeface="Cambria Math" panose="02040503050406030204" pitchFamily="18" charset="0"/>
                        <a:ea typeface="微软雅黑" panose="020B0503020204020204" pitchFamily="34" charset="-122"/>
                      </a:rPr>
                      <m:t>−</m:t>
                    </m:r>
                    <m:sSup>
                      <m:sSupPr>
                        <m:ctrlPr>
                          <a:rPr lang="en-US" altLang="zh-CN" sz="2000" b="1" i="1" smtClean="0">
                            <a:latin typeface="Cambria Math" panose="02040503050406030204" pitchFamily="18" charset="0"/>
                            <a:ea typeface="微软雅黑" panose="020B0503020204020204" pitchFamily="34" charset="-122"/>
                          </a:rPr>
                        </m:ctrlPr>
                      </m:sSupPr>
                      <m:e>
                        <m:r>
                          <a:rPr lang="en-US" altLang="zh-CN" sz="2000" b="1" i="1" smtClean="0">
                            <a:latin typeface="Cambria Math" panose="02040503050406030204" pitchFamily="18" charset="0"/>
                            <a:ea typeface="微软雅黑" panose="020B0503020204020204" pitchFamily="34" charset="-122"/>
                          </a:rPr>
                          <m:t>𝒙</m:t>
                        </m:r>
                      </m:e>
                      <m:sup>
                        <m:r>
                          <a:rPr lang="en-US" altLang="zh-CN" sz="2000" b="1" i="1" smtClean="0">
                            <a:latin typeface="Cambria Math" panose="02040503050406030204" pitchFamily="18" charset="0"/>
                            <a:ea typeface="微软雅黑" panose="020B0503020204020204" pitchFamily="34" charset="-122"/>
                          </a:rPr>
                          <m:t>𝟐</m:t>
                        </m:r>
                      </m:sup>
                    </m:sSup>
                    <m:r>
                      <a:rPr lang="en-US" altLang="zh-CN" sz="2000" b="1" i="1" smtClean="0">
                        <a:latin typeface="Cambria Math" panose="02040503050406030204" pitchFamily="18" charset="0"/>
                        <a:ea typeface="微软雅黑" panose="020B0503020204020204" pitchFamily="34" charset="-122"/>
                      </a:rPr>
                      <m:t>    </m:t>
                    </m:r>
                    <m:r>
                      <a:rPr lang="en-US" altLang="zh-CN" sz="2000" b="1" i="1" smtClean="0">
                        <a:latin typeface="Cambria Math" panose="02040503050406030204" pitchFamily="18" charset="0"/>
                        <a:ea typeface="微软雅黑" panose="020B0503020204020204" pitchFamily="34" charset="-122"/>
                      </a:rPr>
                      <m:t>𝒙</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𝟎</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𝟏</m:t>
                    </m:r>
                    <m:r>
                      <a:rPr lang="en-US" altLang="zh-CN" sz="2000" b="1" i="1" smtClean="0">
                        <a:latin typeface="Cambria Math" panose="02040503050406030204" pitchFamily="18" charset="0"/>
                        <a:ea typeface="Cambria Math" panose="02040503050406030204" pitchFamily="18" charset="0"/>
                      </a:rPr>
                      <m:t>]</m:t>
                    </m:r>
                  </m:oMath>
                </a14:m>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解：</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对连续变量求解，要解决如何编码问题。</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假设对解的误差要求是 </a:t>
                </a:r>
                <a14:m>
                  <m:oMath xmlns:m="http://schemas.openxmlformats.org/officeDocument/2006/math">
                    <m:f>
                      <m:fPr>
                        <m:ctrlPr>
                          <a:rPr lang="en-US" altLang="zh-CN" sz="2000" b="1" i="1" smtClean="0">
                            <a:latin typeface="Cambria Math" panose="02040503050406030204" pitchFamily="18" charset="0"/>
                            <a:ea typeface="微软雅黑" panose="020B0503020204020204" pitchFamily="34" charset="-122"/>
                          </a:rPr>
                        </m:ctrlPr>
                      </m:fPr>
                      <m:num>
                        <m:r>
                          <a:rPr lang="en-US" altLang="zh-CN" sz="2000" b="1" i="1">
                            <a:latin typeface="Cambria Math" panose="02040503050406030204" pitchFamily="18" charset="0"/>
                            <a:ea typeface="微软雅黑" panose="020B0503020204020204" pitchFamily="34" charset="-122"/>
                          </a:rPr>
                          <m:t>1</m:t>
                        </m:r>
                      </m:num>
                      <m:den>
                        <m:r>
                          <a:rPr lang="en-US" altLang="zh-CN" sz="2000" b="1" i="1">
                            <a:latin typeface="Cambria Math" panose="02040503050406030204" pitchFamily="18" charset="0"/>
                            <a:ea typeface="微软雅黑" panose="020B0503020204020204" pitchFamily="34" charset="-122"/>
                          </a:rPr>
                          <m:t>1</m:t>
                        </m:r>
                        <m:r>
                          <a:rPr lang="en-US" altLang="zh-CN" sz="2000" b="1" i="1" smtClean="0">
                            <a:latin typeface="Cambria Math" panose="02040503050406030204" pitchFamily="18" charset="0"/>
                            <a:ea typeface="微软雅黑" panose="020B0503020204020204" pitchFamily="34" charset="-122"/>
                          </a:rPr>
                          <m:t>6</m:t>
                        </m:r>
                      </m:den>
                    </m:f>
                  </m:oMath>
                </a14:m>
                <a:r>
                  <a:rPr lang="zh-CN" altLang="en-US" sz="2000" b="1">
                    <a:ea typeface="微软雅黑" panose="020B0503020204020204" pitchFamily="34" charset="-122"/>
                  </a:rPr>
                  <a:t> ，则可采用 </a:t>
                </a:r>
                <a:r>
                  <a:rPr lang="en-US" altLang="zh-CN" sz="2000" b="1">
                    <a:ea typeface="微软雅黑" panose="020B0503020204020204" pitchFamily="34" charset="-122"/>
                  </a:rPr>
                  <a:t>4 </a:t>
                </a:r>
                <a:r>
                  <a:rPr lang="zh-CN" altLang="en-US" sz="2000" b="1">
                    <a:ea typeface="微软雅黑" panose="020B0503020204020204" pitchFamily="34" charset="-122"/>
                  </a:rPr>
                  <a:t>位二进制编码，</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9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对应关系 ：</a:t>
                </a: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共有 </a:t>
                </a:r>
                <a:r>
                  <a:rPr lang="en-US" altLang="zh-CN" sz="2000" b="1">
                    <a:ea typeface="微软雅黑" panose="020B0503020204020204" pitchFamily="34" charset="-122"/>
                  </a:rPr>
                  <a:t>16 </a:t>
                </a:r>
                <a:r>
                  <a:rPr lang="zh-CN" altLang="en-US" sz="2000" b="1">
                    <a:ea typeface="微软雅黑" panose="020B0503020204020204" pitchFamily="34" charset="-122"/>
                  </a:rPr>
                  <a:t>种方案，群体规模为 </a:t>
                </a:r>
                <a:r>
                  <a:rPr lang="en-US" altLang="zh-CN" sz="2000" b="1">
                    <a:ea typeface="微软雅黑" panose="020B0503020204020204" pitchFamily="34" charset="-122"/>
                  </a:rPr>
                  <a:t>4</a:t>
                </a:r>
                <a:endParaRPr lang="zh-CN" altLang="en-US"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1800" b="1">
                  <a:ea typeface="微软雅黑" panose="020B0503020204020204" pitchFamily="34" charset="-122"/>
                </a:endParaRPr>
              </a:p>
              <a:p>
                <a:pPr eaLnBrk="1" hangingPunct="1">
                  <a:buClr>
                    <a:srgbClr val="FF0000"/>
                  </a:buClr>
                  <a:buSzPct val="55000"/>
                </a:pPr>
                <a:endParaRPr lang="en-US" altLang="zh-CN" sz="24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1800">
                  <a:solidFill>
                    <a:srgbClr val="0000FF"/>
                  </a:solidFill>
                  <a:ea typeface="微软雅黑" panose="020B0503020204020204" pitchFamily="34" charset="-122"/>
                </a:endParaRPr>
              </a:p>
            </p:txBody>
          </p:sp>
        </mc:Choice>
        <mc:Fallback xmlns="">
          <p:sp>
            <p:nvSpPr>
              <p:cNvPr id="7171" name="Rectangle 3">
                <a:extLst>
                  <a:ext uri="{FF2B5EF4-FFF2-40B4-BE49-F238E27FC236}">
                    <a16:creationId xmlns:a16="http://schemas.microsoft.com/office/drawing/2014/main" id="{5F69CAA3-4F07-48E6-98BF-27CAD3586981}"/>
                  </a:ext>
                </a:extLst>
              </p:cNvPr>
              <p:cNvSpPr>
                <a:spLocks noGrp="1" noRot="1" noChangeAspect="1" noMove="1" noResize="1" noEditPoints="1" noAdjustHandles="1" noChangeArrowheads="1" noChangeShapeType="1" noTextEdit="1"/>
              </p:cNvSpPr>
              <p:nvPr>
                <p:ph type="body" idx="1"/>
              </p:nvPr>
            </p:nvSpPr>
            <p:spPr>
              <a:xfrm>
                <a:off x="619125" y="1303874"/>
                <a:ext cx="7905750" cy="5077454"/>
              </a:xfrm>
              <a:blipFill>
                <a:blip r:embed="rId2"/>
                <a:stretch>
                  <a:fillRect l="-77" t="-960"/>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6256DD49-754B-4C58-B78C-B9DCE453A58C}"/>
              </a:ext>
            </a:extLst>
          </p:cNvPr>
          <p:cNvPicPr>
            <a:picLocks noChangeAspect="1"/>
          </p:cNvPicPr>
          <p:nvPr/>
        </p:nvPicPr>
        <p:blipFill>
          <a:blip r:embed="rId3"/>
          <a:stretch>
            <a:fillRect/>
          </a:stretch>
        </p:blipFill>
        <p:spPr>
          <a:xfrm>
            <a:off x="2411760" y="4005064"/>
            <a:ext cx="3085714" cy="590476"/>
          </a:xfrm>
          <a:prstGeom prst="rect">
            <a:avLst/>
          </a:prstGeom>
        </p:spPr>
      </p:pic>
    </p:spTree>
    <p:extLst>
      <p:ext uri="{BB962C8B-B14F-4D97-AF65-F5344CB8AC3E}">
        <p14:creationId xmlns:p14="http://schemas.microsoft.com/office/powerpoint/2010/main" val="73743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7171">
                                            <p:txEl>
                                              <p:pRg st="12" end="12"/>
                                            </p:txEl>
                                          </p:spTgt>
                                        </p:tgtEl>
                                        <p:attrNameLst>
                                          <p:attrName>style.visibility</p:attrName>
                                        </p:attrNameLst>
                                      </p:cBhvr>
                                      <p:to>
                                        <p:strVal val="visible"/>
                                      </p:to>
                                    </p:set>
                                    <p:animEffect transition="in" filter="randombar(horizontal)">
                                      <p:cBhvr>
                                        <p:cTn id="15" dur="500"/>
                                        <p:tgtEl>
                                          <p:spTgt spid="717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600" dirty="0">
                <a:latin typeface="+mn-lt"/>
              </a:rPr>
              <a:t> </a:t>
            </a:r>
            <a:r>
              <a:rPr lang="zh-CN" altLang="en-US" sz="3600" dirty="0">
                <a:latin typeface="+mn-lt"/>
              </a:rPr>
              <a:t>遗传算法案例</a:t>
            </a:r>
          </a:p>
        </p:txBody>
      </p:sp>
      <mc:AlternateContent xmlns:mc="http://schemas.openxmlformats.org/markup-compatibility/2006" xmlns:a14="http://schemas.microsoft.com/office/drawing/2010/main">
        <mc:Choice Requires="a14">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5" y="1303874"/>
                <a:ext cx="7905750" cy="5077454"/>
              </a:xfrm>
            </p:spPr>
            <p:txBody>
              <a:bodyPr/>
              <a:lstStyle/>
              <a:p>
                <a:pPr eaLnBrk="1" hangingPunct="1">
                  <a:buClr>
                    <a:srgbClr val="FF0000"/>
                  </a:buClr>
                  <a:buSzPct val="55000"/>
                </a:pPr>
                <a:r>
                  <a:rPr lang="zh-CN" altLang="en-US" sz="2000" b="1">
                    <a:ea typeface="微软雅黑" panose="020B0503020204020204" pitchFamily="34" charset="-122"/>
                  </a:rPr>
                  <a:t>解：</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一次迭代的结果（交叉概率 </a:t>
                </a:r>
                <a14:m>
                  <m:oMath xmlns:m="http://schemas.openxmlformats.org/officeDocument/2006/math">
                    <m:sSub>
                      <m:sSubPr>
                        <m:ctrlPr>
                          <a:rPr lang="en-US" altLang="zh-CN" sz="2000" b="1" i="1" smtClean="0">
                            <a:latin typeface="Cambria Math" panose="02040503050406030204" pitchFamily="18" charset="0"/>
                            <a:ea typeface="微软雅黑" panose="020B0503020204020204" pitchFamily="34" charset="-122"/>
                          </a:rPr>
                        </m:ctrlPr>
                      </m:sSubPr>
                      <m:e>
                        <m:r>
                          <a:rPr lang="en-US" altLang="zh-CN" sz="2000" b="1" i="1" smtClean="0">
                            <a:latin typeface="Cambria Math" panose="02040503050406030204" pitchFamily="18" charset="0"/>
                            <a:ea typeface="微软雅黑" panose="020B0503020204020204" pitchFamily="34" charset="-122"/>
                          </a:rPr>
                          <m:t>𝑷</m:t>
                        </m:r>
                      </m:e>
                      <m:sub>
                        <m:r>
                          <a:rPr lang="en-US" altLang="zh-CN" sz="2000" b="1" i="1" smtClean="0">
                            <a:latin typeface="Cambria Math" panose="02040503050406030204" pitchFamily="18" charset="0"/>
                            <a:ea typeface="微软雅黑" panose="020B0503020204020204" pitchFamily="34" charset="-122"/>
                          </a:rPr>
                          <m:t>𝒄</m:t>
                        </m:r>
                      </m:sub>
                    </m:sSub>
                    <m:r>
                      <a:rPr lang="en-US" altLang="zh-CN" sz="2000" b="1" i="1" smtClean="0">
                        <a:latin typeface="Cambria Math" panose="02040503050406030204" pitchFamily="18" charset="0"/>
                        <a:ea typeface="微软雅黑" panose="020B0503020204020204" pitchFamily="34" charset="-122"/>
                      </a:rPr>
                      <m:t>=</m:t>
                    </m:r>
                    <m:r>
                      <a:rPr lang="en-US" altLang="zh-CN" sz="2000" b="1" i="1" smtClean="0">
                        <a:latin typeface="Cambria Math" panose="02040503050406030204" pitchFamily="18" charset="0"/>
                        <a:ea typeface="微软雅黑" panose="020B0503020204020204" pitchFamily="34" charset="-122"/>
                      </a:rPr>
                      <m:t>𝟏</m:t>
                    </m:r>
                  </m:oMath>
                </a14:m>
                <a:r>
                  <a:rPr lang="zh-CN" altLang="en-US" sz="2000" b="1">
                    <a:ea typeface="微软雅黑" panose="020B0503020204020204" pitchFamily="34" charset="-122"/>
                  </a:rPr>
                  <a:t>，变异概率 </a:t>
                </a:r>
                <a14:m>
                  <m:oMath xmlns:m="http://schemas.openxmlformats.org/officeDocument/2006/math">
                    <m:sSub>
                      <m:sSubPr>
                        <m:ctrlPr>
                          <a:rPr lang="en-US" altLang="zh-CN" sz="2000" b="1" i="1" smtClean="0">
                            <a:latin typeface="Cambria Math" panose="02040503050406030204" pitchFamily="18" charset="0"/>
                            <a:ea typeface="微软雅黑" panose="020B0503020204020204" pitchFamily="34" charset="-122"/>
                          </a:rPr>
                        </m:ctrlPr>
                      </m:sSubPr>
                      <m:e>
                        <m:r>
                          <a:rPr lang="en-US" altLang="zh-CN" sz="2000" b="1" i="1" smtClean="0">
                            <a:latin typeface="Cambria Math" panose="02040503050406030204" pitchFamily="18" charset="0"/>
                            <a:ea typeface="微软雅黑" panose="020B0503020204020204" pitchFamily="34" charset="-122"/>
                          </a:rPr>
                          <m:t>𝑷</m:t>
                        </m:r>
                      </m:e>
                      <m:sub>
                        <m:r>
                          <a:rPr lang="en-US" altLang="zh-CN" sz="2000" b="1" i="1" smtClean="0">
                            <a:latin typeface="Cambria Math" panose="02040503050406030204" pitchFamily="18" charset="0"/>
                            <a:ea typeface="微软雅黑" panose="020B0503020204020204" pitchFamily="34" charset="-122"/>
                          </a:rPr>
                          <m:t>𝒎</m:t>
                        </m:r>
                      </m:sub>
                    </m:sSub>
                    <m:r>
                      <a:rPr lang="en-US" altLang="zh-CN" sz="2000" b="1" i="1" smtClean="0">
                        <a:latin typeface="Cambria Math" panose="02040503050406030204" pitchFamily="18" charset="0"/>
                        <a:ea typeface="微软雅黑" panose="020B0503020204020204" pitchFamily="34" charset="-122"/>
                      </a:rPr>
                      <m:t>=</m:t>
                    </m:r>
                    <m:r>
                      <a:rPr lang="en-US" altLang="zh-CN" sz="2000" b="1" i="1" smtClean="0">
                        <a:latin typeface="Cambria Math" panose="02040503050406030204" pitchFamily="18" charset="0"/>
                        <a:ea typeface="微软雅黑" panose="020B0503020204020204" pitchFamily="34" charset="-122"/>
                      </a:rPr>
                      <m:t>𝟎</m:t>
                    </m:r>
                    <m:r>
                      <a:rPr lang="en-US" altLang="zh-CN" sz="2000" b="1" i="1" smtClean="0">
                        <a:latin typeface="Cambria Math" panose="02040503050406030204" pitchFamily="18" charset="0"/>
                        <a:ea typeface="微软雅黑" panose="020B0503020204020204" pitchFamily="34" charset="-122"/>
                      </a:rPr>
                      <m:t>.</m:t>
                    </m:r>
                    <m:r>
                      <a:rPr lang="en-US" altLang="zh-CN" sz="2000" b="1" i="1" smtClean="0">
                        <a:latin typeface="Cambria Math" panose="02040503050406030204" pitchFamily="18" charset="0"/>
                        <a:ea typeface="微软雅黑" panose="020B0503020204020204" pitchFamily="34" charset="-122"/>
                      </a:rPr>
                      <m:t>𝟎𝟐</m:t>
                    </m:r>
                  </m:oMath>
                </a14:m>
                <a:r>
                  <a:rPr lang="zh-CN" altLang="en-US" sz="2000" b="1">
                    <a:ea typeface="微软雅黑" panose="020B0503020204020204" pitchFamily="34" charset="-122"/>
                  </a:rPr>
                  <a:t>）：</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初始的第 </a:t>
                </a:r>
                <a:r>
                  <a:rPr lang="en-US" altLang="zh-CN" sz="1800" b="1">
                    <a:ea typeface="微软雅黑" panose="020B0503020204020204" pitchFamily="34" charset="-122"/>
                  </a:rPr>
                  <a:t>0 </a:t>
                </a:r>
                <a:r>
                  <a:rPr lang="zh-CN" altLang="en-US" sz="1800" b="1">
                    <a:ea typeface="微软雅黑" panose="020B0503020204020204" pitchFamily="34" charset="-122"/>
                  </a:rPr>
                  <a:t>代总和 </a:t>
                </a:r>
                <a:r>
                  <a:rPr lang="en-US" altLang="zh-CN" sz="1800" b="1">
                    <a:ea typeface="微软雅黑" panose="020B0503020204020204" pitchFamily="34" charset="-122"/>
                  </a:rPr>
                  <a:t>3.133</a:t>
                </a:r>
                <a:r>
                  <a:rPr lang="zh-CN" altLang="en-US" sz="1800" b="1">
                    <a:ea typeface="微软雅黑" panose="020B0503020204020204" pitchFamily="34" charset="-122"/>
                  </a:rPr>
                  <a:t>，最小值 </a:t>
                </a:r>
                <a:r>
                  <a:rPr lang="en-US" altLang="zh-CN" sz="1800" b="1">
                    <a:ea typeface="微软雅黑" panose="020B0503020204020204" pitchFamily="34" charset="-122"/>
                  </a:rPr>
                  <a:t>0.234</a:t>
                </a:r>
                <a:r>
                  <a:rPr lang="zh-CN" altLang="en-US" sz="1800" b="1">
                    <a:ea typeface="微软雅黑" panose="020B0503020204020204" pitchFamily="34" charset="-122"/>
                  </a:rPr>
                  <a:t>，平均值 </a:t>
                </a:r>
                <a:r>
                  <a:rPr lang="en-US" altLang="zh-CN" sz="1800" b="1">
                    <a:ea typeface="微软雅黑" panose="020B0503020204020204" pitchFamily="34" charset="-122"/>
                  </a:rPr>
                  <a:t>0.783</a:t>
                </a:r>
                <a:r>
                  <a:rPr lang="zh-CN" altLang="en-US" sz="1800" b="1">
                    <a:ea typeface="微软雅黑" panose="020B0503020204020204" pitchFamily="34" charset="-122"/>
                  </a:rPr>
                  <a:t>，最大值 </a:t>
                </a:r>
                <a:r>
                  <a:rPr lang="en-US" altLang="zh-CN" sz="1800" b="1">
                    <a:ea typeface="微软雅黑" panose="020B0503020204020204" pitchFamily="34" charset="-122"/>
                  </a:rPr>
                  <a:t>0.996</a:t>
                </a:r>
              </a:p>
              <a:p>
                <a:pPr eaLnBrk="1" hangingPunct="1">
                  <a:buClr>
                    <a:srgbClr val="FF0000"/>
                  </a:buClr>
                  <a:buSzPct val="55000"/>
                  <a:buFont typeface="Wingdings" panose="05000000000000000000" pitchFamily="2" charset="2"/>
                  <a:buChar char="u"/>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迭代后的第 </a:t>
                </a:r>
                <a:r>
                  <a:rPr lang="en-US" altLang="zh-CN" sz="1800" b="1">
                    <a:ea typeface="微软雅黑" panose="020B0503020204020204" pitchFamily="34" charset="-122"/>
                  </a:rPr>
                  <a:t>1 </a:t>
                </a:r>
                <a:r>
                  <a:rPr lang="zh-CN" altLang="en-US" sz="1800" b="1">
                    <a:ea typeface="微软雅黑" panose="020B0503020204020204" pitchFamily="34" charset="-122"/>
                  </a:rPr>
                  <a:t>代总和 </a:t>
                </a:r>
                <a:r>
                  <a:rPr lang="en-US" altLang="zh-CN" sz="1800" b="1">
                    <a:ea typeface="微软雅黑" panose="020B0503020204020204" pitchFamily="34" charset="-122"/>
                  </a:rPr>
                  <a:t>3.301</a:t>
                </a:r>
                <a:r>
                  <a:rPr lang="zh-CN" altLang="en-US" sz="1800" b="1">
                    <a:ea typeface="微软雅黑" panose="020B0503020204020204" pitchFamily="34" charset="-122"/>
                  </a:rPr>
                  <a:t>，最小值 </a:t>
                </a:r>
                <a:r>
                  <a:rPr lang="en-US" altLang="zh-CN" sz="1800" b="1">
                    <a:ea typeface="微软雅黑" panose="020B0503020204020204" pitchFamily="34" charset="-122"/>
                  </a:rPr>
                  <a:t>0.340</a:t>
                </a:r>
                <a:r>
                  <a:rPr lang="zh-CN" altLang="en-US" sz="1800" b="1">
                    <a:ea typeface="微软雅黑" panose="020B0503020204020204" pitchFamily="34" charset="-122"/>
                  </a:rPr>
                  <a:t>，平均值 </a:t>
                </a:r>
                <a:r>
                  <a:rPr lang="en-US" altLang="zh-CN" sz="1800" b="1">
                    <a:ea typeface="微软雅黑" panose="020B0503020204020204" pitchFamily="34" charset="-122"/>
                  </a:rPr>
                  <a:t>0.8253</a:t>
                </a:r>
                <a:r>
                  <a:rPr lang="zh-CN" altLang="en-US" sz="1800" b="1">
                    <a:ea typeface="微软雅黑" panose="020B0503020204020204" pitchFamily="34" charset="-122"/>
                  </a:rPr>
                  <a:t>，最大值 </a:t>
                </a:r>
                <a:r>
                  <a:rPr lang="en-US" altLang="zh-CN" sz="1800" b="1">
                    <a:ea typeface="微软雅黑" panose="020B0503020204020204" pitchFamily="34" charset="-122"/>
                  </a:rPr>
                  <a:t>1.</a:t>
                </a: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9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1800" b="1">
                  <a:ea typeface="微软雅黑" panose="020B0503020204020204" pitchFamily="34" charset="-122"/>
                </a:endParaRPr>
              </a:p>
              <a:p>
                <a:pPr eaLnBrk="1" hangingPunct="1">
                  <a:buClr>
                    <a:srgbClr val="FF0000"/>
                  </a:buClr>
                  <a:buSzPct val="55000"/>
                </a:pPr>
                <a:endParaRPr lang="en-US" altLang="zh-CN" sz="24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1800">
                  <a:solidFill>
                    <a:srgbClr val="0000FF"/>
                  </a:solidFill>
                  <a:ea typeface="微软雅黑" panose="020B0503020204020204" pitchFamily="34" charset="-122"/>
                </a:endParaRPr>
              </a:p>
            </p:txBody>
          </p:sp>
        </mc:Choice>
        <mc:Fallback xmlns="">
          <p:sp>
            <p:nvSpPr>
              <p:cNvPr id="7171" name="Rectangle 3">
                <a:extLst>
                  <a:ext uri="{FF2B5EF4-FFF2-40B4-BE49-F238E27FC236}">
                    <a16:creationId xmlns:a16="http://schemas.microsoft.com/office/drawing/2014/main" id="{5F69CAA3-4F07-48E6-98BF-27CAD3586981}"/>
                  </a:ext>
                </a:extLst>
              </p:cNvPr>
              <p:cNvSpPr>
                <a:spLocks noGrp="1" noRot="1" noChangeAspect="1" noMove="1" noResize="1" noEditPoints="1" noAdjustHandles="1" noChangeArrowheads="1" noChangeShapeType="1" noTextEdit="1"/>
              </p:cNvSpPr>
              <p:nvPr>
                <p:ph type="body" idx="1"/>
              </p:nvPr>
            </p:nvSpPr>
            <p:spPr>
              <a:xfrm>
                <a:off x="619125" y="1303874"/>
                <a:ext cx="7905750" cy="5077454"/>
              </a:xfrm>
              <a:blipFill>
                <a:blip r:embed="rId2"/>
                <a:stretch>
                  <a:fillRect t="-7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 name="表格 2">
                <a:extLst>
                  <a:ext uri="{FF2B5EF4-FFF2-40B4-BE49-F238E27FC236}">
                    <a16:creationId xmlns:a16="http://schemas.microsoft.com/office/drawing/2014/main" id="{3E3E14F0-6E3A-4653-BC0B-F0F68A4625D1}"/>
                  </a:ext>
                </a:extLst>
              </p:cNvPr>
              <p:cNvGraphicFramePr>
                <a:graphicFrameLocks noGrp="1"/>
              </p:cNvGraphicFramePr>
              <p:nvPr>
                <p:extLst>
                  <p:ext uri="{D42A27DB-BD31-4B8C-83A1-F6EECF244321}">
                    <p14:modId xmlns:p14="http://schemas.microsoft.com/office/powerpoint/2010/main" val="1216306051"/>
                  </p:ext>
                </p:extLst>
              </p:nvPr>
            </p:nvGraphicFramePr>
            <p:xfrm>
              <a:off x="755577" y="2348881"/>
              <a:ext cx="7769289" cy="2358137"/>
            </p:xfrm>
            <a:graphic>
              <a:graphicData uri="http://schemas.openxmlformats.org/drawingml/2006/table">
                <a:tbl>
                  <a:tblPr firstRow="1" bandRow="1">
                    <a:tableStyleId>{5C22544A-7EE6-4342-B048-85BDC9FD1C3A}</a:tableStyleId>
                  </a:tblPr>
                  <a:tblGrid>
                    <a:gridCol w="648071">
                      <a:extLst>
                        <a:ext uri="{9D8B030D-6E8A-4147-A177-3AD203B41FA5}">
                          <a16:colId xmlns:a16="http://schemas.microsoft.com/office/drawing/2014/main" val="1583950573"/>
                        </a:ext>
                      </a:extLst>
                    </a:gridCol>
                    <a:gridCol w="720080">
                      <a:extLst>
                        <a:ext uri="{9D8B030D-6E8A-4147-A177-3AD203B41FA5}">
                          <a16:colId xmlns:a16="http://schemas.microsoft.com/office/drawing/2014/main" val="3701235633"/>
                        </a:ext>
                      </a:extLst>
                    </a:gridCol>
                    <a:gridCol w="648072">
                      <a:extLst>
                        <a:ext uri="{9D8B030D-6E8A-4147-A177-3AD203B41FA5}">
                          <a16:colId xmlns:a16="http://schemas.microsoft.com/office/drawing/2014/main" val="635821112"/>
                        </a:ext>
                      </a:extLst>
                    </a:gridCol>
                    <a:gridCol w="808973">
                      <a:extLst>
                        <a:ext uri="{9D8B030D-6E8A-4147-A177-3AD203B41FA5}">
                          <a16:colId xmlns:a16="http://schemas.microsoft.com/office/drawing/2014/main" val="3646832213"/>
                        </a:ext>
                      </a:extLst>
                    </a:gridCol>
                    <a:gridCol w="706299">
                      <a:extLst>
                        <a:ext uri="{9D8B030D-6E8A-4147-A177-3AD203B41FA5}">
                          <a16:colId xmlns:a16="http://schemas.microsoft.com/office/drawing/2014/main" val="1490219155"/>
                        </a:ext>
                      </a:extLst>
                    </a:gridCol>
                    <a:gridCol w="788984">
                      <a:extLst>
                        <a:ext uri="{9D8B030D-6E8A-4147-A177-3AD203B41FA5}">
                          <a16:colId xmlns:a16="http://schemas.microsoft.com/office/drawing/2014/main" val="1443187480"/>
                        </a:ext>
                      </a:extLst>
                    </a:gridCol>
                    <a:gridCol w="864096">
                      <a:extLst>
                        <a:ext uri="{9D8B030D-6E8A-4147-A177-3AD203B41FA5}">
                          <a16:colId xmlns:a16="http://schemas.microsoft.com/office/drawing/2014/main" val="2315498611"/>
                        </a:ext>
                      </a:extLst>
                    </a:gridCol>
                    <a:gridCol w="432048">
                      <a:extLst>
                        <a:ext uri="{9D8B030D-6E8A-4147-A177-3AD203B41FA5}">
                          <a16:colId xmlns:a16="http://schemas.microsoft.com/office/drawing/2014/main" val="18697082"/>
                        </a:ext>
                      </a:extLst>
                    </a:gridCol>
                    <a:gridCol w="720080">
                      <a:extLst>
                        <a:ext uri="{9D8B030D-6E8A-4147-A177-3AD203B41FA5}">
                          <a16:colId xmlns:a16="http://schemas.microsoft.com/office/drawing/2014/main" val="2618657120"/>
                        </a:ext>
                      </a:extLst>
                    </a:gridCol>
                    <a:gridCol w="792088">
                      <a:extLst>
                        <a:ext uri="{9D8B030D-6E8A-4147-A177-3AD203B41FA5}">
                          <a16:colId xmlns:a16="http://schemas.microsoft.com/office/drawing/2014/main" val="1466683084"/>
                        </a:ext>
                      </a:extLst>
                    </a:gridCol>
                    <a:gridCol w="640498">
                      <a:extLst>
                        <a:ext uri="{9D8B030D-6E8A-4147-A177-3AD203B41FA5}">
                          <a16:colId xmlns:a16="http://schemas.microsoft.com/office/drawing/2014/main" val="1578115359"/>
                        </a:ext>
                      </a:extLst>
                    </a:gridCol>
                  </a:tblGrid>
                  <a:tr h="668151">
                    <a:tc>
                      <a:txBody>
                        <a:bodyPr/>
                        <a:lstStyle/>
                        <a:p>
                          <a:pPr algn="dist"/>
                          <a14:m>
                            <m:oMath xmlns:m="http://schemas.openxmlformats.org/officeDocument/2006/math">
                              <m:r>
                                <a:rPr lang="en-US" altLang="zh-CN" b="1" i="1" smtClean="0">
                                  <a:solidFill>
                                    <a:srgbClr val="C00000"/>
                                  </a:solidFill>
                                  <a:latin typeface="Cambria Math" panose="02040503050406030204" pitchFamily="18" charset="0"/>
                                </a:rPr>
                                <m:t>𝒙</m:t>
                              </m:r>
                            </m:oMath>
                          </a14:m>
                          <a:r>
                            <a:rPr lang="zh-CN" altLang="en-US">
                              <a:solidFill>
                                <a:srgbClr val="C00000"/>
                              </a:solidFill>
                            </a:rPr>
                            <a:t>值</a:t>
                          </a:r>
                        </a:p>
                      </a:txBody>
                      <a:tcPr anchor="ctr"/>
                    </a:tc>
                    <a:tc>
                      <a:txBody>
                        <a:bodyPr/>
                        <a:lstStyle/>
                        <a:p>
                          <a:pPr algn="just"/>
                          <a:r>
                            <a:rPr lang="zh-CN" altLang="en-US" sz="1800" b="1" kern="1200">
                              <a:solidFill>
                                <a:srgbClr val="C00000"/>
                              </a:solidFill>
                              <a:latin typeface="+mn-lt"/>
                              <a:ea typeface="+mn-ea"/>
                              <a:cs typeface="+mn-cs"/>
                            </a:rPr>
                            <a:t>群体</a:t>
                          </a:r>
                          <a14:m>
                            <m:oMath xmlns:m="http://schemas.openxmlformats.org/officeDocument/2006/math">
                              <m:sSub>
                                <m:sSubPr>
                                  <m:ctrlPr>
                                    <a:rPr lang="en-US" altLang="zh-CN" sz="1800" b="1" i="1" kern="1200" smtClean="0">
                                      <a:solidFill>
                                        <a:srgbClr val="C00000"/>
                                      </a:solidFill>
                                      <a:latin typeface="Cambria Math" panose="02040503050406030204" pitchFamily="18" charset="0"/>
                                      <a:ea typeface="+mn-ea"/>
                                      <a:cs typeface="+mn-cs"/>
                                    </a:rPr>
                                  </m:ctrlPr>
                                </m:sSubPr>
                                <m:e>
                                  <m:r>
                                    <a:rPr lang="en-US" altLang="zh-CN" sz="1800" b="1" kern="1200" smtClean="0">
                                      <a:solidFill>
                                        <a:srgbClr val="C00000"/>
                                      </a:solidFill>
                                      <a:latin typeface="Cambria Math" panose="02040503050406030204" pitchFamily="18" charset="0"/>
                                      <a:ea typeface="+mn-ea"/>
                                      <a:cs typeface="+mn-cs"/>
                                    </a:rPr>
                                    <m:t>𝒙</m:t>
                                  </m:r>
                                </m:e>
                                <m:sub>
                                  <m:r>
                                    <a:rPr lang="en-US" altLang="zh-CN" sz="1800" b="1" kern="1200" smtClean="0">
                                      <a:solidFill>
                                        <a:srgbClr val="C00000"/>
                                      </a:solidFill>
                                      <a:latin typeface="Cambria Math" panose="02040503050406030204" pitchFamily="18" charset="0"/>
                                      <a:ea typeface="+mn-ea"/>
                                      <a:cs typeface="+mn-cs"/>
                                    </a:rPr>
                                    <m:t>𝒊</m:t>
                                  </m:r>
                                </m:sub>
                              </m:sSub>
                            </m:oMath>
                          </a14:m>
                          <a:endParaRPr lang="zh-CN" altLang="en-US" sz="1800" b="1" kern="1200">
                            <a:solidFill>
                              <a:srgbClr val="C00000"/>
                            </a:solidFill>
                            <a:latin typeface="+mn-lt"/>
                            <a:ea typeface="+mn-ea"/>
                            <a:cs typeface="+mn-cs"/>
                          </a:endParaRPr>
                        </a:p>
                      </a:txBody>
                      <a:tcPr anchor="ctr"/>
                    </a:tc>
                    <a:tc>
                      <a:txBody>
                        <a:bodyPr/>
                        <a:lstStyle/>
                        <a:p>
                          <a:pPr/>
                          <a14:m>
                            <m:oMathPara xmlns:m="http://schemas.openxmlformats.org/officeDocument/2006/math">
                              <m:oMathParaPr>
                                <m:jc m:val="centerGroup"/>
                              </m:oMathParaPr>
                              <m:oMath xmlns:m="http://schemas.openxmlformats.org/officeDocument/2006/math">
                                <m:r>
                                  <a:rPr lang="en-US" altLang="zh-CN" sz="1800" b="1" kern="1200" smtClean="0">
                                    <a:solidFill>
                                      <a:srgbClr val="C00000"/>
                                    </a:solidFill>
                                    <a:latin typeface="Cambria Math" panose="02040503050406030204" pitchFamily="18" charset="0"/>
                                    <a:ea typeface="+mn-ea"/>
                                    <a:cs typeface="+mn-cs"/>
                                  </a:rPr>
                                  <m:t>𝒇</m:t>
                                </m:r>
                                <m:r>
                                  <a:rPr lang="en-US" altLang="zh-CN" sz="1800" b="1" kern="1200" smtClean="0">
                                    <a:solidFill>
                                      <a:srgbClr val="C00000"/>
                                    </a:solidFill>
                                    <a:latin typeface="Cambria Math" panose="02040503050406030204" pitchFamily="18" charset="0"/>
                                    <a:ea typeface="+mn-ea"/>
                                    <a:cs typeface="+mn-cs"/>
                                  </a:rPr>
                                  <m:t>(</m:t>
                                </m:r>
                                <m:sSub>
                                  <m:sSubPr>
                                    <m:ctrlPr>
                                      <a:rPr lang="en-US" altLang="zh-CN" sz="1800" b="1" i="1" kern="1200" smtClean="0">
                                        <a:solidFill>
                                          <a:srgbClr val="C00000"/>
                                        </a:solidFill>
                                        <a:latin typeface="Cambria Math" panose="02040503050406030204" pitchFamily="18" charset="0"/>
                                        <a:ea typeface="+mn-ea"/>
                                        <a:cs typeface="+mn-cs"/>
                                      </a:rPr>
                                    </m:ctrlPr>
                                  </m:sSubPr>
                                  <m:e>
                                    <m:r>
                                      <a:rPr lang="en-US" altLang="zh-CN" sz="1800" b="1" kern="1200" smtClean="0">
                                        <a:solidFill>
                                          <a:srgbClr val="C00000"/>
                                        </a:solidFill>
                                        <a:latin typeface="Cambria Math" panose="02040503050406030204" pitchFamily="18" charset="0"/>
                                        <a:ea typeface="+mn-ea"/>
                                        <a:cs typeface="+mn-cs"/>
                                      </a:rPr>
                                      <m:t>𝒙</m:t>
                                    </m:r>
                                  </m:e>
                                  <m:sub>
                                    <m:r>
                                      <a:rPr lang="en-US" altLang="zh-CN" sz="1800" b="1" kern="1200" smtClean="0">
                                        <a:solidFill>
                                          <a:srgbClr val="C00000"/>
                                        </a:solidFill>
                                        <a:latin typeface="Cambria Math" panose="02040503050406030204" pitchFamily="18" charset="0"/>
                                        <a:ea typeface="+mn-ea"/>
                                        <a:cs typeface="+mn-cs"/>
                                      </a:rPr>
                                      <m:t>𝒊</m:t>
                                    </m:r>
                                  </m:sub>
                                </m:sSub>
                                <m:r>
                                  <a:rPr lang="en-US" altLang="zh-CN" sz="1800" b="1" kern="1200" smtClean="0">
                                    <a:solidFill>
                                      <a:srgbClr val="C00000"/>
                                    </a:solidFill>
                                    <a:latin typeface="Cambria Math" panose="02040503050406030204" pitchFamily="18" charset="0"/>
                                    <a:ea typeface="+mn-ea"/>
                                    <a:cs typeface="+mn-cs"/>
                                  </a:rPr>
                                  <m:t>)</m:t>
                                </m:r>
                              </m:oMath>
                            </m:oMathPara>
                          </a14:m>
                          <a:endParaRPr lang="zh-CN" altLang="en-US" sz="1800" b="1" kern="1200">
                            <a:solidFill>
                              <a:srgbClr val="C00000"/>
                            </a:solidFill>
                            <a:latin typeface="+mn-lt"/>
                            <a:ea typeface="+mn-ea"/>
                            <a:cs typeface="+mn-cs"/>
                          </a:endParaRPr>
                        </a:p>
                      </a:txBody>
                      <a:tcPr anchor="ctr"/>
                    </a:tc>
                    <a:tc>
                      <a:txBody>
                        <a:bodyPr/>
                        <a:lstStyle/>
                        <a:p>
                          <a:pPr algn="dist"/>
                          <a:r>
                            <a:rPr lang="zh-CN" altLang="en-US" sz="1800" b="1" kern="1200">
                              <a:solidFill>
                                <a:srgbClr val="C00000"/>
                              </a:solidFill>
                              <a:latin typeface="+mn-lt"/>
                              <a:ea typeface="+mn-ea"/>
                              <a:cs typeface="+mn-cs"/>
                            </a:rPr>
                            <a:t>概率分布</a:t>
                          </a:r>
                        </a:p>
                      </a:txBody>
                      <a:tcPr anchor="ctr"/>
                    </a:tc>
                    <a:tc>
                      <a:txBody>
                        <a:bodyPr/>
                        <a:lstStyle/>
                        <a:p>
                          <a:pPr algn="dist"/>
                          <a:r>
                            <a:rPr lang="zh-CN" altLang="en-US" sz="1800" b="1" kern="1200">
                              <a:solidFill>
                                <a:srgbClr val="C00000"/>
                              </a:solidFill>
                              <a:latin typeface="+mn-lt"/>
                              <a:ea typeface="+mn-ea"/>
                              <a:cs typeface="+mn-cs"/>
                            </a:rPr>
                            <a:t>种群</a:t>
                          </a:r>
                        </a:p>
                      </a:txBody>
                      <a:tcPr anchor="ctr"/>
                    </a:tc>
                    <a:tc>
                      <a:txBody>
                        <a:bodyPr/>
                        <a:lstStyle/>
                        <a:p>
                          <a:pPr algn="dist"/>
                          <a:r>
                            <a:rPr lang="zh-CN" altLang="en-US" sz="1800" b="1" kern="1200">
                              <a:solidFill>
                                <a:srgbClr val="C00000"/>
                              </a:solidFill>
                              <a:latin typeface="+mn-lt"/>
                              <a:ea typeface="+mn-ea"/>
                              <a:cs typeface="+mn-cs"/>
                            </a:rPr>
                            <a:t>交叉位</a:t>
                          </a:r>
                        </a:p>
                      </a:txBody>
                      <a:tcPr anchor="ctr"/>
                    </a:tc>
                    <a:tc>
                      <a:txBody>
                        <a:bodyPr/>
                        <a:lstStyle/>
                        <a:p>
                          <a:pPr algn="dist"/>
                          <a:r>
                            <a:rPr lang="zh-CN" altLang="en-US" sz="1800" b="1" kern="1200">
                              <a:solidFill>
                                <a:srgbClr val="C00000"/>
                              </a:solidFill>
                              <a:latin typeface="+mn-lt"/>
                              <a:ea typeface="+mn-ea"/>
                              <a:cs typeface="+mn-cs"/>
                            </a:rPr>
                            <a:t>交叉结果</a:t>
                          </a:r>
                        </a:p>
                      </a:txBody>
                      <a:tcPr anchor="ctr"/>
                    </a:tc>
                    <a:tc>
                      <a:txBody>
                        <a:bodyPr/>
                        <a:lstStyle/>
                        <a:p>
                          <a:pPr algn="dist"/>
                          <a:r>
                            <a:rPr lang="zh-CN" altLang="en-US" sz="1800" b="1" kern="1200">
                              <a:solidFill>
                                <a:srgbClr val="C00000"/>
                              </a:solidFill>
                              <a:latin typeface="+mn-lt"/>
                              <a:ea typeface="+mn-ea"/>
                              <a:cs typeface="+mn-cs"/>
                            </a:rPr>
                            <a:t>变异</a:t>
                          </a:r>
                        </a:p>
                      </a:txBody>
                      <a:tcPr anchor="ctr"/>
                    </a:tc>
                    <a:tc>
                      <a:txBody>
                        <a:bodyPr/>
                        <a:lstStyle/>
                        <a:p>
                          <a:pPr algn="dist"/>
                          <a:r>
                            <a:rPr lang="zh-CN" altLang="en-US" sz="1800" b="1" kern="1200">
                              <a:solidFill>
                                <a:srgbClr val="C00000"/>
                              </a:solidFill>
                              <a:latin typeface="+mn-lt"/>
                              <a:ea typeface="+mn-ea"/>
                              <a:cs typeface="+mn-cs"/>
                            </a:rPr>
                            <a:t>新群体</a:t>
                          </a:r>
                        </a:p>
                      </a:txBody>
                      <a:tcPr anchor="ctr"/>
                    </a:tc>
                    <a:tc>
                      <a:txBody>
                        <a:bodyPr/>
                        <a:lstStyle/>
                        <a:p>
                          <a:pPr marL="0" marR="0" lvl="0" indent="0" algn="dist"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800" b="1" kern="1200" smtClean="0">
                                  <a:solidFill>
                                    <a:srgbClr val="C00000"/>
                                  </a:solidFill>
                                  <a:latin typeface="Cambria Math" panose="02040503050406030204" pitchFamily="18" charset="0"/>
                                  <a:ea typeface="+mn-ea"/>
                                  <a:cs typeface="+mn-cs"/>
                                </a:rPr>
                                <m:t>𝒙</m:t>
                              </m:r>
                            </m:oMath>
                          </a14:m>
                          <a:r>
                            <a:rPr lang="zh-CN" altLang="en-US" sz="1800" b="1" kern="1200">
                              <a:solidFill>
                                <a:srgbClr val="C00000"/>
                              </a:solidFill>
                              <a:latin typeface="+mn-lt"/>
                              <a:ea typeface="+mn-ea"/>
                              <a:cs typeface="+mn-cs"/>
                            </a:rPr>
                            <a:t>值</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1" kern="1200" smtClean="0">
                                    <a:solidFill>
                                      <a:srgbClr val="C00000"/>
                                    </a:solidFill>
                                    <a:latin typeface="Cambria Math" panose="02040503050406030204" pitchFamily="18" charset="0"/>
                                    <a:ea typeface="+mn-ea"/>
                                    <a:cs typeface="+mn-cs"/>
                                  </a:rPr>
                                  <m:t>𝒇</m:t>
                                </m:r>
                                <m:r>
                                  <a:rPr lang="en-US" altLang="zh-CN" sz="1800" b="1" kern="1200" smtClean="0">
                                    <a:solidFill>
                                      <a:srgbClr val="C00000"/>
                                    </a:solidFill>
                                    <a:latin typeface="Cambria Math" panose="02040503050406030204" pitchFamily="18" charset="0"/>
                                    <a:ea typeface="+mn-ea"/>
                                    <a:cs typeface="+mn-cs"/>
                                  </a:rPr>
                                  <m:t>(</m:t>
                                </m:r>
                                <m:sSub>
                                  <m:sSubPr>
                                    <m:ctrlPr>
                                      <a:rPr lang="en-US" altLang="zh-CN" sz="1800" b="1" i="1" kern="1200" smtClean="0">
                                        <a:solidFill>
                                          <a:srgbClr val="C00000"/>
                                        </a:solidFill>
                                        <a:latin typeface="Cambria Math" panose="02040503050406030204" pitchFamily="18" charset="0"/>
                                        <a:ea typeface="+mn-ea"/>
                                        <a:cs typeface="+mn-cs"/>
                                      </a:rPr>
                                    </m:ctrlPr>
                                  </m:sSubPr>
                                  <m:e>
                                    <m:r>
                                      <a:rPr lang="en-US" altLang="zh-CN" sz="1800" b="1" kern="1200" smtClean="0">
                                        <a:solidFill>
                                          <a:srgbClr val="C00000"/>
                                        </a:solidFill>
                                        <a:latin typeface="Cambria Math" panose="02040503050406030204" pitchFamily="18" charset="0"/>
                                        <a:ea typeface="+mn-ea"/>
                                        <a:cs typeface="+mn-cs"/>
                                      </a:rPr>
                                      <m:t>𝒙</m:t>
                                    </m:r>
                                  </m:e>
                                  <m:sub>
                                    <m:r>
                                      <a:rPr lang="en-US" altLang="zh-CN" sz="1800" b="1" kern="1200" smtClean="0">
                                        <a:solidFill>
                                          <a:srgbClr val="C00000"/>
                                        </a:solidFill>
                                        <a:latin typeface="Cambria Math" panose="02040503050406030204" pitchFamily="18" charset="0"/>
                                        <a:ea typeface="+mn-ea"/>
                                        <a:cs typeface="+mn-cs"/>
                                      </a:rPr>
                                      <m:t>𝒊</m:t>
                                    </m:r>
                                  </m:sub>
                                </m:sSub>
                                <m:r>
                                  <a:rPr lang="en-US" altLang="zh-CN" sz="1800" b="1" kern="1200" smtClean="0">
                                    <a:solidFill>
                                      <a:srgbClr val="C00000"/>
                                    </a:solidFill>
                                    <a:latin typeface="Cambria Math" panose="02040503050406030204" pitchFamily="18" charset="0"/>
                                    <a:ea typeface="+mn-ea"/>
                                    <a:cs typeface="+mn-cs"/>
                                  </a:rPr>
                                  <m:t>)</m:t>
                                </m:r>
                              </m:oMath>
                            </m:oMathPara>
                          </a14:m>
                          <a:endParaRPr lang="zh-CN" altLang="en-US" sz="1800" b="1" kern="1200">
                            <a:solidFill>
                              <a:srgbClr val="C00000"/>
                            </a:solidFill>
                            <a:latin typeface="+mn-lt"/>
                            <a:ea typeface="+mn-ea"/>
                            <a:cs typeface="+mn-cs"/>
                          </a:endParaRPr>
                        </a:p>
                      </a:txBody>
                      <a:tcPr anchor="ctr"/>
                    </a:tc>
                    <a:extLst>
                      <a:ext uri="{0D108BD9-81ED-4DB2-BD59-A6C34878D82A}">
                        <a16:rowId xmlns:a16="http://schemas.microsoft.com/office/drawing/2014/main" val="610168482"/>
                      </a:ext>
                    </a:extLst>
                  </a:tr>
                  <a:tr h="483976">
                    <a:tc>
                      <a:txBody>
                        <a:bodyPr/>
                        <a:lstStyle/>
                        <a:p>
                          <a:pPr algn="ctr"/>
                          <a:r>
                            <a:rPr lang="en-US" altLang="zh-CN" sz="1700">
                              <a:solidFill>
                                <a:srgbClr val="0000FF"/>
                              </a:solidFill>
                            </a:rPr>
                            <a:t>1/16</a:t>
                          </a:r>
                          <a:endParaRPr lang="zh-CN" altLang="en-US" sz="1700">
                            <a:solidFill>
                              <a:srgbClr val="0000FF"/>
                            </a:solidFill>
                          </a:endParaRPr>
                        </a:p>
                      </a:txBody>
                      <a:tcPr anchor="ctr"/>
                    </a:tc>
                    <a:tc>
                      <a:txBody>
                        <a:bodyPr/>
                        <a:lstStyle/>
                        <a:p>
                          <a:pPr algn="ctr"/>
                          <a:r>
                            <a:rPr lang="en-US" altLang="zh-CN" sz="1700">
                              <a:solidFill>
                                <a:srgbClr val="0000FF"/>
                              </a:solidFill>
                            </a:rPr>
                            <a:t>0001</a:t>
                          </a:r>
                          <a:endParaRPr lang="zh-CN" altLang="en-US" sz="1700">
                            <a:solidFill>
                              <a:srgbClr val="0000FF"/>
                            </a:solidFill>
                          </a:endParaRPr>
                        </a:p>
                      </a:txBody>
                      <a:tcPr anchor="ctr"/>
                    </a:tc>
                    <a:tc>
                      <a:txBody>
                        <a:bodyPr/>
                        <a:lstStyle/>
                        <a:p>
                          <a:pPr algn="ctr"/>
                          <a:r>
                            <a:rPr lang="en-US" altLang="zh-CN" sz="1700">
                              <a:solidFill>
                                <a:srgbClr val="0000FF"/>
                              </a:solidFill>
                            </a:rPr>
                            <a:t>0.99</a:t>
                          </a:r>
                          <a:endParaRPr lang="zh-CN" altLang="en-US" sz="1700">
                            <a:solidFill>
                              <a:srgbClr val="0000FF"/>
                            </a:solidFill>
                          </a:endParaRPr>
                        </a:p>
                      </a:txBody>
                      <a:tcPr anchor="ctr"/>
                    </a:tc>
                    <a:tc>
                      <a:txBody>
                        <a:bodyPr/>
                        <a:lstStyle/>
                        <a:p>
                          <a:pPr algn="ctr"/>
                          <a:r>
                            <a:rPr lang="en-US" altLang="zh-CN" sz="1700">
                              <a:solidFill>
                                <a:srgbClr val="0000FF"/>
                              </a:solidFill>
                            </a:rPr>
                            <a:t>0.318</a:t>
                          </a:r>
                          <a:endParaRPr lang="zh-CN" altLang="en-US" sz="1700">
                            <a:solidFill>
                              <a:srgbClr val="0000FF"/>
                            </a:solidFill>
                          </a:endParaRPr>
                        </a:p>
                      </a:txBody>
                      <a:tcPr anchor="ctr"/>
                    </a:tc>
                    <a:tc>
                      <a:txBody>
                        <a:bodyPr/>
                        <a:lstStyle/>
                        <a:p>
                          <a:pPr algn="ctr"/>
                          <a:r>
                            <a:rPr lang="en-US" altLang="zh-CN" sz="1700">
                              <a:solidFill>
                                <a:srgbClr val="0000FF"/>
                              </a:solidFill>
                            </a:rPr>
                            <a:t>0001</a:t>
                          </a:r>
                          <a:endParaRPr lang="zh-CN" altLang="en-US" sz="1700">
                            <a:solidFill>
                              <a:srgbClr val="0000FF"/>
                            </a:solidFill>
                          </a:endParaRPr>
                        </a:p>
                      </a:txBody>
                      <a:tcPr anchor="ctr"/>
                    </a:tc>
                    <a:tc>
                      <a:txBody>
                        <a:bodyPr/>
                        <a:lstStyle/>
                        <a:p>
                          <a:pPr algn="ctr"/>
                          <a:r>
                            <a:rPr lang="en-US" altLang="zh-CN" sz="1700">
                              <a:solidFill>
                                <a:srgbClr val="0000FF"/>
                              </a:solidFill>
                            </a:rPr>
                            <a:t>00</a:t>
                          </a:r>
                          <a:r>
                            <a:rPr lang="en-US" altLang="zh-CN" sz="1700">
                              <a:solidFill>
                                <a:srgbClr val="FFC000"/>
                              </a:solidFill>
                            </a:rPr>
                            <a:t>|</a:t>
                          </a:r>
                          <a:r>
                            <a:rPr lang="en-US" altLang="zh-CN" sz="1700">
                              <a:solidFill>
                                <a:srgbClr val="0000FF"/>
                              </a:solidFill>
                            </a:rPr>
                            <a:t>01</a:t>
                          </a:r>
                          <a:endParaRPr lang="zh-CN" altLang="en-US" sz="1700">
                            <a:solidFill>
                              <a:srgbClr val="0000FF"/>
                            </a:solidFill>
                          </a:endParaRPr>
                        </a:p>
                      </a:txBody>
                      <a:tcPr anchor="ctr"/>
                    </a:tc>
                    <a:tc>
                      <a:txBody>
                        <a:bodyPr/>
                        <a:lstStyle/>
                        <a:p>
                          <a:pPr algn="ctr"/>
                          <a:r>
                            <a:rPr lang="en-US" altLang="zh-CN" sz="1700">
                              <a:solidFill>
                                <a:srgbClr val="0000FF"/>
                              </a:solidFill>
                            </a:rPr>
                            <a:t>0000</a:t>
                          </a:r>
                          <a:endParaRPr lang="zh-CN" altLang="en-US" sz="1700">
                            <a:solidFill>
                              <a:srgbClr val="0000FF"/>
                            </a:solidFill>
                          </a:endParaRPr>
                        </a:p>
                      </a:txBody>
                      <a:tcPr anchor="ctr"/>
                    </a:tc>
                    <a:tc>
                      <a:txBody>
                        <a:bodyPr/>
                        <a:lstStyle/>
                        <a:p>
                          <a:pPr algn="ctr"/>
                          <a:r>
                            <a:rPr lang="en-US" altLang="zh-CN" sz="1700">
                              <a:solidFill>
                                <a:srgbClr val="0000FF"/>
                              </a:solidFill>
                            </a:rPr>
                            <a:t>N</a:t>
                          </a:r>
                          <a:endParaRPr lang="zh-CN" altLang="en-US" sz="1700">
                            <a:solidFill>
                              <a:srgbClr val="0000FF"/>
                            </a:solidFill>
                          </a:endParaRPr>
                        </a:p>
                      </a:txBody>
                      <a:tcPr anchor="ctr"/>
                    </a:tc>
                    <a:tc>
                      <a:txBody>
                        <a:bodyPr/>
                        <a:lstStyle/>
                        <a:p>
                          <a:pPr algn="ctr"/>
                          <a:r>
                            <a:rPr lang="en-US" altLang="zh-CN" sz="1700">
                              <a:solidFill>
                                <a:srgbClr val="0000FF"/>
                              </a:solidFill>
                            </a:rPr>
                            <a:t>0000</a:t>
                          </a:r>
                          <a:endParaRPr lang="zh-CN" altLang="en-US" sz="1700">
                            <a:solidFill>
                              <a:srgbClr val="0000FF"/>
                            </a:solidFill>
                          </a:endParaRPr>
                        </a:p>
                      </a:txBody>
                      <a:tcPr anchor="ctr"/>
                    </a:tc>
                    <a:tc>
                      <a:txBody>
                        <a:bodyPr/>
                        <a:lstStyle/>
                        <a:p>
                          <a:pPr algn="ctr"/>
                          <a:r>
                            <a:rPr lang="en-US" altLang="zh-CN" sz="1700">
                              <a:solidFill>
                                <a:srgbClr val="0000FF"/>
                              </a:solidFill>
                            </a:rPr>
                            <a:t>0</a:t>
                          </a:r>
                          <a:endParaRPr lang="zh-CN" altLang="en-US" sz="1700">
                            <a:solidFill>
                              <a:srgbClr val="0000FF"/>
                            </a:solidFill>
                          </a:endParaRPr>
                        </a:p>
                      </a:txBody>
                      <a:tcPr anchor="ctr"/>
                    </a:tc>
                    <a:tc>
                      <a:txBody>
                        <a:bodyPr/>
                        <a:lstStyle/>
                        <a:p>
                          <a:pPr algn="ctr"/>
                          <a:r>
                            <a:rPr lang="en-US" altLang="zh-CN" sz="1700">
                              <a:solidFill>
                                <a:srgbClr val="0000FF"/>
                              </a:solidFill>
                            </a:rPr>
                            <a:t>1</a:t>
                          </a:r>
                          <a:endParaRPr lang="zh-CN" altLang="en-US" sz="1700">
                            <a:solidFill>
                              <a:srgbClr val="0000FF"/>
                            </a:solidFill>
                          </a:endParaRPr>
                        </a:p>
                      </a:txBody>
                      <a:tcPr anchor="ctr"/>
                    </a:tc>
                    <a:extLst>
                      <a:ext uri="{0D108BD9-81ED-4DB2-BD59-A6C34878D82A}">
                        <a16:rowId xmlns:a16="http://schemas.microsoft.com/office/drawing/2014/main" val="3934763806"/>
                      </a:ext>
                    </a:extLst>
                  </a:tr>
                  <a:tr h="427745">
                    <a:tc>
                      <a:txBody>
                        <a:bodyPr/>
                        <a:lstStyle/>
                        <a:p>
                          <a:pPr algn="ctr"/>
                          <a:r>
                            <a:rPr lang="en-US" altLang="zh-CN" sz="1700">
                              <a:solidFill>
                                <a:srgbClr val="0000FF"/>
                              </a:solidFill>
                            </a:rPr>
                            <a:t>1/4</a:t>
                          </a:r>
                          <a:endParaRPr lang="zh-CN" altLang="en-US" sz="1700">
                            <a:solidFill>
                              <a:srgbClr val="0000FF"/>
                            </a:solidFill>
                          </a:endParaRPr>
                        </a:p>
                      </a:txBody>
                      <a:tcPr anchor="ctr"/>
                    </a:tc>
                    <a:tc>
                      <a:txBody>
                        <a:bodyPr/>
                        <a:lstStyle/>
                        <a:p>
                          <a:pPr algn="ctr"/>
                          <a:r>
                            <a:rPr lang="en-US" altLang="zh-CN" sz="1700">
                              <a:solidFill>
                                <a:srgbClr val="0000FF"/>
                              </a:solidFill>
                            </a:rPr>
                            <a:t>0100</a:t>
                          </a:r>
                          <a:endParaRPr lang="zh-CN" altLang="en-US" sz="1700">
                            <a:solidFill>
                              <a:srgbClr val="0000FF"/>
                            </a:solidFill>
                          </a:endParaRPr>
                        </a:p>
                      </a:txBody>
                      <a:tcPr anchor="ctr"/>
                    </a:tc>
                    <a:tc>
                      <a:txBody>
                        <a:bodyPr/>
                        <a:lstStyle/>
                        <a:p>
                          <a:pPr algn="ctr"/>
                          <a:r>
                            <a:rPr lang="en-US" altLang="zh-CN" sz="1700">
                              <a:solidFill>
                                <a:srgbClr val="0000FF"/>
                              </a:solidFill>
                            </a:rPr>
                            <a:t>0.93</a:t>
                          </a:r>
                          <a:endParaRPr lang="zh-CN" altLang="en-US" sz="1700">
                            <a:solidFill>
                              <a:srgbClr val="0000FF"/>
                            </a:solidFill>
                          </a:endParaRPr>
                        </a:p>
                      </a:txBody>
                      <a:tcPr anchor="ctr"/>
                    </a:tc>
                    <a:tc>
                      <a:txBody>
                        <a:bodyPr/>
                        <a:lstStyle/>
                        <a:p>
                          <a:pPr algn="ctr"/>
                          <a:r>
                            <a:rPr lang="en-US" altLang="zh-CN" sz="1700">
                              <a:solidFill>
                                <a:srgbClr val="0000FF"/>
                              </a:solidFill>
                            </a:rPr>
                            <a:t>0.299</a:t>
                          </a:r>
                          <a:endParaRPr lang="zh-CN" altLang="en-US" sz="1700">
                            <a:solidFill>
                              <a:srgbClr val="0000FF"/>
                            </a:solidFill>
                          </a:endParaRPr>
                        </a:p>
                      </a:txBody>
                      <a:tcPr anchor="ctr"/>
                    </a:tc>
                    <a:tc>
                      <a:txBody>
                        <a:bodyPr/>
                        <a:lstStyle/>
                        <a:p>
                          <a:pPr algn="ctr"/>
                          <a:r>
                            <a:rPr lang="en-US" altLang="zh-CN" sz="1700">
                              <a:solidFill>
                                <a:srgbClr val="0000FF"/>
                              </a:solidFill>
                            </a:rPr>
                            <a:t>0100</a:t>
                          </a:r>
                          <a:endParaRPr lang="zh-CN" altLang="en-US" sz="1700">
                            <a:solidFill>
                              <a:srgbClr val="0000FF"/>
                            </a:solidFill>
                          </a:endParaRPr>
                        </a:p>
                      </a:txBody>
                      <a:tcPr anchor="ctr"/>
                    </a:tc>
                    <a:tc>
                      <a:txBody>
                        <a:bodyPr/>
                        <a:lstStyle/>
                        <a:p>
                          <a:pPr algn="ctr"/>
                          <a:r>
                            <a:rPr lang="en-US" altLang="zh-CN" sz="1700">
                              <a:solidFill>
                                <a:srgbClr val="0000FF"/>
                              </a:solidFill>
                            </a:rPr>
                            <a:t>01</a:t>
                          </a:r>
                          <a:r>
                            <a:rPr lang="en-US" altLang="zh-CN" sz="1700">
                              <a:solidFill>
                                <a:srgbClr val="FFC000"/>
                              </a:solidFill>
                            </a:rPr>
                            <a:t>|</a:t>
                          </a:r>
                          <a:r>
                            <a:rPr lang="en-US" altLang="zh-CN" sz="1700">
                              <a:solidFill>
                                <a:srgbClr val="0000FF"/>
                              </a:solidFill>
                            </a:rPr>
                            <a:t>00</a:t>
                          </a:r>
                          <a:endParaRPr lang="zh-CN" altLang="en-US" sz="1700">
                            <a:solidFill>
                              <a:srgbClr val="0000FF"/>
                            </a:solidFill>
                          </a:endParaRPr>
                        </a:p>
                      </a:txBody>
                      <a:tcPr anchor="ctr"/>
                    </a:tc>
                    <a:tc>
                      <a:txBody>
                        <a:bodyPr/>
                        <a:lstStyle/>
                        <a:p>
                          <a:pPr algn="ctr"/>
                          <a:r>
                            <a:rPr lang="en-US" altLang="zh-CN" sz="1700">
                              <a:solidFill>
                                <a:srgbClr val="0000FF"/>
                              </a:solidFill>
                            </a:rPr>
                            <a:t>0101</a:t>
                          </a:r>
                          <a:endParaRPr lang="zh-CN" altLang="en-US" sz="1700">
                            <a:solidFill>
                              <a:srgbClr val="0000FF"/>
                            </a:solidFill>
                          </a:endParaRPr>
                        </a:p>
                      </a:txBody>
                      <a:tcPr anchor="ctr"/>
                    </a:tc>
                    <a:tc>
                      <a:txBody>
                        <a:bodyPr/>
                        <a:lstStyle/>
                        <a:p>
                          <a:pPr algn="ctr"/>
                          <a:r>
                            <a:rPr lang="en-US" altLang="zh-CN" sz="1700">
                              <a:solidFill>
                                <a:srgbClr val="0000FF"/>
                              </a:solidFill>
                            </a:rPr>
                            <a:t>Y</a:t>
                          </a:r>
                          <a:endParaRPr lang="zh-CN" altLang="en-US" sz="1700">
                            <a:solidFill>
                              <a:srgbClr val="0000FF"/>
                            </a:solidFill>
                          </a:endParaRPr>
                        </a:p>
                      </a:txBody>
                      <a:tcPr anchor="ctr"/>
                    </a:tc>
                    <a:tc>
                      <a:txBody>
                        <a:bodyPr/>
                        <a:lstStyle/>
                        <a:p>
                          <a:pPr algn="ctr"/>
                          <a:r>
                            <a:rPr lang="en-US" altLang="zh-CN" sz="1700">
                              <a:solidFill>
                                <a:srgbClr val="0000FF"/>
                              </a:solidFill>
                            </a:rPr>
                            <a:t>1101</a:t>
                          </a:r>
                          <a:endParaRPr lang="zh-CN" altLang="en-US" sz="1700">
                            <a:solidFill>
                              <a:srgbClr val="0000FF"/>
                            </a:solidFill>
                          </a:endParaRPr>
                        </a:p>
                      </a:txBody>
                      <a:tcPr anchor="ctr"/>
                    </a:tc>
                    <a:tc>
                      <a:txBody>
                        <a:bodyPr/>
                        <a:lstStyle/>
                        <a:p>
                          <a:pPr algn="ctr"/>
                          <a:r>
                            <a:rPr lang="en-US" altLang="zh-CN" sz="1700">
                              <a:solidFill>
                                <a:srgbClr val="0000FF"/>
                              </a:solidFill>
                            </a:rPr>
                            <a:t>13/16</a:t>
                          </a:r>
                          <a:endParaRPr lang="zh-CN" altLang="en-US" sz="1700">
                            <a:solidFill>
                              <a:srgbClr val="0000FF"/>
                            </a:solidFill>
                          </a:endParaRPr>
                        </a:p>
                      </a:txBody>
                      <a:tcPr anchor="ctr"/>
                    </a:tc>
                    <a:tc>
                      <a:txBody>
                        <a:bodyPr/>
                        <a:lstStyle/>
                        <a:p>
                          <a:pPr algn="ctr"/>
                          <a:r>
                            <a:rPr lang="en-US" altLang="zh-CN" sz="1700">
                              <a:solidFill>
                                <a:srgbClr val="0000FF"/>
                              </a:solidFill>
                            </a:rPr>
                            <a:t>0.34</a:t>
                          </a:r>
                          <a:endParaRPr lang="zh-CN" altLang="en-US" sz="1700">
                            <a:solidFill>
                              <a:srgbClr val="0000FF"/>
                            </a:solidFill>
                          </a:endParaRPr>
                        </a:p>
                      </a:txBody>
                      <a:tcPr anchor="ctr"/>
                    </a:tc>
                    <a:extLst>
                      <a:ext uri="{0D108BD9-81ED-4DB2-BD59-A6C34878D82A}">
                        <a16:rowId xmlns:a16="http://schemas.microsoft.com/office/drawing/2014/main" val="1659935263"/>
                      </a:ext>
                    </a:extLst>
                  </a:tr>
                  <a:tr h="427745">
                    <a:tc>
                      <a:txBody>
                        <a:bodyPr/>
                        <a:lstStyle/>
                        <a:p>
                          <a:pPr algn="ctr"/>
                          <a:r>
                            <a:rPr lang="en-US" altLang="zh-CN" sz="1700">
                              <a:solidFill>
                                <a:srgbClr val="0000FF"/>
                              </a:solidFill>
                            </a:rPr>
                            <a:t>3/16</a:t>
                          </a:r>
                          <a:endParaRPr lang="zh-CN" altLang="en-US" sz="1700">
                            <a:solidFill>
                              <a:srgbClr val="0000FF"/>
                            </a:solidFill>
                          </a:endParaRPr>
                        </a:p>
                      </a:txBody>
                      <a:tcPr anchor="ctr"/>
                    </a:tc>
                    <a:tc>
                      <a:txBody>
                        <a:bodyPr/>
                        <a:lstStyle/>
                        <a:p>
                          <a:pPr algn="ctr"/>
                          <a:r>
                            <a:rPr lang="en-US" altLang="zh-CN" sz="1700">
                              <a:solidFill>
                                <a:srgbClr val="0000FF"/>
                              </a:solidFill>
                            </a:rPr>
                            <a:t>0011</a:t>
                          </a:r>
                          <a:endParaRPr lang="zh-CN" altLang="en-US" sz="1700">
                            <a:solidFill>
                              <a:srgbClr val="0000FF"/>
                            </a:solidFill>
                          </a:endParaRPr>
                        </a:p>
                      </a:txBody>
                      <a:tcPr anchor="ctr"/>
                    </a:tc>
                    <a:tc>
                      <a:txBody>
                        <a:bodyPr/>
                        <a:lstStyle/>
                        <a:p>
                          <a:pPr algn="ctr"/>
                          <a:r>
                            <a:rPr lang="en-US" altLang="zh-CN" sz="1700">
                              <a:solidFill>
                                <a:srgbClr val="0000FF"/>
                              </a:solidFill>
                            </a:rPr>
                            <a:t>0.96</a:t>
                          </a:r>
                          <a:endParaRPr lang="zh-CN" altLang="en-US" sz="1700">
                            <a:solidFill>
                              <a:srgbClr val="0000FF"/>
                            </a:solidFill>
                          </a:endParaRPr>
                        </a:p>
                      </a:txBody>
                      <a:tcPr anchor="ctr"/>
                    </a:tc>
                    <a:tc>
                      <a:txBody>
                        <a:bodyPr/>
                        <a:lstStyle/>
                        <a:p>
                          <a:pPr algn="ctr"/>
                          <a:r>
                            <a:rPr lang="en-US" altLang="zh-CN" sz="1700">
                              <a:solidFill>
                                <a:srgbClr val="0000FF"/>
                              </a:solidFill>
                            </a:rPr>
                            <a:t>0.308</a:t>
                          </a:r>
                          <a:endParaRPr lang="zh-CN" altLang="en-US" sz="1700">
                            <a:solidFill>
                              <a:srgbClr val="0000FF"/>
                            </a:solidFill>
                          </a:endParaRPr>
                        </a:p>
                      </a:txBody>
                      <a:tcPr anchor="ctr"/>
                    </a:tc>
                    <a:tc>
                      <a:txBody>
                        <a:bodyPr/>
                        <a:lstStyle/>
                        <a:p>
                          <a:pPr algn="ctr"/>
                          <a:r>
                            <a:rPr lang="en-US" altLang="zh-CN" sz="1700">
                              <a:solidFill>
                                <a:srgbClr val="0000FF"/>
                              </a:solidFill>
                            </a:rPr>
                            <a:t>0001</a:t>
                          </a:r>
                          <a:endParaRPr lang="zh-CN" altLang="en-US" sz="1700">
                            <a:solidFill>
                              <a:srgbClr val="0000FF"/>
                            </a:solidFill>
                          </a:endParaRPr>
                        </a:p>
                      </a:txBody>
                      <a:tcPr anchor="ctr"/>
                    </a:tc>
                    <a:tc>
                      <a:txBody>
                        <a:bodyPr/>
                        <a:lstStyle/>
                        <a:p>
                          <a:pPr algn="ctr"/>
                          <a:r>
                            <a:rPr lang="en-US" altLang="zh-CN" sz="1700">
                              <a:solidFill>
                                <a:srgbClr val="0000FF"/>
                              </a:solidFill>
                            </a:rPr>
                            <a:t>000</a:t>
                          </a:r>
                          <a:r>
                            <a:rPr lang="en-US" altLang="zh-CN" sz="1700">
                              <a:solidFill>
                                <a:srgbClr val="FFC000"/>
                              </a:solidFill>
                            </a:rPr>
                            <a:t>|</a:t>
                          </a:r>
                          <a:r>
                            <a:rPr lang="en-US" altLang="zh-CN" sz="1700">
                              <a:solidFill>
                                <a:srgbClr val="0000FF"/>
                              </a:solidFill>
                            </a:rPr>
                            <a:t>1</a:t>
                          </a:r>
                          <a:endParaRPr lang="zh-CN" altLang="en-US" sz="1700">
                            <a:solidFill>
                              <a:srgbClr val="0000FF"/>
                            </a:solidFill>
                          </a:endParaRPr>
                        </a:p>
                      </a:txBody>
                      <a:tcPr anchor="ctr"/>
                    </a:tc>
                    <a:tc>
                      <a:txBody>
                        <a:bodyPr/>
                        <a:lstStyle/>
                        <a:p>
                          <a:pPr algn="ctr"/>
                          <a:r>
                            <a:rPr lang="en-US" altLang="zh-CN" sz="1700">
                              <a:solidFill>
                                <a:srgbClr val="0000FF"/>
                              </a:solidFill>
                            </a:rPr>
                            <a:t>0001</a:t>
                          </a:r>
                          <a:endParaRPr lang="zh-CN" altLang="en-US" sz="1700">
                            <a:solidFill>
                              <a:srgbClr val="0000FF"/>
                            </a:solidFill>
                          </a:endParaRPr>
                        </a:p>
                      </a:txBody>
                      <a:tcPr anchor="ctr"/>
                    </a:tc>
                    <a:tc>
                      <a:txBody>
                        <a:bodyPr/>
                        <a:lstStyle/>
                        <a:p>
                          <a:pPr algn="ctr"/>
                          <a:r>
                            <a:rPr lang="en-US" altLang="zh-CN" sz="1700">
                              <a:solidFill>
                                <a:srgbClr val="0000FF"/>
                              </a:solidFill>
                            </a:rPr>
                            <a:t>N</a:t>
                          </a:r>
                          <a:endParaRPr lang="zh-CN" altLang="en-US" sz="1700">
                            <a:solidFill>
                              <a:srgbClr val="0000FF"/>
                            </a:solidFill>
                          </a:endParaRPr>
                        </a:p>
                      </a:txBody>
                      <a:tcPr anchor="ctr"/>
                    </a:tc>
                    <a:tc>
                      <a:txBody>
                        <a:bodyPr/>
                        <a:lstStyle/>
                        <a:p>
                          <a:pPr algn="ctr"/>
                          <a:r>
                            <a:rPr lang="en-US" altLang="zh-CN" sz="1700">
                              <a:solidFill>
                                <a:srgbClr val="0000FF"/>
                              </a:solidFill>
                            </a:rPr>
                            <a:t>0001</a:t>
                          </a:r>
                          <a:endParaRPr lang="zh-CN" altLang="en-US" sz="1700">
                            <a:solidFill>
                              <a:srgbClr val="0000FF"/>
                            </a:solidFill>
                          </a:endParaRPr>
                        </a:p>
                      </a:txBody>
                      <a:tcPr anchor="ctr"/>
                    </a:tc>
                    <a:tc>
                      <a:txBody>
                        <a:bodyPr/>
                        <a:lstStyle/>
                        <a:p>
                          <a:pPr algn="ctr"/>
                          <a:r>
                            <a:rPr lang="en-US" altLang="zh-CN" sz="1700">
                              <a:solidFill>
                                <a:srgbClr val="0000FF"/>
                              </a:solidFill>
                            </a:rPr>
                            <a:t>1/16</a:t>
                          </a:r>
                          <a:endParaRPr lang="zh-CN" altLang="en-US" sz="1700">
                            <a:solidFill>
                              <a:srgbClr val="0000FF"/>
                            </a:solidFill>
                          </a:endParaRPr>
                        </a:p>
                      </a:txBody>
                      <a:tcPr anchor="ctr"/>
                    </a:tc>
                    <a:tc>
                      <a:txBody>
                        <a:bodyPr/>
                        <a:lstStyle/>
                        <a:p>
                          <a:pPr algn="ctr"/>
                          <a:r>
                            <a:rPr lang="en-US" altLang="zh-CN" sz="1700">
                              <a:solidFill>
                                <a:srgbClr val="0000FF"/>
                              </a:solidFill>
                            </a:rPr>
                            <a:t>0.99</a:t>
                          </a:r>
                          <a:endParaRPr lang="zh-CN" altLang="en-US" sz="1700">
                            <a:solidFill>
                              <a:srgbClr val="0000FF"/>
                            </a:solidFill>
                          </a:endParaRPr>
                        </a:p>
                      </a:txBody>
                      <a:tcPr anchor="ctr"/>
                    </a:tc>
                    <a:extLst>
                      <a:ext uri="{0D108BD9-81ED-4DB2-BD59-A6C34878D82A}">
                        <a16:rowId xmlns:a16="http://schemas.microsoft.com/office/drawing/2014/main" val="3246564570"/>
                      </a:ext>
                    </a:extLst>
                  </a:tr>
                  <a:tr h="346633">
                    <a:tc>
                      <a:txBody>
                        <a:bodyPr/>
                        <a:lstStyle/>
                        <a:p>
                          <a:pPr algn="ctr"/>
                          <a:r>
                            <a:rPr lang="en-US" altLang="zh-CN" sz="1700">
                              <a:solidFill>
                                <a:srgbClr val="0000FF"/>
                              </a:solidFill>
                            </a:rPr>
                            <a:t>7/8</a:t>
                          </a:r>
                          <a:endParaRPr lang="zh-CN" altLang="en-US" sz="1700">
                            <a:solidFill>
                              <a:srgbClr val="0000FF"/>
                            </a:solidFill>
                          </a:endParaRPr>
                        </a:p>
                      </a:txBody>
                      <a:tcPr anchor="ctr"/>
                    </a:tc>
                    <a:tc>
                      <a:txBody>
                        <a:bodyPr/>
                        <a:lstStyle/>
                        <a:p>
                          <a:pPr algn="ctr"/>
                          <a:r>
                            <a:rPr lang="en-US" altLang="zh-CN" sz="1700">
                              <a:solidFill>
                                <a:srgbClr val="0000FF"/>
                              </a:solidFill>
                            </a:rPr>
                            <a:t>1110</a:t>
                          </a:r>
                          <a:endParaRPr lang="zh-CN" altLang="en-US" sz="1700">
                            <a:solidFill>
                              <a:srgbClr val="0000FF"/>
                            </a:solidFill>
                          </a:endParaRPr>
                        </a:p>
                      </a:txBody>
                      <a:tcPr anchor="ctr"/>
                    </a:tc>
                    <a:tc>
                      <a:txBody>
                        <a:bodyPr/>
                        <a:lstStyle/>
                        <a:p>
                          <a:pPr algn="ctr"/>
                          <a:r>
                            <a:rPr lang="en-US" altLang="zh-CN" sz="1700">
                              <a:solidFill>
                                <a:srgbClr val="0000FF"/>
                              </a:solidFill>
                            </a:rPr>
                            <a:t>0.23</a:t>
                          </a:r>
                          <a:endParaRPr lang="zh-CN" altLang="en-US" sz="1700">
                            <a:solidFill>
                              <a:srgbClr val="0000FF"/>
                            </a:solidFill>
                          </a:endParaRPr>
                        </a:p>
                      </a:txBody>
                      <a:tcPr anchor="ctr"/>
                    </a:tc>
                    <a:tc>
                      <a:txBody>
                        <a:bodyPr/>
                        <a:lstStyle/>
                        <a:p>
                          <a:pPr algn="ctr"/>
                          <a:r>
                            <a:rPr lang="en-US" altLang="zh-CN" sz="1700">
                              <a:solidFill>
                                <a:srgbClr val="0000FF"/>
                              </a:solidFill>
                            </a:rPr>
                            <a:t>0.075</a:t>
                          </a:r>
                          <a:endParaRPr lang="zh-CN" altLang="en-US" sz="1700">
                            <a:solidFill>
                              <a:srgbClr val="0000FF"/>
                            </a:solidFill>
                          </a:endParaRPr>
                        </a:p>
                      </a:txBody>
                      <a:tcPr anchor="ctr"/>
                    </a:tc>
                    <a:tc>
                      <a:txBody>
                        <a:bodyPr/>
                        <a:lstStyle/>
                        <a:p>
                          <a:pPr algn="ctr"/>
                          <a:r>
                            <a:rPr lang="en-US" altLang="zh-CN" sz="1700">
                              <a:solidFill>
                                <a:srgbClr val="0000FF"/>
                              </a:solidFill>
                            </a:rPr>
                            <a:t>0011</a:t>
                          </a:r>
                          <a:endParaRPr lang="zh-CN" altLang="en-US" sz="1700">
                            <a:solidFill>
                              <a:srgbClr val="0000FF"/>
                            </a:solidFill>
                          </a:endParaRPr>
                        </a:p>
                      </a:txBody>
                      <a:tcPr anchor="ctr"/>
                    </a:tc>
                    <a:tc>
                      <a:txBody>
                        <a:bodyPr/>
                        <a:lstStyle/>
                        <a:p>
                          <a:pPr algn="ctr"/>
                          <a:r>
                            <a:rPr lang="en-US" altLang="zh-CN" sz="1700">
                              <a:solidFill>
                                <a:srgbClr val="0000FF"/>
                              </a:solidFill>
                            </a:rPr>
                            <a:t>001</a:t>
                          </a:r>
                          <a:r>
                            <a:rPr lang="en-US" altLang="zh-CN" sz="1700">
                              <a:solidFill>
                                <a:srgbClr val="FFC000"/>
                              </a:solidFill>
                            </a:rPr>
                            <a:t>|</a:t>
                          </a:r>
                          <a:r>
                            <a:rPr lang="en-US" altLang="zh-CN" sz="1700">
                              <a:solidFill>
                                <a:srgbClr val="0000FF"/>
                              </a:solidFill>
                            </a:rPr>
                            <a:t>1</a:t>
                          </a:r>
                          <a:endParaRPr lang="zh-CN" altLang="en-US" sz="1700">
                            <a:solidFill>
                              <a:srgbClr val="0000FF"/>
                            </a:solidFill>
                          </a:endParaRPr>
                        </a:p>
                      </a:txBody>
                      <a:tcPr anchor="ctr"/>
                    </a:tc>
                    <a:tc>
                      <a:txBody>
                        <a:bodyPr/>
                        <a:lstStyle/>
                        <a:p>
                          <a:pPr algn="ctr"/>
                          <a:r>
                            <a:rPr lang="en-US" altLang="zh-CN" sz="1700">
                              <a:solidFill>
                                <a:srgbClr val="0000FF"/>
                              </a:solidFill>
                            </a:rPr>
                            <a:t>0011</a:t>
                          </a:r>
                          <a:endParaRPr lang="zh-CN" altLang="en-US" sz="1700">
                            <a:solidFill>
                              <a:srgbClr val="0000FF"/>
                            </a:solidFill>
                          </a:endParaRPr>
                        </a:p>
                      </a:txBody>
                      <a:tcPr anchor="ctr"/>
                    </a:tc>
                    <a:tc>
                      <a:txBody>
                        <a:bodyPr/>
                        <a:lstStyle/>
                        <a:p>
                          <a:pPr algn="ctr"/>
                          <a:r>
                            <a:rPr lang="en-US" altLang="zh-CN" sz="1700">
                              <a:solidFill>
                                <a:srgbClr val="0000FF"/>
                              </a:solidFill>
                            </a:rPr>
                            <a:t>N</a:t>
                          </a:r>
                          <a:endParaRPr lang="zh-CN" altLang="en-US" sz="1700">
                            <a:solidFill>
                              <a:srgbClr val="0000FF"/>
                            </a:solidFill>
                          </a:endParaRPr>
                        </a:p>
                      </a:txBody>
                      <a:tcPr anchor="ctr"/>
                    </a:tc>
                    <a:tc>
                      <a:txBody>
                        <a:bodyPr/>
                        <a:lstStyle/>
                        <a:p>
                          <a:pPr algn="ctr"/>
                          <a:r>
                            <a:rPr lang="en-US" altLang="zh-CN" sz="1700">
                              <a:solidFill>
                                <a:srgbClr val="0000FF"/>
                              </a:solidFill>
                            </a:rPr>
                            <a:t>0011</a:t>
                          </a:r>
                          <a:endParaRPr lang="zh-CN" altLang="en-US" sz="1700">
                            <a:solidFill>
                              <a:srgbClr val="0000FF"/>
                            </a:solidFill>
                          </a:endParaRPr>
                        </a:p>
                      </a:txBody>
                      <a:tcPr anchor="ctr"/>
                    </a:tc>
                    <a:tc>
                      <a:txBody>
                        <a:bodyPr/>
                        <a:lstStyle/>
                        <a:p>
                          <a:pPr algn="ctr"/>
                          <a:r>
                            <a:rPr lang="en-US" altLang="zh-CN" sz="1700">
                              <a:solidFill>
                                <a:srgbClr val="0000FF"/>
                              </a:solidFill>
                            </a:rPr>
                            <a:t>3/16</a:t>
                          </a:r>
                          <a:endParaRPr lang="zh-CN" altLang="en-US" sz="1700">
                            <a:solidFill>
                              <a:srgbClr val="0000FF"/>
                            </a:solidFill>
                          </a:endParaRPr>
                        </a:p>
                      </a:txBody>
                      <a:tcPr anchor="ctr"/>
                    </a:tc>
                    <a:tc>
                      <a:txBody>
                        <a:bodyPr/>
                        <a:lstStyle/>
                        <a:p>
                          <a:pPr algn="ctr"/>
                          <a:r>
                            <a:rPr lang="en-US" altLang="zh-CN" sz="1700">
                              <a:solidFill>
                                <a:srgbClr val="0000FF"/>
                              </a:solidFill>
                            </a:rPr>
                            <a:t>0.96</a:t>
                          </a:r>
                          <a:endParaRPr lang="zh-CN" altLang="en-US" sz="1700">
                            <a:solidFill>
                              <a:srgbClr val="0000FF"/>
                            </a:solidFill>
                          </a:endParaRPr>
                        </a:p>
                      </a:txBody>
                      <a:tcPr anchor="ctr"/>
                    </a:tc>
                    <a:extLst>
                      <a:ext uri="{0D108BD9-81ED-4DB2-BD59-A6C34878D82A}">
                        <a16:rowId xmlns:a16="http://schemas.microsoft.com/office/drawing/2014/main" val="3144137229"/>
                      </a:ext>
                    </a:extLst>
                  </a:tr>
                </a:tbl>
              </a:graphicData>
            </a:graphic>
          </p:graphicFrame>
        </mc:Choice>
        <mc:Fallback xmlns="">
          <p:graphicFrame>
            <p:nvGraphicFramePr>
              <p:cNvPr id="2" name="表格 2">
                <a:extLst>
                  <a:ext uri="{FF2B5EF4-FFF2-40B4-BE49-F238E27FC236}">
                    <a16:creationId xmlns:a16="http://schemas.microsoft.com/office/drawing/2014/main" id="{3E3E14F0-6E3A-4653-BC0B-F0F68A4625D1}"/>
                  </a:ext>
                </a:extLst>
              </p:cNvPr>
              <p:cNvGraphicFramePr>
                <a:graphicFrameLocks noGrp="1"/>
              </p:cNvGraphicFramePr>
              <p:nvPr>
                <p:extLst>
                  <p:ext uri="{D42A27DB-BD31-4B8C-83A1-F6EECF244321}">
                    <p14:modId xmlns:p14="http://schemas.microsoft.com/office/powerpoint/2010/main" val="1216306051"/>
                  </p:ext>
                </p:extLst>
              </p:nvPr>
            </p:nvGraphicFramePr>
            <p:xfrm>
              <a:off x="755577" y="2348881"/>
              <a:ext cx="7769289" cy="2358137"/>
            </p:xfrm>
            <a:graphic>
              <a:graphicData uri="http://schemas.openxmlformats.org/drawingml/2006/table">
                <a:tbl>
                  <a:tblPr firstRow="1" bandRow="1">
                    <a:tableStyleId>{5C22544A-7EE6-4342-B048-85BDC9FD1C3A}</a:tableStyleId>
                  </a:tblPr>
                  <a:tblGrid>
                    <a:gridCol w="648071">
                      <a:extLst>
                        <a:ext uri="{9D8B030D-6E8A-4147-A177-3AD203B41FA5}">
                          <a16:colId xmlns:a16="http://schemas.microsoft.com/office/drawing/2014/main" val="1583950573"/>
                        </a:ext>
                      </a:extLst>
                    </a:gridCol>
                    <a:gridCol w="720080">
                      <a:extLst>
                        <a:ext uri="{9D8B030D-6E8A-4147-A177-3AD203B41FA5}">
                          <a16:colId xmlns:a16="http://schemas.microsoft.com/office/drawing/2014/main" val="3701235633"/>
                        </a:ext>
                      </a:extLst>
                    </a:gridCol>
                    <a:gridCol w="648072">
                      <a:extLst>
                        <a:ext uri="{9D8B030D-6E8A-4147-A177-3AD203B41FA5}">
                          <a16:colId xmlns:a16="http://schemas.microsoft.com/office/drawing/2014/main" val="635821112"/>
                        </a:ext>
                      </a:extLst>
                    </a:gridCol>
                    <a:gridCol w="808973">
                      <a:extLst>
                        <a:ext uri="{9D8B030D-6E8A-4147-A177-3AD203B41FA5}">
                          <a16:colId xmlns:a16="http://schemas.microsoft.com/office/drawing/2014/main" val="3646832213"/>
                        </a:ext>
                      </a:extLst>
                    </a:gridCol>
                    <a:gridCol w="706299">
                      <a:extLst>
                        <a:ext uri="{9D8B030D-6E8A-4147-A177-3AD203B41FA5}">
                          <a16:colId xmlns:a16="http://schemas.microsoft.com/office/drawing/2014/main" val="1490219155"/>
                        </a:ext>
                      </a:extLst>
                    </a:gridCol>
                    <a:gridCol w="788984">
                      <a:extLst>
                        <a:ext uri="{9D8B030D-6E8A-4147-A177-3AD203B41FA5}">
                          <a16:colId xmlns:a16="http://schemas.microsoft.com/office/drawing/2014/main" val="1443187480"/>
                        </a:ext>
                      </a:extLst>
                    </a:gridCol>
                    <a:gridCol w="864096">
                      <a:extLst>
                        <a:ext uri="{9D8B030D-6E8A-4147-A177-3AD203B41FA5}">
                          <a16:colId xmlns:a16="http://schemas.microsoft.com/office/drawing/2014/main" val="2315498611"/>
                        </a:ext>
                      </a:extLst>
                    </a:gridCol>
                    <a:gridCol w="432048">
                      <a:extLst>
                        <a:ext uri="{9D8B030D-6E8A-4147-A177-3AD203B41FA5}">
                          <a16:colId xmlns:a16="http://schemas.microsoft.com/office/drawing/2014/main" val="18697082"/>
                        </a:ext>
                      </a:extLst>
                    </a:gridCol>
                    <a:gridCol w="720080">
                      <a:extLst>
                        <a:ext uri="{9D8B030D-6E8A-4147-A177-3AD203B41FA5}">
                          <a16:colId xmlns:a16="http://schemas.microsoft.com/office/drawing/2014/main" val="2618657120"/>
                        </a:ext>
                      </a:extLst>
                    </a:gridCol>
                    <a:gridCol w="792088">
                      <a:extLst>
                        <a:ext uri="{9D8B030D-6E8A-4147-A177-3AD203B41FA5}">
                          <a16:colId xmlns:a16="http://schemas.microsoft.com/office/drawing/2014/main" val="1466683084"/>
                        </a:ext>
                      </a:extLst>
                    </a:gridCol>
                    <a:gridCol w="640498">
                      <a:extLst>
                        <a:ext uri="{9D8B030D-6E8A-4147-A177-3AD203B41FA5}">
                          <a16:colId xmlns:a16="http://schemas.microsoft.com/office/drawing/2014/main" val="1578115359"/>
                        </a:ext>
                      </a:extLst>
                    </a:gridCol>
                  </a:tblGrid>
                  <a:tr h="668151">
                    <a:tc>
                      <a:txBody>
                        <a:bodyPr/>
                        <a:lstStyle/>
                        <a:p>
                          <a:endParaRPr lang="zh-CN"/>
                        </a:p>
                      </a:txBody>
                      <a:tcPr anchor="ctr">
                        <a:blipFill>
                          <a:blip r:embed="rId3"/>
                          <a:stretch>
                            <a:fillRect l="-943" t="-2727" r="-1107547" b="-264545"/>
                          </a:stretch>
                        </a:blipFill>
                      </a:tcPr>
                    </a:tc>
                    <a:tc>
                      <a:txBody>
                        <a:bodyPr/>
                        <a:lstStyle/>
                        <a:p>
                          <a:endParaRPr lang="zh-CN"/>
                        </a:p>
                      </a:txBody>
                      <a:tcPr anchor="ctr">
                        <a:blipFill>
                          <a:blip r:embed="rId3"/>
                          <a:stretch>
                            <a:fillRect l="-89916" t="-2727" r="-886555" b="-264545"/>
                          </a:stretch>
                        </a:blipFill>
                      </a:tcPr>
                    </a:tc>
                    <a:tc>
                      <a:txBody>
                        <a:bodyPr/>
                        <a:lstStyle/>
                        <a:p>
                          <a:endParaRPr lang="zh-CN"/>
                        </a:p>
                      </a:txBody>
                      <a:tcPr anchor="ctr">
                        <a:blipFill>
                          <a:blip r:embed="rId3"/>
                          <a:stretch>
                            <a:fillRect l="-213208" t="-2727" r="-895283" b="-264545"/>
                          </a:stretch>
                        </a:blipFill>
                      </a:tcPr>
                    </a:tc>
                    <a:tc>
                      <a:txBody>
                        <a:bodyPr/>
                        <a:lstStyle/>
                        <a:p>
                          <a:pPr algn="dist"/>
                          <a:r>
                            <a:rPr lang="zh-CN" altLang="en-US" sz="1800" b="1" kern="1200">
                              <a:solidFill>
                                <a:srgbClr val="C00000"/>
                              </a:solidFill>
                              <a:latin typeface="+mn-lt"/>
                              <a:ea typeface="+mn-ea"/>
                              <a:cs typeface="+mn-cs"/>
                            </a:rPr>
                            <a:t>概率分布</a:t>
                          </a:r>
                        </a:p>
                      </a:txBody>
                      <a:tcPr anchor="ctr"/>
                    </a:tc>
                    <a:tc>
                      <a:txBody>
                        <a:bodyPr/>
                        <a:lstStyle/>
                        <a:p>
                          <a:pPr algn="dist"/>
                          <a:r>
                            <a:rPr lang="zh-CN" altLang="en-US" sz="1800" b="1" kern="1200">
                              <a:solidFill>
                                <a:srgbClr val="C00000"/>
                              </a:solidFill>
                              <a:latin typeface="+mn-lt"/>
                              <a:ea typeface="+mn-ea"/>
                              <a:cs typeface="+mn-cs"/>
                            </a:rPr>
                            <a:t>种群</a:t>
                          </a:r>
                        </a:p>
                      </a:txBody>
                      <a:tcPr anchor="ctr"/>
                    </a:tc>
                    <a:tc>
                      <a:txBody>
                        <a:bodyPr/>
                        <a:lstStyle/>
                        <a:p>
                          <a:pPr algn="dist"/>
                          <a:r>
                            <a:rPr lang="zh-CN" altLang="en-US" sz="1800" b="1" kern="1200">
                              <a:solidFill>
                                <a:srgbClr val="C00000"/>
                              </a:solidFill>
                              <a:latin typeface="+mn-lt"/>
                              <a:ea typeface="+mn-ea"/>
                              <a:cs typeface="+mn-cs"/>
                            </a:rPr>
                            <a:t>交叉位</a:t>
                          </a:r>
                        </a:p>
                      </a:txBody>
                      <a:tcPr anchor="ctr"/>
                    </a:tc>
                    <a:tc>
                      <a:txBody>
                        <a:bodyPr/>
                        <a:lstStyle/>
                        <a:p>
                          <a:pPr algn="dist"/>
                          <a:r>
                            <a:rPr lang="zh-CN" altLang="en-US" sz="1800" b="1" kern="1200">
                              <a:solidFill>
                                <a:srgbClr val="C00000"/>
                              </a:solidFill>
                              <a:latin typeface="+mn-lt"/>
                              <a:ea typeface="+mn-ea"/>
                              <a:cs typeface="+mn-cs"/>
                            </a:rPr>
                            <a:t>交叉结果</a:t>
                          </a:r>
                        </a:p>
                      </a:txBody>
                      <a:tcPr anchor="ctr"/>
                    </a:tc>
                    <a:tc>
                      <a:txBody>
                        <a:bodyPr/>
                        <a:lstStyle/>
                        <a:p>
                          <a:pPr algn="dist"/>
                          <a:r>
                            <a:rPr lang="zh-CN" altLang="en-US" sz="1800" b="1" kern="1200">
                              <a:solidFill>
                                <a:srgbClr val="C00000"/>
                              </a:solidFill>
                              <a:latin typeface="+mn-lt"/>
                              <a:ea typeface="+mn-ea"/>
                              <a:cs typeface="+mn-cs"/>
                            </a:rPr>
                            <a:t>变异</a:t>
                          </a:r>
                        </a:p>
                      </a:txBody>
                      <a:tcPr anchor="ctr"/>
                    </a:tc>
                    <a:tc>
                      <a:txBody>
                        <a:bodyPr/>
                        <a:lstStyle/>
                        <a:p>
                          <a:pPr algn="dist"/>
                          <a:r>
                            <a:rPr lang="zh-CN" altLang="en-US" sz="1800" b="1" kern="1200">
                              <a:solidFill>
                                <a:srgbClr val="C00000"/>
                              </a:solidFill>
                              <a:latin typeface="+mn-lt"/>
                              <a:ea typeface="+mn-ea"/>
                              <a:cs typeface="+mn-cs"/>
                            </a:rPr>
                            <a:t>新群体</a:t>
                          </a:r>
                        </a:p>
                      </a:txBody>
                      <a:tcPr anchor="ctr"/>
                    </a:tc>
                    <a:tc>
                      <a:txBody>
                        <a:bodyPr/>
                        <a:lstStyle/>
                        <a:p>
                          <a:endParaRPr lang="zh-CN"/>
                        </a:p>
                      </a:txBody>
                      <a:tcPr anchor="ctr">
                        <a:blipFill>
                          <a:blip r:embed="rId3"/>
                          <a:stretch>
                            <a:fillRect l="-801538" t="-2727" r="-83846" b="-264545"/>
                          </a:stretch>
                        </a:blipFill>
                      </a:tcPr>
                    </a:tc>
                    <a:tc>
                      <a:txBody>
                        <a:bodyPr/>
                        <a:lstStyle/>
                        <a:p>
                          <a:endParaRPr lang="zh-CN"/>
                        </a:p>
                      </a:txBody>
                      <a:tcPr anchor="ctr">
                        <a:blipFill>
                          <a:blip r:embed="rId3"/>
                          <a:stretch>
                            <a:fillRect l="-1116190" t="-2727" r="-3810" b="-264545"/>
                          </a:stretch>
                        </a:blipFill>
                      </a:tcPr>
                    </a:tc>
                    <a:extLst>
                      <a:ext uri="{0D108BD9-81ED-4DB2-BD59-A6C34878D82A}">
                        <a16:rowId xmlns:a16="http://schemas.microsoft.com/office/drawing/2014/main" val="610168482"/>
                      </a:ext>
                    </a:extLst>
                  </a:tr>
                  <a:tr h="483976">
                    <a:tc>
                      <a:txBody>
                        <a:bodyPr/>
                        <a:lstStyle/>
                        <a:p>
                          <a:pPr algn="ctr"/>
                          <a:r>
                            <a:rPr lang="en-US" altLang="zh-CN" sz="1700">
                              <a:solidFill>
                                <a:srgbClr val="0000FF"/>
                              </a:solidFill>
                            </a:rPr>
                            <a:t>1/16</a:t>
                          </a:r>
                          <a:endParaRPr lang="zh-CN" altLang="en-US" sz="1700">
                            <a:solidFill>
                              <a:srgbClr val="0000FF"/>
                            </a:solidFill>
                          </a:endParaRPr>
                        </a:p>
                      </a:txBody>
                      <a:tcPr anchor="ctr"/>
                    </a:tc>
                    <a:tc>
                      <a:txBody>
                        <a:bodyPr/>
                        <a:lstStyle/>
                        <a:p>
                          <a:pPr algn="ctr"/>
                          <a:r>
                            <a:rPr lang="en-US" altLang="zh-CN" sz="1700">
                              <a:solidFill>
                                <a:srgbClr val="0000FF"/>
                              </a:solidFill>
                            </a:rPr>
                            <a:t>0001</a:t>
                          </a:r>
                          <a:endParaRPr lang="zh-CN" altLang="en-US" sz="1700">
                            <a:solidFill>
                              <a:srgbClr val="0000FF"/>
                            </a:solidFill>
                          </a:endParaRPr>
                        </a:p>
                      </a:txBody>
                      <a:tcPr anchor="ctr"/>
                    </a:tc>
                    <a:tc>
                      <a:txBody>
                        <a:bodyPr/>
                        <a:lstStyle/>
                        <a:p>
                          <a:pPr algn="ctr"/>
                          <a:r>
                            <a:rPr lang="en-US" altLang="zh-CN" sz="1700">
                              <a:solidFill>
                                <a:srgbClr val="0000FF"/>
                              </a:solidFill>
                            </a:rPr>
                            <a:t>0.99</a:t>
                          </a:r>
                          <a:endParaRPr lang="zh-CN" altLang="en-US" sz="1700">
                            <a:solidFill>
                              <a:srgbClr val="0000FF"/>
                            </a:solidFill>
                          </a:endParaRPr>
                        </a:p>
                      </a:txBody>
                      <a:tcPr anchor="ctr"/>
                    </a:tc>
                    <a:tc>
                      <a:txBody>
                        <a:bodyPr/>
                        <a:lstStyle/>
                        <a:p>
                          <a:pPr algn="ctr"/>
                          <a:r>
                            <a:rPr lang="en-US" altLang="zh-CN" sz="1700">
                              <a:solidFill>
                                <a:srgbClr val="0000FF"/>
                              </a:solidFill>
                            </a:rPr>
                            <a:t>0.318</a:t>
                          </a:r>
                          <a:endParaRPr lang="zh-CN" altLang="en-US" sz="1700">
                            <a:solidFill>
                              <a:srgbClr val="0000FF"/>
                            </a:solidFill>
                          </a:endParaRPr>
                        </a:p>
                      </a:txBody>
                      <a:tcPr anchor="ctr"/>
                    </a:tc>
                    <a:tc>
                      <a:txBody>
                        <a:bodyPr/>
                        <a:lstStyle/>
                        <a:p>
                          <a:pPr algn="ctr"/>
                          <a:r>
                            <a:rPr lang="en-US" altLang="zh-CN" sz="1700">
                              <a:solidFill>
                                <a:srgbClr val="0000FF"/>
                              </a:solidFill>
                            </a:rPr>
                            <a:t>0001</a:t>
                          </a:r>
                          <a:endParaRPr lang="zh-CN" altLang="en-US" sz="1700">
                            <a:solidFill>
                              <a:srgbClr val="0000FF"/>
                            </a:solidFill>
                          </a:endParaRPr>
                        </a:p>
                      </a:txBody>
                      <a:tcPr anchor="ctr"/>
                    </a:tc>
                    <a:tc>
                      <a:txBody>
                        <a:bodyPr/>
                        <a:lstStyle/>
                        <a:p>
                          <a:pPr algn="ctr"/>
                          <a:r>
                            <a:rPr lang="en-US" altLang="zh-CN" sz="1700">
                              <a:solidFill>
                                <a:srgbClr val="0000FF"/>
                              </a:solidFill>
                            </a:rPr>
                            <a:t>00</a:t>
                          </a:r>
                          <a:r>
                            <a:rPr lang="en-US" altLang="zh-CN" sz="1700">
                              <a:solidFill>
                                <a:srgbClr val="FFC000"/>
                              </a:solidFill>
                            </a:rPr>
                            <a:t>|</a:t>
                          </a:r>
                          <a:r>
                            <a:rPr lang="en-US" altLang="zh-CN" sz="1700">
                              <a:solidFill>
                                <a:srgbClr val="0000FF"/>
                              </a:solidFill>
                            </a:rPr>
                            <a:t>01</a:t>
                          </a:r>
                          <a:endParaRPr lang="zh-CN" altLang="en-US" sz="1700">
                            <a:solidFill>
                              <a:srgbClr val="0000FF"/>
                            </a:solidFill>
                          </a:endParaRPr>
                        </a:p>
                      </a:txBody>
                      <a:tcPr anchor="ctr"/>
                    </a:tc>
                    <a:tc>
                      <a:txBody>
                        <a:bodyPr/>
                        <a:lstStyle/>
                        <a:p>
                          <a:pPr algn="ctr"/>
                          <a:r>
                            <a:rPr lang="en-US" altLang="zh-CN" sz="1700">
                              <a:solidFill>
                                <a:srgbClr val="0000FF"/>
                              </a:solidFill>
                            </a:rPr>
                            <a:t>0000</a:t>
                          </a:r>
                          <a:endParaRPr lang="zh-CN" altLang="en-US" sz="1700">
                            <a:solidFill>
                              <a:srgbClr val="0000FF"/>
                            </a:solidFill>
                          </a:endParaRPr>
                        </a:p>
                      </a:txBody>
                      <a:tcPr anchor="ctr"/>
                    </a:tc>
                    <a:tc>
                      <a:txBody>
                        <a:bodyPr/>
                        <a:lstStyle/>
                        <a:p>
                          <a:pPr algn="ctr"/>
                          <a:r>
                            <a:rPr lang="en-US" altLang="zh-CN" sz="1700">
                              <a:solidFill>
                                <a:srgbClr val="0000FF"/>
                              </a:solidFill>
                            </a:rPr>
                            <a:t>N</a:t>
                          </a:r>
                          <a:endParaRPr lang="zh-CN" altLang="en-US" sz="1700">
                            <a:solidFill>
                              <a:srgbClr val="0000FF"/>
                            </a:solidFill>
                          </a:endParaRPr>
                        </a:p>
                      </a:txBody>
                      <a:tcPr anchor="ctr"/>
                    </a:tc>
                    <a:tc>
                      <a:txBody>
                        <a:bodyPr/>
                        <a:lstStyle/>
                        <a:p>
                          <a:pPr algn="ctr"/>
                          <a:r>
                            <a:rPr lang="en-US" altLang="zh-CN" sz="1700">
                              <a:solidFill>
                                <a:srgbClr val="0000FF"/>
                              </a:solidFill>
                            </a:rPr>
                            <a:t>0000</a:t>
                          </a:r>
                          <a:endParaRPr lang="zh-CN" altLang="en-US" sz="1700">
                            <a:solidFill>
                              <a:srgbClr val="0000FF"/>
                            </a:solidFill>
                          </a:endParaRPr>
                        </a:p>
                      </a:txBody>
                      <a:tcPr anchor="ctr"/>
                    </a:tc>
                    <a:tc>
                      <a:txBody>
                        <a:bodyPr/>
                        <a:lstStyle/>
                        <a:p>
                          <a:pPr algn="ctr"/>
                          <a:r>
                            <a:rPr lang="en-US" altLang="zh-CN" sz="1700">
                              <a:solidFill>
                                <a:srgbClr val="0000FF"/>
                              </a:solidFill>
                            </a:rPr>
                            <a:t>0</a:t>
                          </a:r>
                          <a:endParaRPr lang="zh-CN" altLang="en-US" sz="1700">
                            <a:solidFill>
                              <a:srgbClr val="0000FF"/>
                            </a:solidFill>
                          </a:endParaRPr>
                        </a:p>
                      </a:txBody>
                      <a:tcPr anchor="ctr"/>
                    </a:tc>
                    <a:tc>
                      <a:txBody>
                        <a:bodyPr/>
                        <a:lstStyle/>
                        <a:p>
                          <a:pPr algn="ctr"/>
                          <a:r>
                            <a:rPr lang="en-US" altLang="zh-CN" sz="1700">
                              <a:solidFill>
                                <a:srgbClr val="0000FF"/>
                              </a:solidFill>
                            </a:rPr>
                            <a:t>1</a:t>
                          </a:r>
                          <a:endParaRPr lang="zh-CN" altLang="en-US" sz="1700">
                            <a:solidFill>
                              <a:srgbClr val="0000FF"/>
                            </a:solidFill>
                          </a:endParaRPr>
                        </a:p>
                      </a:txBody>
                      <a:tcPr anchor="ctr"/>
                    </a:tc>
                    <a:extLst>
                      <a:ext uri="{0D108BD9-81ED-4DB2-BD59-A6C34878D82A}">
                        <a16:rowId xmlns:a16="http://schemas.microsoft.com/office/drawing/2014/main" val="3934763806"/>
                      </a:ext>
                    </a:extLst>
                  </a:tr>
                  <a:tr h="427745">
                    <a:tc>
                      <a:txBody>
                        <a:bodyPr/>
                        <a:lstStyle/>
                        <a:p>
                          <a:pPr algn="ctr"/>
                          <a:r>
                            <a:rPr lang="en-US" altLang="zh-CN" sz="1700">
                              <a:solidFill>
                                <a:srgbClr val="0000FF"/>
                              </a:solidFill>
                            </a:rPr>
                            <a:t>1/4</a:t>
                          </a:r>
                          <a:endParaRPr lang="zh-CN" altLang="en-US" sz="1700">
                            <a:solidFill>
                              <a:srgbClr val="0000FF"/>
                            </a:solidFill>
                          </a:endParaRPr>
                        </a:p>
                      </a:txBody>
                      <a:tcPr anchor="ctr"/>
                    </a:tc>
                    <a:tc>
                      <a:txBody>
                        <a:bodyPr/>
                        <a:lstStyle/>
                        <a:p>
                          <a:pPr algn="ctr"/>
                          <a:r>
                            <a:rPr lang="en-US" altLang="zh-CN" sz="1700">
                              <a:solidFill>
                                <a:srgbClr val="0000FF"/>
                              </a:solidFill>
                            </a:rPr>
                            <a:t>0100</a:t>
                          </a:r>
                          <a:endParaRPr lang="zh-CN" altLang="en-US" sz="1700">
                            <a:solidFill>
                              <a:srgbClr val="0000FF"/>
                            </a:solidFill>
                          </a:endParaRPr>
                        </a:p>
                      </a:txBody>
                      <a:tcPr anchor="ctr"/>
                    </a:tc>
                    <a:tc>
                      <a:txBody>
                        <a:bodyPr/>
                        <a:lstStyle/>
                        <a:p>
                          <a:pPr algn="ctr"/>
                          <a:r>
                            <a:rPr lang="en-US" altLang="zh-CN" sz="1700">
                              <a:solidFill>
                                <a:srgbClr val="0000FF"/>
                              </a:solidFill>
                            </a:rPr>
                            <a:t>0.93</a:t>
                          </a:r>
                          <a:endParaRPr lang="zh-CN" altLang="en-US" sz="1700">
                            <a:solidFill>
                              <a:srgbClr val="0000FF"/>
                            </a:solidFill>
                          </a:endParaRPr>
                        </a:p>
                      </a:txBody>
                      <a:tcPr anchor="ctr"/>
                    </a:tc>
                    <a:tc>
                      <a:txBody>
                        <a:bodyPr/>
                        <a:lstStyle/>
                        <a:p>
                          <a:pPr algn="ctr"/>
                          <a:r>
                            <a:rPr lang="en-US" altLang="zh-CN" sz="1700">
                              <a:solidFill>
                                <a:srgbClr val="0000FF"/>
                              </a:solidFill>
                            </a:rPr>
                            <a:t>0.299</a:t>
                          </a:r>
                          <a:endParaRPr lang="zh-CN" altLang="en-US" sz="1700">
                            <a:solidFill>
                              <a:srgbClr val="0000FF"/>
                            </a:solidFill>
                          </a:endParaRPr>
                        </a:p>
                      </a:txBody>
                      <a:tcPr anchor="ctr"/>
                    </a:tc>
                    <a:tc>
                      <a:txBody>
                        <a:bodyPr/>
                        <a:lstStyle/>
                        <a:p>
                          <a:pPr algn="ctr"/>
                          <a:r>
                            <a:rPr lang="en-US" altLang="zh-CN" sz="1700">
                              <a:solidFill>
                                <a:srgbClr val="0000FF"/>
                              </a:solidFill>
                            </a:rPr>
                            <a:t>0100</a:t>
                          </a:r>
                          <a:endParaRPr lang="zh-CN" altLang="en-US" sz="1700">
                            <a:solidFill>
                              <a:srgbClr val="0000FF"/>
                            </a:solidFill>
                          </a:endParaRPr>
                        </a:p>
                      </a:txBody>
                      <a:tcPr anchor="ctr"/>
                    </a:tc>
                    <a:tc>
                      <a:txBody>
                        <a:bodyPr/>
                        <a:lstStyle/>
                        <a:p>
                          <a:pPr algn="ctr"/>
                          <a:r>
                            <a:rPr lang="en-US" altLang="zh-CN" sz="1700">
                              <a:solidFill>
                                <a:srgbClr val="0000FF"/>
                              </a:solidFill>
                            </a:rPr>
                            <a:t>01</a:t>
                          </a:r>
                          <a:r>
                            <a:rPr lang="en-US" altLang="zh-CN" sz="1700">
                              <a:solidFill>
                                <a:srgbClr val="FFC000"/>
                              </a:solidFill>
                            </a:rPr>
                            <a:t>|</a:t>
                          </a:r>
                          <a:r>
                            <a:rPr lang="en-US" altLang="zh-CN" sz="1700">
                              <a:solidFill>
                                <a:srgbClr val="0000FF"/>
                              </a:solidFill>
                            </a:rPr>
                            <a:t>00</a:t>
                          </a:r>
                          <a:endParaRPr lang="zh-CN" altLang="en-US" sz="1700">
                            <a:solidFill>
                              <a:srgbClr val="0000FF"/>
                            </a:solidFill>
                          </a:endParaRPr>
                        </a:p>
                      </a:txBody>
                      <a:tcPr anchor="ctr"/>
                    </a:tc>
                    <a:tc>
                      <a:txBody>
                        <a:bodyPr/>
                        <a:lstStyle/>
                        <a:p>
                          <a:pPr algn="ctr"/>
                          <a:r>
                            <a:rPr lang="en-US" altLang="zh-CN" sz="1700">
                              <a:solidFill>
                                <a:srgbClr val="0000FF"/>
                              </a:solidFill>
                            </a:rPr>
                            <a:t>0101</a:t>
                          </a:r>
                          <a:endParaRPr lang="zh-CN" altLang="en-US" sz="1700">
                            <a:solidFill>
                              <a:srgbClr val="0000FF"/>
                            </a:solidFill>
                          </a:endParaRPr>
                        </a:p>
                      </a:txBody>
                      <a:tcPr anchor="ctr"/>
                    </a:tc>
                    <a:tc>
                      <a:txBody>
                        <a:bodyPr/>
                        <a:lstStyle/>
                        <a:p>
                          <a:pPr algn="ctr"/>
                          <a:r>
                            <a:rPr lang="en-US" altLang="zh-CN" sz="1700">
                              <a:solidFill>
                                <a:srgbClr val="0000FF"/>
                              </a:solidFill>
                            </a:rPr>
                            <a:t>Y</a:t>
                          </a:r>
                          <a:endParaRPr lang="zh-CN" altLang="en-US" sz="1700">
                            <a:solidFill>
                              <a:srgbClr val="0000FF"/>
                            </a:solidFill>
                          </a:endParaRPr>
                        </a:p>
                      </a:txBody>
                      <a:tcPr anchor="ctr"/>
                    </a:tc>
                    <a:tc>
                      <a:txBody>
                        <a:bodyPr/>
                        <a:lstStyle/>
                        <a:p>
                          <a:pPr algn="ctr"/>
                          <a:r>
                            <a:rPr lang="en-US" altLang="zh-CN" sz="1700">
                              <a:solidFill>
                                <a:srgbClr val="0000FF"/>
                              </a:solidFill>
                            </a:rPr>
                            <a:t>1101</a:t>
                          </a:r>
                          <a:endParaRPr lang="zh-CN" altLang="en-US" sz="1700">
                            <a:solidFill>
                              <a:srgbClr val="0000FF"/>
                            </a:solidFill>
                          </a:endParaRPr>
                        </a:p>
                      </a:txBody>
                      <a:tcPr anchor="ctr"/>
                    </a:tc>
                    <a:tc>
                      <a:txBody>
                        <a:bodyPr/>
                        <a:lstStyle/>
                        <a:p>
                          <a:pPr algn="ctr"/>
                          <a:r>
                            <a:rPr lang="en-US" altLang="zh-CN" sz="1700">
                              <a:solidFill>
                                <a:srgbClr val="0000FF"/>
                              </a:solidFill>
                            </a:rPr>
                            <a:t>13/16</a:t>
                          </a:r>
                          <a:endParaRPr lang="zh-CN" altLang="en-US" sz="1700">
                            <a:solidFill>
                              <a:srgbClr val="0000FF"/>
                            </a:solidFill>
                          </a:endParaRPr>
                        </a:p>
                      </a:txBody>
                      <a:tcPr anchor="ctr"/>
                    </a:tc>
                    <a:tc>
                      <a:txBody>
                        <a:bodyPr/>
                        <a:lstStyle/>
                        <a:p>
                          <a:pPr algn="ctr"/>
                          <a:r>
                            <a:rPr lang="en-US" altLang="zh-CN" sz="1700">
                              <a:solidFill>
                                <a:srgbClr val="0000FF"/>
                              </a:solidFill>
                            </a:rPr>
                            <a:t>0.34</a:t>
                          </a:r>
                          <a:endParaRPr lang="zh-CN" altLang="en-US" sz="1700">
                            <a:solidFill>
                              <a:srgbClr val="0000FF"/>
                            </a:solidFill>
                          </a:endParaRPr>
                        </a:p>
                      </a:txBody>
                      <a:tcPr anchor="ctr"/>
                    </a:tc>
                    <a:extLst>
                      <a:ext uri="{0D108BD9-81ED-4DB2-BD59-A6C34878D82A}">
                        <a16:rowId xmlns:a16="http://schemas.microsoft.com/office/drawing/2014/main" val="1659935263"/>
                      </a:ext>
                    </a:extLst>
                  </a:tr>
                  <a:tr h="427745">
                    <a:tc>
                      <a:txBody>
                        <a:bodyPr/>
                        <a:lstStyle/>
                        <a:p>
                          <a:pPr algn="ctr"/>
                          <a:r>
                            <a:rPr lang="en-US" altLang="zh-CN" sz="1700">
                              <a:solidFill>
                                <a:srgbClr val="0000FF"/>
                              </a:solidFill>
                            </a:rPr>
                            <a:t>3/16</a:t>
                          </a:r>
                          <a:endParaRPr lang="zh-CN" altLang="en-US" sz="1700">
                            <a:solidFill>
                              <a:srgbClr val="0000FF"/>
                            </a:solidFill>
                          </a:endParaRPr>
                        </a:p>
                      </a:txBody>
                      <a:tcPr anchor="ctr"/>
                    </a:tc>
                    <a:tc>
                      <a:txBody>
                        <a:bodyPr/>
                        <a:lstStyle/>
                        <a:p>
                          <a:pPr algn="ctr"/>
                          <a:r>
                            <a:rPr lang="en-US" altLang="zh-CN" sz="1700">
                              <a:solidFill>
                                <a:srgbClr val="0000FF"/>
                              </a:solidFill>
                            </a:rPr>
                            <a:t>0011</a:t>
                          </a:r>
                          <a:endParaRPr lang="zh-CN" altLang="en-US" sz="1700">
                            <a:solidFill>
                              <a:srgbClr val="0000FF"/>
                            </a:solidFill>
                          </a:endParaRPr>
                        </a:p>
                      </a:txBody>
                      <a:tcPr anchor="ctr"/>
                    </a:tc>
                    <a:tc>
                      <a:txBody>
                        <a:bodyPr/>
                        <a:lstStyle/>
                        <a:p>
                          <a:pPr algn="ctr"/>
                          <a:r>
                            <a:rPr lang="en-US" altLang="zh-CN" sz="1700">
                              <a:solidFill>
                                <a:srgbClr val="0000FF"/>
                              </a:solidFill>
                            </a:rPr>
                            <a:t>0.96</a:t>
                          </a:r>
                          <a:endParaRPr lang="zh-CN" altLang="en-US" sz="1700">
                            <a:solidFill>
                              <a:srgbClr val="0000FF"/>
                            </a:solidFill>
                          </a:endParaRPr>
                        </a:p>
                      </a:txBody>
                      <a:tcPr anchor="ctr"/>
                    </a:tc>
                    <a:tc>
                      <a:txBody>
                        <a:bodyPr/>
                        <a:lstStyle/>
                        <a:p>
                          <a:pPr algn="ctr"/>
                          <a:r>
                            <a:rPr lang="en-US" altLang="zh-CN" sz="1700">
                              <a:solidFill>
                                <a:srgbClr val="0000FF"/>
                              </a:solidFill>
                            </a:rPr>
                            <a:t>0.308</a:t>
                          </a:r>
                          <a:endParaRPr lang="zh-CN" altLang="en-US" sz="1700">
                            <a:solidFill>
                              <a:srgbClr val="0000FF"/>
                            </a:solidFill>
                          </a:endParaRPr>
                        </a:p>
                      </a:txBody>
                      <a:tcPr anchor="ctr"/>
                    </a:tc>
                    <a:tc>
                      <a:txBody>
                        <a:bodyPr/>
                        <a:lstStyle/>
                        <a:p>
                          <a:pPr algn="ctr"/>
                          <a:r>
                            <a:rPr lang="en-US" altLang="zh-CN" sz="1700">
                              <a:solidFill>
                                <a:srgbClr val="0000FF"/>
                              </a:solidFill>
                            </a:rPr>
                            <a:t>0001</a:t>
                          </a:r>
                          <a:endParaRPr lang="zh-CN" altLang="en-US" sz="1700">
                            <a:solidFill>
                              <a:srgbClr val="0000FF"/>
                            </a:solidFill>
                          </a:endParaRPr>
                        </a:p>
                      </a:txBody>
                      <a:tcPr anchor="ctr"/>
                    </a:tc>
                    <a:tc>
                      <a:txBody>
                        <a:bodyPr/>
                        <a:lstStyle/>
                        <a:p>
                          <a:pPr algn="ctr"/>
                          <a:r>
                            <a:rPr lang="en-US" altLang="zh-CN" sz="1700">
                              <a:solidFill>
                                <a:srgbClr val="0000FF"/>
                              </a:solidFill>
                            </a:rPr>
                            <a:t>000</a:t>
                          </a:r>
                          <a:r>
                            <a:rPr lang="en-US" altLang="zh-CN" sz="1700">
                              <a:solidFill>
                                <a:srgbClr val="FFC000"/>
                              </a:solidFill>
                            </a:rPr>
                            <a:t>|</a:t>
                          </a:r>
                          <a:r>
                            <a:rPr lang="en-US" altLang="zh-CN" sz="1700">
                              <a:solidFill>
                                <a:srgbClr val="0000FF"/>
                              </a:solidFill>
                            </a:rPr>
                            <a:t>1</a:t>
                          </a:r>
                          <a:endParaRPr lang="zh-CN" altLang="en-US" sz="1700">
                            <a:solidFill>
                              <a:srgbClr val="0000FF"/>
                            </a:solidFill>
                          </a:endParaRPr>
                        </a:p>
                      </a:txBody>
                      <a:tcPr anchor="ctr"/>
                    </a:tc>
                    <a:tc>
                      <a:txBody>
                        <a:bodyPr/>
                        <a:lstStyle/>
                        <a:p>
                          <a:pPr algn="ctr"/>
                          <a:r>
                            <a:rPr lang="en-US" altLang="zh-CN" sz="1700">
                              <a:solidFill>
                                <a:srgbClr val="0000FF"/>
                              </a:solidFill>
                            </a:rPr>
                            <a:t>0001</a:t>
                          </a:r>
                          <a:endParaRPr lang="zh-CN" altLang="en-US" sz="1700">
                            <a:solidFill>
                              <a:srgbClr val="0000FF"/>
                            </a:solidFill>
                          </a:endParaRPr>
                        </a:p>
                      </a:txBody>
                      <a:tcPr anchor="ctr"/>
                    </a:tc>
                    <a:tc>
                      <a:txBody>
                        <a:bodyPr/>
                        <a:lstStyle/>
                        <a:p>
                          <a:pPr algn="ctr"/>
                          <a:r>
                            <a:rPr lang="en-US" altLang="zh-CN" sz="1700">
                              <a:solidFill>
                                <a:srgbClr val="0000FF"/>
                              </a:solidFill>
                            </a:rPr>
                            <a:t>N</a:t>
                          </a:r>
                          <a:endParaRPr lang="zh-CN" altLang="en-US" sz="1700">
                            <a:solidFill>
                              <a:srgbClr val="0000FF"/>
                            </a:solidFill>
                          </a:endParaRPr>
                        </a:p>
                      </a:txBody>
                      <a:tcPr anchor="ctr"/>
                    </a:tc>
                    <a:tc>
                      <a:txBody>
                        <a:bodyPr/>
                        <a:lstStyle/>
                        <a:p>
                          <a:pPr algn="ctr"/>
                          <a:r>
                            <a:rPr lang="en-US" altLang="zh-CN" sz="1700">
                              <a:solidFill>
                                <a:srgbClr val="0000FF"/>
                              </a:solidFill>
                            </a:rPr>
                            <a:t>0001</a:t>
                          </a:r>
                          <a:endParaRPr lang="zh-CN" altLang="en-US" sz="1700">
                            <a:solidFill>
                              <a:srgbClr val="0000FF"/>
                            </a:solidFill>
                          </a:endParaRPr>
                        </a:p>
                      </a:txBody>
                      <a:tcPr anchor="ctr"/>
                    </a:tc>
                    <a:tc>
                      <a:txBody>
                        <a:bodyPr/>
                        <a:lstStyle/>
                        <a:p>
                          <a:pPr algn="ctr"/>
                          <a:r>
                            <a:rPr lang="en-US" altLang="zh-CN" sz="1700">
                              <a:solidFill>
                                <a:srgbClr val="0000FF"/>
                              </a:solidFill>
                            </a:rPr>
                            <a:t>1/16</a:t>
                          </a:r>
                          <a:endParaRPr lang="zh-CN" altLang="en-US" sz="1700">
                            <a:solidFill>
                              <a:srgbClr val="0000FF"/>
                            </a:solidFill>
                          </a:endParaRPr>
                        </a:p>
                      </a:txBody>
                      <a:tcPr anchor="ctr"/>
                    </a:tc>
                    <a:tc>
                      <a:txBody>
                        <a:bodyPr/>
                        <a:lstStyle/>
                        <a:p>
                          <a:pPr algn="ctr"/>
                          <a:r>
                            <a:rPr lang="en-US" altLang="zh-CN" sz="1700">
                              <a:solidFill>
                                <a:srgbClr val="0000FF"/>
                              </a:solidFill>
                            </a:rPr>
                            <a:t>0.99</a:t>
                          </a:r>
                          <a:endParaRPr lang="zh-CN" altLang="en-US" sz="1700">
                            <a:solidFill>
                              <a:srgbClr val="0000FF"/>
                            </a:solidFill>
                          </a:endParaRPr>
                        </a:p>
                      </a:txBody>
                      <a:tcPr anchor="ctr"/>
                    </a:tc>
                    <a:extLst>
                      <a:ext uri="{0D108BD9-81ED-4DB2-BD59-A6C34878D82A}">
                        <a16:rowId xmlns:a16="http://schemas.microsoft.com/office/drawing/2014/main" val="3246564570"/>
                      </a:ext>
                    </a:extLst>
                  </a:tr>
                  <a:tr h="350520">
                    <a:tc>
                      <a:txBody>
                        <a:bodyPr/>
                        <a:lstStyle/>
                        <a:p>
                          <a:pPr algn="ctr"/>
                          <a:r>
                            <a:rPr lang="en-US" altLang="zh-CN" sz="1700">
                              <a:solidFill>
                                <a:srgbClr val="0000FF"/>
                              </a:solidFill>
                            </a:rPr>
                            <a:t>7/8</a:t>
                          </a:r>
                          <a:endParaRPr lang="zh-CN" altLang="en-US" sz="1700">
                            <a:solidFill>
                              <a:srgbClr val="0000FF"/>
                            </a:solidFill>
                          </a:endParaRPr>
                        </a:p>
                      </a:txBody>
                      <a:tcPr anchor="ctr"/>
                    </a:tc>
                    <a:tc>
                      <a:txBody>
                        <a:bodyPr/>
                        <a:lstStyle/>
                        <a:p>
                          <a:pPr algn="ctr"/>
                          <a:r>
                            <a:rPr lang="en-US" altLang="zh-CN" sz="1700">
                              <a:solidFill>
                                <a:srgbClr val="0000FF"/>
                              </a:solidFill>
                            </a:rPr>
                            <a:t>1110</a:t>
                          </a:r>
                          <a:endParaRPr lang="zh-CN" altLang="en-US" sz="1700">
                            <a:solidFill>
                              <a:srgbClr val="0000FF"/>
                            </a:solidFill>
                          </a:endParaRPr>
                        </a:p>
                      </a:txBody>
                      <a:tcPr anchor="ctr"/>
                    </a:tc>
                    <a:tc>
                      <a:txBody>
                        <a:bodyPr/>
                        <a:lstStyle/>
                        <a:p>
                          <a:pPr algn="ctr"/>
                          <a:r>
                            <a:rPr lang="en-US" altLang="zh-CN" sz="1700">
                              <a:solidFill>
                                <a:srgbClr val="0000FF"/>
                              </a:solidFill>
                            </a:rPr>
                            <a:t>0.23</a:t>
                          </a:r>
                          <a:endParaRPr lang="zh-CN" altLang="en-US" sz="1700">
                            <a:solidFill>
                              <a:srgbClr val="0000FF"/>
                            </a:solidFill>
                          </a:endParaRPr>
                        </a:p>
                      </a:txBody>
                      <a:tcPr anchor="ctr"/>
                    </a:tc>
                    <a:tc>
                      <a:txBody>
                        <a:bodyPr/>
                        <a:lstStyle/>
                        <a:p>
                          <a:pPr algn="ctr"/>
                          <a:r>
                            <a:rPr lang="en-US" altLang="zh-CN" sz="1700">
                              <a:solidFill>
                                <a:srgbClr val="0000FF"/>
                              </a:solidFill>
                            </a:rPr>
                            <a:t>0.075</a:t>
                          </a:r>
                          <a:endParaRPr lang="zh-CN" altLang="en-US" sz="1700">
                            <a:solidFill>
                              <a:srgbClr val="0000FF"/>
                            </a:solidFill>
                          </a:endParaRPr>
                        </a:p>
                      </a:txBody>
                      <a:tcPr anchor="ctr"/>
                    </a:tc>
                    <a:tc>
                      <a:txBody>
                        <a:bodyPr/>
                        <a:lstStyle/>
                        <a:p>
                          <a:pPr algn="ctr"/>
                          <a:r>
                            <a:rPr lang="en-US" altLang="zh-CN" sz="1700">
                              <a:solidFill>
                                <a:srgbClr val="0000FF"/>
                              </a:solidFill>
                            </a:rPr>
                            <a:t>0011</a:t>
                          </a:r>
                          <a:endParaRPr lang="zh-CN" altLang="en-US" sz="1700">
                            <a:solidFill>
                              <a:srgbClr val="0000FF"/>
                            </a:solidFill>
                          </a:endParaRPr>
                        </a:p>
                      </a:txBody>
                      <a:tcPr anchor="ctr"/>
                    </a:tc>
                    <a:tc>
                      <a:txBody>
                        <a:bodyPr/>
                        <a:lstStyle/>
                        <a:p>
                          <a:pPr algn="ctr"/>
                          <a:r>
                            <a:rPr lang="en-US" altLang="zh-CN" sz="1700">
                              <a:solidFill>
                                <a:srgbClr val="0000FF"/>
                              </a:solidFill>
                            </a:rPr>
                            <a:t>001</a:t>
                          </a:r>
                          <a:r>
                            <a:rPr lang="en-US" altLang="zh-CN" sz="1700">
                              <a:solidFill>
                                <a:srgbClr val="FFC000"/>
                              </a:solidFill>
                            </a:rPr>
                            <a:t>|</a:t>
                          </a:r>
                          <a:r>
                            <a:rPr lang="en-US" altLang="zh-CN" sz="1700">
                              <a:solidFill>
                                <a:srgbClr val="0000FF"/>
                              </a:solidFill>
                            </a:rPr>
                            <a:t>1</a:t>
                          </a:r>
                          <a:endParaRPr lang="zh-CN" altLang="en-US" sz="1700">
                            <a:solidFill>
                              <a:srgbClr val="0000FF"/>
                            </a:solidFill>
                          </a:endParaRPr>
                        </a:p>
                      </a:txBody>
                      <a:tcPr anchor="ctr"/>
                    </a:tc>
                    <a:tc>
                      <a:txBody>
                        <a:bodyPr/>
                        <a:lstStyle/>
                        <a:p>
                          <a:pPr algn="ctr"/>
                          <a:r>
                            <a:rPr lang="en-US" altLang="zh-CN" sz="1700">
                              <a:solidFill>
                                <a:srgbClr val="0000FF"/>
                              </a:solidFill>
                            </a:rPr>
                            <a:t>0011</a:t>
                          </a:r>
                          <a:endParaRPr lang="zh-CN" altLang="en-US" sz="1700">
                            <a:solidFill>
                              <a:srgbClr val="0000FF"/>
                            </a:solidFill>
                          </a:endParaRPr>
                        </a:p>
                      </a:txBody>
                      <a:tcPr anchor="ctr"/>
                    </a:tc>
                    <a:tc>
                      <a:txBody>
                        <a:bodyPr/>
                        <a:lstStyle/>
                        <a:p>
                          <a:pPr algn="ctr"/>
                          <a:r>
                            <a:rPr lang="en-US" altLang="zh-CN" sz="1700">
                              <a:solidFill>
                                <a:srgbClr val="0000FF"/>
                              </a:solidFill>
                            </a:rPr>
                            <a:t>N</a:t>
                          </a:r>
                          <a:endParaRPr lang="zh-CN" altLang="en-US" sz="1700">
                            <a:solidFill>
                              <a:srgbClr val="0000FF"/>
                            </a:solidFill>
                          </a:endParaRPr>
                        </a:p>
                      </a:txBody>
                      <a:tcPr anchor="ctr"/>
                    </a:tc>
                    <a:tc>
                      <a:txBody>
                        <a:bodyPr/>
                        <a:lstStyle/>
                        <a:p>
                          <a:pPr algn="ctr"/>
                          <a:r>
                            <a:rPr lang="en-US" altLang="zh-CN" sz="1700">
                              <a:solidFill>
                                <a:srgbClr val="0000FF"/>
                              </a:solidFill>
                            </a:rPr>
                            <a:t>0011</a:t>
                          </a:r>
                          <a:endParaRPr lang="zh-CN" altLang="en-US" sz="1700">
                            <a:solidFill>
                              <a:srgbClr val="0000FF"/>
                            </a:solidFill>
                          </a:endParaRPr>
                        </a:p>
                      </a:txBody>
                      <a:tcPr anchor="ctr"/>
                    </a:tc>
                    <a:tc>
                      <a:txBody>
                        <a:bodyPr/>
                        <a:lstStyle/>
                        <a:p>
                          <a:pPr algn="ctr"/>
                          <a:r>
                            <a:rPr lang="en-US" altLang="zh-CN" sz="1700">
                              <a:solidFill>
                                <a:srgbClr val="0000FF"/>
                              </a:solidFill>
                            </a:rPr>
                            <a:t>3/16</a:t>
                          </a:r>
                          <a:endParaRPr lang="zh-CN" altLang="en-US" sz="1700">
                            <a:solidFill>
                              <a:srgbClr val="0000FF"/>
                            </a:solidFill>
                          </a:endParaRPr>
                        </a:p>
                      </a:txBody>
                      <a:tcPr anchor="ctr"/>
                    </a:tc>
                    <a:tc>
                      <a:txBody>
                        <a:bodyPr/>
                        <a:lstStyle/>
                        <a:p>
                          <a:pPr algn="ctr"/>
                          <a:r>
                            <a:rPr lang="en-US" altLang="zh-CN" sz="1700">
                              <a:solidFill>
                                <a:srgbClr val="0000FF"/>
                              </a:solidFill>
                            </a:rPr>
                            <a:t>0.96</a:t>
                          </a:r>
                          <a:endParaRPr lang="zh-CN" altLang="en-US" sz="1700">
                            <a:solidFill>
                              <a:srgbClr val="0000FF"/>
                            </a:solidFill>
                          </a:endParaRPr>
                        </a:p>
                      </a:txBody>
                      <a:tcPr anchor="ctr"/>
                    </a:tc>
                    <a:extLst>
                      <a:ext uri="{0D108BD9-81ED-4DB2-BD59-A6C34878D82A}">
                        <a16:rowId xmlns:a16="http://schemas.microsoft.com/office/drawing/2014/main" val="3144137229"/>
                      </a:ext>
                    </a:extLst>
                  </a:tr>
                </a:tbl>
              </a:graphicData>
            </a:graphic>
          </p:graphicFrame>
        </mc:Fallback>
      </mc:AlternateContent>
    </p:spTree>
    <p:extLst>
      <p:ext uri="{BB962C8B-B14F-4D97-AF65-F5344CB8AC3E}">
        <p14:creationId xmlns:p14="http://schemas.microsoft.com/office/powerpoint/2010/main" val="229640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171">
                                            <p:txEl>
                                              <p:pRg st="12" end="12"/>
                                            </p:txEl>
                                          </p:spTgt>
                                        </p:tgtEl>
                                        <p:attrNameLst>
                                          <p:attrName>style.visibility</p:attrName>
                                        </p:attrNameLst>
                                      </p:cBhvr>
                                      <p:to>
                                        <p:strVal val="visible"/>
                                      </p:to>
                                    </p:set>
                                    <p:anim calcmode="lin" valueType="num">
                                      <p:cBhvr additive="base">
                                        <p:cTn id="12" dur="500" fill="hold"/>
                                        <p:tgtEl>
                                          <p:spTgt spid="7171">
                                            <p:txEl>
                                              <p:pRg st="12" end="1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171">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171">
                                            <p:txEl>
                                              <p:pRg st="14" end="14"/>
                                            </p:txEl>
                                          </p:spTgt>
                                        </p:tgtEl>
                                        <p:attrNameLst>
                                          <p:attrName>style.visibility</p:attrName>
                                        </p:attrNameLst>
                                      </p:cBhvr>
                                      <p:to>
                                        <p:strVal val="visible"/>
                                      </p:to>
                                    </p:set>
                                    <p:anim calcmode="lin" valueType="num">
                                      <p:cBhvr additive="base">
                                        <p:cTn id="18" dur="500" fill="hold"/>
                                        <p:tgtEl>
                                          <p:spTgt spid="7171">
                                            <p:txEl>
                                              <p:pRg st="14" end="14"/>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7171">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600" dirty="0">
                <a:latin typeface="+mn-lt"/>
              </a:rPr>
              <a:t> </a:t>
            </a:r>
            <a:r>
              <a:rPr lang="zh-CN" altLang="en-US" sz="3600" dirty="0">
                <a:latin typeface="+mn-lt"/>
              </a:rPr>
              <a:t>遗传算法案例</a:t>
            </a:r>
          </a:p>
        </p:txBody>
      </p:sp>
      <mc:AlternateContent xmlns:mc="http://schemas.openxmlformats.org/markup-compatibility/2006" xmlns:a14="http://schemas.microsoft.com/office/drawing/2010/main">
        <mc:Choice Requires="a14">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345363" cy="5077454"/>
              </a:xfrm>
            </p:spPr>
            <p:txBody>
              <a:bodyPr/>
              <a:lstStyle/>
              <a:p>
                <a:pPr eaLnBrk="1" hangingPunct="1">
                  <a:buClr>
                    <a:srgbClr val="FF0000"/>
                  </a:buClr>
                  <a:buSzPct val="55000"/>
                </a:pPr>
                <a:r>
                  <a:rPr lang="zh-CN" altLang="en-US" sz="2000" b="1">
                    <a:ea typeface="微软雅黑" panose="020B0503020204020204" pitchFamily="34" charset="-122"/>
                  </a:rPr>
                  <a:t>遗传算法的步骤（详细）：</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700" b="1">
                  <a:ea typeface="微软雅黑" panose="020B0503020204020204" pitchFamily="34" charset="-122"/>
                </a:endParaRPr>
              </a:p>
              <a:p>
                <a:pPr eaLnBrk="1" hangingPunct="1">
                  <a:buClr>
                    <a:srgbClr val="FF0000"/>
                  </a:buClr>
                  <a:buSzPct val="55000"/>
                  <a:buFont typeface="Wingdings" panose="05000000000000000000" pitchFamily="2" charset="2"/>
                  <a:buChar char="u"/>
                </a:pPr>
                <a14:m>
                  <m:oMath xmlns:m="http://schemas.openxmlformats.org/officeDocument/2006/math">
                    <m:r>
                      <a:rPr lang="en-US" altLang="zh-CN" sz="2000" b="1" i="1" smtClean="0">
                        <a:solidFill>
                          <a:srgbClr val="0000FF"/>
                        </a:solidFill>
                        <a:latin typeface="Cambria Math" panose="02040503050406030204" pitchFamily="18" charset="0"/>
                        <a:ea typeface="微软雅黑" panose="020B0503020204020204" pitchFamily="34" charset="-122"/>
                      </a:rPr>
                      <m:t>𝑺𝒕𝒆𝒑</m:t>
                    </m:r>
                    <m:r>
                      <a:rPr lang="en-US" altLang="zh-CN" sz="2000" b="1" i="1" smtClean="0">
                        <a:solidFill>
                          <a:srgbClr val="0000FF"/>
                        </a:solidFill>
                        <a:latin typeface="Cambria Math" panose="02040503050406030204" pitchFamily="18" charset="0"/>
                        <a:ea typeface="微软雅黑" panose="020B0503020204020204" pitchFamily="34" charset="-122"/>
                      </a:rPr>
                      <m:t> </m:t>
                    </m:r>
                    <m:r>
                      <a:rPr lang="en-US" altLang="zh-CN" sz="2000" b="1" i="1" smtClean="0">
                        <a:solidFill>
                          <a:srgbClr val="0000FF"/>
                        </a:solidFill>
                        <a:latin typeface="Cambria Math" panose="02040503050406030204" pitchFamily="18" charset="0"/>
                        <a:ea typeface="微软雅黑" panose="020B0503020204020204" pitchFamily="34" charset="-122"/>
                      </a:rPr>
                      <m:t>𝟏</m:t>
                    </m:r>
                  </m:oMath>
                </a14:m>
                <a:r>
                  <a:rPr lang="zh-CN" altLang="en-US" sz="2000" b="1">
                    <a:ea typeface="微软雅黑" panose="020B0503020204020204" pitchFamily="34" charset="-122"/>
                  </a:rPr>
                  <a:t>：</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ea typeface="微软雅黑" panose="020B0503020204020204" pitchFamily="34" charset="-122"/>
                  </a:rPr>
                  <a:t>选择问题解的一个编码，给出一个有 </a:t>
                </a:r>
                <a:r>
                  <a:rPr lang="en-US" altLang="zh-CN" sz="1800" b="1">
                    <a:ea typeface="微软雅黑" panose="020B0503020204020204" pitchFamily="34" charset="-122"/>
                  </a:rPr>
                  <a:t>N </a:t>
                </a:r>
                <a:r>
                  <a:rPr lang="zh-CN" altLang="en-US" sz="1800" b="1">
                    <a:ea typeface="微软雅黑" panose="020B0503020204020204" pitchFamily="34" charset="-122"/>
                  </a:rPr>
                  <a:t>个染色体的初始群体 </a:t>
                </a:r>
                <a14:m>
                  <m:oMath xmlns:m="http://schemas.openxmlformats.org/officeDocument/2006/math">
                    <m:r>
                      <a:rPr lang="en-US" altLang="zh-CN" sz="2000" b="1" i="1" smtClean="0">
                        <a:latin typeface="Cambria Math" panose="02040503050406030204" pitchFamily="18" charset="0"/>
                        <a:ea typeface="微软雅黑" panose="020B0503020204020204" pitchFamily="34" charset="-122"/>
                      </a:rPr>
                      <m:t>𝒑𝒐𝒑</m:t>
                    </m:r>
                    <m:d>
                      <m:dPr>
                        <m:ctrlPr>
                          <a:rPr lang="en-US" altLang="zh-CN" sz="2000" b="1" i="1" smtClean="0">
                            <a:latin typeface="Cambria Math" panose="02040503050406030204" pitchFamily="18" charset="0"/>
                            <a:ea typeface="微软雅黑" panose="020B0503020204020204" pitchFamily="34" charset="-122"/>
                          </a:rPr>
                        </m:ctrlPr>
                      </m:dPr>
                      <m:e>
                        <m:r>
                          <a:rPr lang="en-US" altLang="zh-CN" sz="2000" b="1" i="1" smtClean="0">
                            <a:latin typeface="Cambria Math" panose="02040503050406030204" pitchFamily="18" charset="0"/>
                            <a:ea typeface="微软雅黑" panose="020B0503020204020204" pitchFamily="34" charset="-122"/>
                          </a:rPr>
                          <m:t>𝟏</m:t>
                        </m:r>
                      </m:e>
                    </m:d>
                    <m:r>
                      <a:rPr lang="en-US" altLang="zh-CN" sz="2000" b="1" i="1" smtClean="0">
                        <a:latin typeface="Cambria Math" panose="02040503050406030204" pitchFamily="18" charset="0"/>
                        <a:ea typeface="微软雅黑" panose="020B0503020204020204" pitchFamily="34" charset="-122"/>
                      </a:rPr>
                      <m:t>,  </m:t>
                    </m:r>
                    <m:r>
                      <a:rPr lang="en-US" altLang="zh-CN" sz="2000" b="1" i="1" smtClean="0">
                        <a:latin typeface="Cambria Math" panose="02040503050406030204" pitchFamily="18" charset="0"/>
                        <a:ea typeface="微软雅黑" panose="020B0503020204020204" pitchFamily="34" charset="-122"/>
                      </a:rPr>
                      <m:t>𝒕</m:t>
                    </m:r>
                    <m:r>
                      <a:rPr lang="en-US" altLang="zh-CN" sz="2000" b="1" i="1" smtClean="0">
                        <a:latin typeface="Cambria Math" panose="02040503050406030204" pitchFamily="18" charset="0"/>
                        <a:ea typeface="微软雅黑" panose="020B0503020204020204" pitchFamily="34" charset="-122"/>
                      </a:rPr>
                      <m:t>=</m:t>
                    </m:r>
                    <m:r>
                      <a:rPr lang="en-US" altLang="zh-CN" sz="2000" b="1" i="1" smtClean="0">
                        <a:latin typeface="Cambria Math" panose="02040503050406030204" pitchFamily="18" charset="0"/>
                        <a:ea typeface="微软雅黑" panose="020B0503020204020204" pitchFamily="34" charset="-122"/>
                      </a:rPr>
                      <m:t>𝟏</m:t>
                    </m:r>
                  </m:oMath>
                </a14:m>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u"/>
                </a:pPr>
                <a14:m>
                  <m:oMath xmlns:m="http://schemas.openxmlformats.org/officeDocument/2006/math">
                    <m:r>
                      <a:rPr lang="en-US" altLang="zh-CN" sz="2000" b="1" i="1" smtClean="0">
                        <a:solidFill>
                          <a:srgbClr val="0000FF"/>
                        </a:solidFill>
                        <a:latin typeface="Cambria Math" panose="02040503050406030204" pitchFamily="18" charset="0"/>
                        <a:ea typeface="微软雅黑" panose="020B0503020204020204" pitchFamily="34" charset="-122"/>
                      </a:rPr>
                      <m:t>𝑺𝒕𝒆𝒑</m:t>
                    </m:r>
                    <m:r>
                      <a:rPr lang="en-US" altLang="zh-CN" sz="2000" b="1" i="1" smtClean="0">
                        <a:solidFill>
                          <a:srgbClr val="0000FF"/>
                        </a:solidFill>
                        <a:latin typeface="Cambria Math" panose="02040503050406030204" pitchFamily="18" charset="0"/>
                        <a:ea typeface="微软雅黑" panose="020B0503020204020204" pitchFamily="34" charset="-122"/>
                      </a:rPr>
                      <m:t> </m:t>
                    </m:r>
                    <m:r>
                      <a:rPr lang="en-US" altLang="zh-CN" sz="2000" b="1" i="1" smtClean="0">
                        <a:solidFill>
                          <a:srgbClr val="0000FF"/>
                        </a:solidFill>
                        <a:latin typeface="Cambria Math" panose="02040503050406030204" pitchFamily="18" charset="0"/>
                        <a:ea typeface="微软雅黑" panose="020B0503020204020204" pitchFamily="34" charset="-122"/>
                      </a:rPr>
                      <m:t>𝟐</m:t>
                    </m:r>
                  </m:oMath>
                </a14:m>
                <a:r>
                  <a:rPr lang="zh-CN" altLang="en-US" sz="2000" b="1">
                    <a:ea typeface="微软雅黑" panose="020B0503020204020204" pitchFamily="34" charset="-122"/>
                  </a:rPr>
                  <a:t>：</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ea typeface="微软雅黑" panose="020B0503020204020204" pitchFamily="34" charset="-122"/>
                  </a:rPr>
                  <a:t>对群体 中每一个染色体 </a:t>
                </a:r>
                <a:r>
                  <a:rPr lang="en-US" altLang="zh-CN" sz="1800" b="1">
                    <a:ea typeface="微软雅黑" panose="020B0503020204020204" pitchFamily="34" charset="-122"/>
                  </a:rPr>
                  <a:t>popi(t) </a:t>
                </a:r>
                <a:r>
                  <a:rPr lang="zh-CN" altLang="en-US" sz="1800" b="1">
                    <a:ea typeface="微软雅黑" panose="020B0503020204020204" pitchFamily="34" charset="-122"/>
                  </a:rPr>
                  <a:t>计算它的适应函数值</a:t>
                </a:r>
                <a:r>
                  <a:rPr lang="en-US" altLang="zh-CN" sz="1800" b="1">
                    <a:ea typeface="微软雅黑" panose="020B0503020204020204" pitchFamily="34" charset="-122"/>
                  </a:rPr>
                  <a:t>:</a:t>
                </a:r>
              </a:p>
              <a:p>
                <a:pPr eaLnBrk="1" hangingPunct="1">
                  <a:buClr>
                    <a:srgbClr val="FF0000"/>
                  </a:buClr>
                  <a:buSzPct val="55000"/>
                  <a:buFont typeface="Wingdings" panose="05000000000000000000" pitchFamily="2" charset="2"/>
                  <a:buChar char="Ø"/>
                </a:pPr>
                <a:r>
                  <a:rPr lang="zh-CN" altLang="en-US" sz="2000" b="1">
                    <a:ea typeface="微软雅黑" panose="020B0503020204020204" pitchFamily="34" charset="-122"/>
                  </a:rPr>
                  <a:t> </a:t>
                </a:r>
                <a14:m>
                  <m:oMath xmlns:m="http://schemas.openxmlformats.org/officeDocument/2006/math">
                    <m:sSub>
                      <m:sSubPr>
                        <m:ctrlPr>
                          <a:rPr lang="en-US" altLang="zh-CN" sz="2000" b="1" i="1" smtClean="0">
                            <a:latin typeface="Cambria Math" panose="02040503050406030204" pitchFamily="18" charset="0"/>
                            <a:ea typeface="微软雅黑" panose="020B0503020204020204" pitchFamily="34" charset="-122"/>
                          </a:rPr>
                        </m:ctrlPr>
                      </m:sSubPr>
                      <m:e>
                        <m:r>
                          <a:rPr lang="en-US" altLang="zh-CN" sz="2000" b="1" i="1" smtClean="0">
                            <a:latin typeface="Cambria Math" panose="02040503050406030204" pitchFamily="18" charset="0"/>
                            <a:ea typeface="微软雅黑" panose="020B0503020204020204" pitchFamily="34" charset="-122"/>
                          </a:rPr>
                          <m:t>𝒇</m:t>
                        </m:r>
                      </m:e>
                      <m:sub>
                        <m:r>
                          <a:rPr lang="en-US" altLang="zh-CN" sz="2000" b="1" i="1" smtClean="0">
                            <a:latin typeface="Cambria Math" panose="02040503050406030204" pitchFamily="18" charset="0"/>
                            <a:ea typeface="微软雅黑" panose="020B0503020204020204" pitchFamily="34" charset="-122"/>
                          </a:rPr>
                          <m:t>𝒊</m:t>
                        </m:r>
                      </m:sub>
                    </m:sSub>
                    <m:r>
                      <a:rPr lang="en-US" altLang="zh-CN" sz="2000" b="1" i="1" smtClean="0">
                        <a:latin typeface="Cambria Math" panose="02040503050406030204" pitchFamily="18" charset="0"/>
                        <a:ea typeface="微软雅黑" panose="020B0503020204020204" pitchFamily="34" charset="-122"/>
                      </a:rPr>
                      <m:t>=</m:t>
                    </m:r>
                    <m:r>
                      <a:rPr lang="en-US" altLang="zh-CN" sz="2000" b="1" i="1" smtClean="0">
                        <a:latin typeface="Cambria Math" panose="02040503050406030204" pitchFamily="18" charset="0"/>
                        <a:ea typeface="微软雅黑" panose="020B0503020204020204" pitchFamily="34" charset="-122"/>
                      </a:rPr>
                      <m:t>𝒇𝒊𝒕𝒏𝒆𝒔𝒔</m:t>
                    </m:r>
                    <m:d>
                      <m:dPr>
                        <m:ctrlPr>
                          <a:rPr lang="en-US" altLang="zh-CN" sz="2000" b="1" i="1" smtClean="0">
                            <a:latin typeface="Cambria Math" panose="02040503050406030204" pitchFamily="18" charset="0"/>
                            <a:ea typeface="微软雅黑" panose="020B0503020204020204" pitchFamily="34" charset="-122"/>
                          </a:rPr>
                        </m:ctrlPr>
                      </m:dPr>
                      <m:e>
                        <m:sSub>
                          <m:sSubPr>
                            <m:ctrlPr>
                              <a:rPr lang="en-US" altLang="zh-CN" sz="2000" b="1" i="1" smtClean="0">
                                <a:latin typeface="Cambria Math" panose="02040503050406030204" pitchFamily="18" charset="0"/>
                                <a:ea typeface="微软雅黑" panose="020B0503020204020204" pitchFamily="34" charset="-122"/>
                              </a:rPr>
                            </m:ctrlPr>
                          </m:sSubPr>
                          <m:e>
                            <m:r>
                              <a:rPr lang="en-US" altLang="zh-CN" sz="2000" b="1" i="1" smtClean="0">
                                <a:latin typeface="Cambria Math" panose="02040503050406030204" pitchFamily="18" charset="0"/>
                                <a:ea typeface="微软雅黑" panose="020B0503020204020204" pitchFamily="34" charset="-122"/>
                              </a:rPr>
                              <m:t>𝒑𝒐𝒑</m:t>
                            </m:r>
                          </m:e>
                          <m:sub>
                            <m:r>
                              <a:rPr lang="en-US" altLang="zh-CN" sz="2000" b="1" i="1" smtClean="0">
                                <a:latin typeface="Cambria Math" panose="02040503050406030204" pitchFamily="18" charset="0"/>
                                <a:ea typeface="微软雅黑" panose="020B0503020204020204" pitchFamily="34" charset="-122"/>
                              </a:rPr>
                              <m:t>𝒊</m:t>
                            </m:r>
                          </m:sub>
                        </m:sSub>
                        <m:d>
                          <m:dPr>
                            <m:ctrlPr>
                              <a:rPr lang="en-US" altLang="zh-CN" sz="2000" b="1" i="1" smtClean="0">
                                <a:latin typeface="Cambria Math" panose="02040503050406030204" pitchFamily="18" charset="0"/>
                                <a:ea typeface="微软雅黑" panose="020B0503020204020204" pitchFamily="34" charset="-122"/>
                              </a:rPr>
                            </m:ctrlPr>
                          </m:dPr>
                          <m:e>
                            <m:r>
                              <a:rPr lang="en-US" altLang="zh-CN" sz="2000" b="1" i="1" smtClean="0">
                                <a:latin typeface="Cambria Math" panose="02040503050406030204" pitchFamily="18" charset="0"/>
                                <a:ea typeface="微软雅黑" panose="020B0503020204020204" pitchFamily="34" charset="-122"/>
                              </a:rPr>
                              <m:t>𝒕</m:t>
                            </m:r>
                          </m:e>
                        </m:d>
                      </m:e>
                    </m:d>
                  </m:oMath>
                </a14:m>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u"/>
                </a:pPr>
                <a14:m>
                  <m:oMath xmlns:m="http://schemas.openxmlformats.org/officeDocument/2006/math">
                    <m:r>
                      <a:rPr lang="en-US" altLang="zh-CN" sz="1800" b="1" i="1" smtClean="0">
                        <a:solidFill>
                          <a:srgbClr val="0000FF"/>
                        </a:solidFill>
                        <a:latin typeface="Cambria Math" panose="02040503050406030204" pitchFamily="18" charset="0"/>
                        <a:ea typeface="微软雅黑" panose="020B0503020204020204" pitchFamily="34" charset="-122"/>
                      </a:rPr>
                      <m:t>𝑺𝒕𝒆𝒑</m:t>
                    </m:r>
                    <m:r>
                      <a:rPr lang="en-US" altLang="zh-CN" sz="1800" b="1" i="1" smtClean="0">
                        <a:solidFill>
                          <a:srgbClr val="0000FF"/>
                        </a:solidFill>
                        <a:latin typeface="Cambria Math" panose="02040503050406030204" pitchFamily="18" charset="0"/>
                        <a:ea typeface="微软雅黑" panose="020B0503020204020204" pitchFamily="34" charset="-122"/>
                      </a:rPr>
                      <m:t> </m:t>
                    </m:r>
                    <m:r>
                      <a:rPr lang="en-US" altLang="zh-CN" sz="1800" b="1" i="1" smtClean="0">
                        <a:solidFill>
                          <a:srgbClr val="0000FF"/>
                        </a:solidFill>
                        <a:latin typeface="Cambria Math" panose="02040503050406030204" pitchFamily="18" charset="0"/>
                        <a:ea typeface="微软雅黑" panose="020B0503020204020204" pitchFamily="34" charset="-122"/>
                      </a:rPr>
                      <m:t>𝟑</m:t>
                    </m:r>
                  </m:oMath>
                </a14:m>
                <a:r>
                  <a:rPr lang="zh-CN" altLang="en-US" sz="1800" b="1">
                    <a:ea typeface="微软雅黑" panose="020B0503020204020204" pitchFamily="34" charset="-122"/>
                  </a:rPr>
                  <a:t>：</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ea typeface="微软雅黑" panose="020B0503020204020204" pitchFamily="34" charset="-122"/>
                  </a:rPr>
                  <a:t>若停止规则满足</a:t>
                </a:r>
                <a:r>
                  <a:rPr lang="en-US" altLang="zh-CN" sz="1800" b="1">
                    <a:ea typeface="微软雅黑" panose="020B0503020204020204" pitchFamily="34" charset="-122"/>
                  </a:rPr>
                  <a:t>,  </a:t>
                </a:r>
                <a:r>
                  <a:rPr lang="zh-CN" altLang="en-US" sz="1800" b="1">
                    <a:ea typeface="微软雅黑" panose="020B0503020204020204" pitchFamily="34" charset="-122"/>
                  </a:rPr>
                  <a:t>则算法停止</a:t>
                </a:r>
                <a:r>
                  <a:rPr lang="en-US" altLang="zh-CN" sz="1800" b="1">
                    <a:ea typeface="微软雅黑" panose="020B0503020204020204" pitchFamily="34" charset="-122"/>
                  </a:rPr>
                  <a:t>,  </a:t>
                </a:r>
                <a:r>
                  <a:rPr lang="zh-CN" altLang="en-US" sz="1800" b="1">
                    <a:ea typeface="微软雅黑" panose="020B0503020204020204" pitchFamily="34" charset="-122"/>
                  </a:rPr>
                  <a:t>否则计算概率</a:t>
                </a:r>
                <a:endParaRPr lang="en-US" altLang="zh-CN" sz="1800" b="1">
                  <a:ea typeface="微软雅黑" panose="020B0503020204020204" pitchFamily="34" charset="-122"/>
                </a:endParaRPr>
              </a:p>
              <a:p>
                <a:pPr marL="0" indent="0" eaLnBrk="1" hangingPunct="1">
                  <a:buClr>
                    <a:srgbClr val="FF0000"/>
                  </a:buClr>
                  <a:buSzPct val="55000"/>
                  <a:buNone/>
                </a:pPr>
                <a14:m>
                  <m:oMathPara xmlns:m="http://schemas.openxmlformats.org/officeDocument/2006/math">
                    <m:oMathParaPr>
                      <m:jc m:val="center"/>
                    </m:oMathParaPr>
                    <m:oMath xmlns:m="http://schemas.openxmlformats.org/officeDocument/2006/math">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𝒑</m:t>
                          </m:r>
                        </m:e>
                        <m:sub>
                          <m:r>
                            <a:rPr lang="en-US" altLang="zh-CN" sz="2400" b="1" i="1" smtClean="0">
                              <a:latin typeface="Cambria Math" panose="02040503050406030204" pitchFamily="18" charset="0"/>
                              <a:ea typeface="微软雅黑" panose="020B0503020204020204" pitchFamily="34" charset="-122"/>
                            </a:rPr>
                            <m:t>𝒊</m:t>
                          </m:r>
                        </m:sub>
                      </m:sSub>
                      <m:r>
                        <a:rPr lang="en-US" altLang="zh-CN" sz="2400" b="1" i="1" smtClean="0">
                          <a:latin typeface="Cambria Math" panose="02040503050406030204" pitchFamily="18" charset="0"/>
                          <a:ea typeface="微软雅黑" panose="020B0503020204020204" pitchFamily="34" charset="-122"/>
                        </a:rPr>
                        <m:t>=</m:t>
                      </m:r>
                      <m:f>
                        <m:fPr>
                          <m:ctrlPr>
                            <a:rPr lang="en-US" altLang="zh-CN" sz="2400" b="1" i="1" smtClean="0">
                              <a:latin typeface="Cambria Math" panose="02040503050406030204" pitchFamily="18" charset="0"/>
                              <a:ea typeface="微软雅黑" panose="020B0503020204020204" pitchFamily="34" charset="-122"/>
                            </a:rPr>
                          </m:ctrlPr>
                        </m:fPr>
                        <m:num>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𝒇</m:t>
                              </m:r>
                            </m:e>
                            <m:sub>
                              <m:r>
                                <a:rPr lang="en-US" altLang="zh-CN" sz="2400" b="1" i="1" smtClean="0">
                                  <a:latin typeface="Cambria Math" panose="02040503050406030204" pitchFamily="18" charset="0"/>
                                  <a:ea typeface="微软雅黑" panose="020B0503020204020204" pitchFamily="34" charset="-122"/>
                                </a:rPr>
                                <m:t>𝒊</m:t>
                              </m:r>
                            </m:sub>
                          </m:sSub>
                        </m:num>
                        <m:den>
                          <m:nary>
                            <m:naryPr>
                              <m:chr m:val="∑"/>
                              <m:ctrlPr>
                                <a:rPr lang="en-US" altLang="zh-CN" sz="2400" b="1" i="1" smtClean="0">
                                  <a:latin typeface="Cambria Math" panose="02040503050406030204" pitchFamily="18" charset="0"/>
                                  <a:ea typeface="微软雅黑" panose="020B0503020204020204" pitchFamily="34" charset="-122"/>
                                </a:rPr>
                              </m:ctrlPr>
                            </m:naryPr>
                            <m:sub>
                              <m:r>
                                <m:rPr>
                                  <m:brk m:alnAt="23"/>
                                </m:rPr>
                                <a:rPr lang="en-US" altLang="zh-CN" sz="2400" b="1" i="1" smtClean="0">
                                  <a:latin typeface="Cambria Math" panose="02040503050406030204" pitchFamily="18" charset="0"/>
                                  <a:ea typeface="微软雅黑" panose="020B0503020204020204" pitchFamily="34" charset="-122"/>
                                </a:rPr>
                                <m:t>𝒋</m:t>
                              </m:r>
                              <m:r>
                                <a:rPr lang="en-US" altLang="zh-CN" sz="2400" b="1" i="1" smtClean="0">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𝟏</m:t>
                              </m:r>
                            </m:sub>
                            <m:sup>
                              <m:r>
                                <a:rPr lang="en-US" altLang="zh-CN" sz="2400" b="1" i="1" smtClean="0">
                                  <a:latin typeface="Cambria Math" panose="02040503050406030204" pitchFamily="18" charset="0"/>
                                  <a:ea typeface="微软雅黑" panose="020B0503020204020204" pitchFamily="34" charset="-122"/>
                                </a:rPr>
                                <m:t>𝑵</m:t>
                              </m:r>
                            </m:sup>
                            <m:e>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𝒇</m:t>
                                  </m:r>
                                </m:e>
                                <m:sub>
                                  <m:r>
                                    <a:rPr lang="en-US" altLang="zh-CN" sz="2400" b="1" i="1" smtClean="0">
                                      <a:latin typeface="Cambria Math" panose="02040503050406030204" pitchFamily="18" charset="0"/>
                                      <a:ea typeface="微软雅黑" panose="020B0503020204020204" pitchFamily="34" charset="-122"/>
                                    </a:rPr>
                                    <m:t>𝒊</m:t>
                                  </m:r>
                                </m:sub>
                              </m:sSub>
                            </m:e>
                          </m:nary>
                        </m:den>
                      </m:f>
                      <m:r>
                        <a:rPr lang="en-US" altLang="zh-CN" sz="2400" b="1" i="1" smtClean="0">
                          <a:latin typeface="Cambria Math" panose="02040503050406030204" pitchFamily="18" charset="0"/>
                          <a:ea typeface="微软雅黑" panose="020B0503020204020204" pitchFamily="34" charset="-122"/>
                        </a:rPr>
                        <m:t>       </m:t>
                      </m:r>
                      <m:r>
                        <a:rPr lang="en-US" altLang="zh-CN" sz="2400" b="1" i="1" smtClean="0">
                          <a:latin typeface="Cambria Math" panose="02040503050406030204" pitchFamily="18" charset="0"/>
                          <a:ea typeface="微软雅黑" panose="020B0503020204020204" pitchFamily="34" charset="-122"/>
                        </a:rPr>
                        <m:t>𝒊</m:t>
                      </m:r>
                      <m:r>
                        <a:rPr lang="en-US" altLang="zh-CN" sz="2400" b="1" i="1" smtClean="0">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𝟏</m:t>
                      </m:r>
                      <m:r>
                        <a:rPr lang="en-US" altLang="zh-CN" sz="2400" b="1" i="1" smtClean="0">
                          <a:latin typeface="Cambria Math" panose="02040503050406030204" pitchFamily="18" charset="0"/>
                          <a:ea typeface="微软雅黑" panose="020B0503020204020204" pitchFamily="34" charset="-122"/>
                        </a:rPr>
                        <m:t>, ⋯, </m:t>
                      </m:r>
                      <m:r>
                        <a:rPr lang="en-US" altLang="zh-CN" sz="2400" b="1" i="1" smtClean="0">
                          <a:latin typeface="Cambria Math" panose="02040503050406030204" pitchFamily="18" charset="0"/>
                          <a:ea typeface="微软雅黑" panose="020B0503020204020204" pitchFamily="34" charset="-122"/>
                        </a:rPr>
                        <m:t>𝑵</m:t>
                      </m:r>
                    </m:oMath>
                  </m:oMathPara>
                </a14:m>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ea typeface="微软雅黑" panose="020B0503020204020204" pitchFamily="34" charset="-122"/>
                  </a:rPr>
                  <a:t>并以此概率分布，从 </a:t>
                </a:r>
                <a14:m>
                  <m:oMath xmlns:m="http://schemas.openxmlformats.org/officeDocument/2006/math">
                    <m:r>
                      <a:rPr lang="en-US" altLang="zh-CN" sz="1800" b="1" i="1" smtClean="0">
                        <a:latin typeface="Cambria Math" panose="02040503050406030204" pitchFamily="18" charset="0"/>
                        <a:ea typeface="微软雅黑" panose="020B0503020204020204" pitchFamily="34" charset="-122"/>
                      </a:rPr>
                      <m:t>𝒑𝒐𝒑</m:t>
                    </m:r>
                    <m:r>
                      <a:rPr lang="en-US" altLang="zh-CN" sz="1800" b="1" i="1" smtClean="0">
                        <a:latin typeface="Cambria Math" panose="02040503050406030204" pitchFamily="18" charset="0"/>
                        <a:ea typeface="微软雅黑" panose="020B0503020204020204" pitchFamily="34" charset="-122"/>
                      </a:rPr>
                      <m:t>(</m:t>
                    </m:r>
                    <m:r>
                      <a:rPr lang="en-US" altLang="zh-CN" sz="1800" b="1" i="1" smtClean="0">
                        <a:latin typeface="Cambria Math" panose="02040503050406030204" pitchFamily="18" charset="0"/>
                        <a:ea typeface="微软雅黑" panose="020B0503020204020204" pitchFamily="34" charset="-122"/>
                      </a:rPr>
                      <m:t>𝒕</m:t>
                    </m:r>
                    <m:r>
                      <a:rPr lang="en-US" altLang="zh-CN" sz="1800" b="1" i="1" smtClean="0">
                        <a:latin typeface="Cambria Math" panose="02040503050406030204" pitchFamily="18" charset="0"/>
                        <a:ea typeface="微软雅黑" panose="020B0503020204020204" pitchFamily="34" charset="-122"/>
                      </a:rPr>
                      <m:t>)</m:t>
                    </m:r>
                  </m:oMath>
                </a14:m>
                <a:r>
                  <a:rPr lang="en-US" altLang="zh-CN" sz="1800" b="1">
                    <a:ea typeface="微软雅黑" panose="020B0503020204020204" pitchFamily="34" charset="-122"/>
                  </a:rPr>
                  <a:t> </a:t>
                </a:r>
                <a:r>
                  <a:rPr lang="zh-CN" altLang="en-US" sz="1800" b="1">
                    <a:ea typeface="微软雅黑" panose="020B0503020204020204" pitchFamily="34" charset="-122"/>
                  </a:rPr>
                  <a:t>中随机选 </a:t>
                </a:r>
                <a:r>
                  <a:rPr lang="en-US" altLang="zh-CN" sz="1800" b="1">
                    <a:ea typeface="微软雅黑" panose="020B0503020204020204" pitchFamily="34" charset="-122"/>
                  </a:rPr>
                  <a:t>N </a:t>
                </a:r>
                <a:r>
                  <a:rPr lang="zh-CN" altLang="en-US" sz="1800" b="1">
                    <a:ea typeface="微软雅黑" panose="020B0503020204020204" pitchFamily="34" charset="-122"/>
                  </a:rPr>
                  <a:t>个染色体构成一个种群，</a:t>
                </a:r>
                <a14:m>
                  <m:oMath xmlns:m="http://schemas.openxmlformats.org/officeDocument/2006/math">
                    <m:r>
                      <a:rPr lang="en-US" altLang="zh-CN" sz="1800" b="1" i="1" smtClean="0">
                        <a:latin typeface="Cambria Math" panose="02040503050406030204" pitchFamily="18" charset="0"/>
                        <a:ea typeface="微软雅黑" panose="020B0503020204020204" pitchFamily="34" charset="-122"/>
                      </a:rPr>
                      <m:t>𝒏𝒆𝒘𝒑𝒐𝒑</m:t>
                    </m:r>
                    <m:r>
                      <a:rPr lang="en-US" altLang="zh-CN" sz="1800" b="1" i="1" smtClean="0">
                        <a:latin typeface="Cambria Math" panose="02040503050406030204" pitchFamily="18" charset="0"/>
                        <a:ea typeface="微软雅黑" panose="020B0503020204020204" pitchFamily="34" charset="-122"/>
                      </a:rPr>
                      <m:t>(</m:t>
                    </m:r>
                    <m:r>
                      <a:rPr lang="en-US" altLang="zh-CN" sz="1800" b="1" i="1" smtClean="0">
                        <a:latin typeface="Cambria Math" panose="02040503050406030204" pitchFamily="18" charset="0"/>
                        <a:ea typeface="微软雅黑" panose="020B0503020204020204" pitchFamily="34" charset="-122"/>
                      </a:rPr>
                      <m:t>𝒕</m:t>
                    </m:r>
                    <m:r>
                      <a:rPr lang="en-US" altLang="zh-CN" sz="1800" b="1" i="1" smtClean="0">
                        <a:latin typeface="Cambria Math" panose="02040503050406030204" pitchFamily="18" charset="0"/>
                        <a:ea typeface="微软雅黑" panose="020B0503020204020204" pitchFamily="34" charset="-122"/>
                      </a:rPr>
                      <m:t>)</m:t>
                    </m:r>
                  </m:oMath>
                </a14:m>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9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1800" b="1">
                  <a:ea typeface="微软雅黑" panose="020B0503020204020204" pitchFamily="34" charset="-122"/>
                </a:endParaRPr>
              </a:p>
              <a:p>
                <a:pPr eaLnBrk="1" hangingPunct="1">
                  <a:buClr>
                    <a:srgbClr val="FF0000"/>
                  </a:buClr>
                  <a:buSzPct val="55000"/>
                </a:pPr>
                <a:endParaRPr lang="en-US" altLang="zh-CN" sz="24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1800">
                  <a:solidFill>
                    <a:srgbClr val="0000FF"/>
                  </a:solidFill>
                  <a:ea typeface="微软雅黑" panose="020B0503020204020204" pitchFamily="34" charset="-122"/>
                </a:endParaRPr>
              </a:p>
            </p:txBody>
          </p:sp>
        </mc:Choice>
        <mc:Fallback xmlns="">
          <p:sp>
            <p:nvSpPr>
              <p:cNvPr id="7171" name="Rectangle 3">
                <a:extLst>
                  <a:ext uri="{FF2B5EF4-FFF2-40B4-BE49-F238E27FC236}">
                    <a16:creationId xmlns:a16="http://schemas.microsoft.com/office/drawing/2014/main" id="{5F69CAA3-4F07-48E6-98BF-27CAD3586981}"/>
                  </a:ext>
                </a:extLst>
              </p:cNvPr>
              <p:cNvSpPr>
                <a:spLocks noGrp="1" noRot="1" noChangeAspect="1" noMove="1" noResize="1" noEditPoints="1" noAdjustHandles="1" noChangeArrowheads="1" noChangeShapeType="1" noTextEdit="1"/>
              </p:cNvSpPr>
              <p:nvPr>
                <p:ph type="body" idx="1"/>
              </p:nvPr>
            </p:nvSpPr>
            <p:spPr>
              <a:xfrm>
                <a:off x="619124" y="1303874"/>
                <a:ext cx="8345363" cy="5077454"/>
              </a:xfrm>
              <a:blipFill>
                <a:blip r:embed="rId2"/>
                <a:stretch>
                  <a:fillRect t="-7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0122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600" dirty="0">
                <a:latin typeface="+mn-lt"/>
              </a:rPr>
              <a:t> </a:t>
            </a:r>
            <a:r>
              <a:rPr lang="zh-CN" altLang="en-US" sz="3600" dirty="0">
                <a:latin typeface="+mn-lt"/>
              </a:rPr>
              <a:t>遗传算法案例</a:t>
            </a:r>
          </a:p>
        </p:txBody>
      </p:sp>
      <mc:AlternateContent xmlns:mc="http://schemas.openxmlformats.org/markup-compatibility/2006" xmlns:a14="http://schemas.microsoft.com/office/drawing/2010/main">
        <mc:Choice Requires="a14">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345363" cy="5077454"/>
              </a:xfrm>
            </p:spPr>
            <p:txBody>
              <a:bodyPr/>
              <a:lstStyle/>
              <a:p>
                <a:pPr eaLnBrk="1" hangingPunct="1">
                  <a:buClr>
                    <a:srgbClr val="FF0000"/>
                  </a:buClr>
                  <a:buSzPct val="55000"/>
                  <a:buFont typeface="Wingdings" panose="05000000000000000000" pitchFamily="2" charset="2"/>
                  <a:buChar char="u"/>
                </a:pPr>
                <a14:m>
                  <m:oMath xmlns:m="http://schemas.openxmlformats.org/officeDocument/2006/math">
                    <m:r>
                      <a:rPr lang="en-US" altLang="zh-CN" sz="2000" b="1" i="1" smtClean="0">
                        <a:solidFill>
                          <a:srgbClr val="0000FF"/>
                        </a:solidFill>
                        <a:latin typeface="Cambria Math" panose="02040503050406030204" pitchFamily="18" charset="0"/>
                        <a:ea typeface="微软雅黑" panose="020B0503020204020204" pitchFamily="34" charset="-122"/>
                      </a:rPr>
                      <m:t>𝑺𝒕𝒆𝒑</m:t>
                    </m:r>
                    <m:r>
                      <a:rPr lang="en-US" altLang="zh-CN" sz="2000" b="1" i="1" smtClean="0">
                        <a:solidFill>
                          <a:srgbClr val="0000FF"/>
                        </a:solidFill>
                        <a:latin typeface="Cambria Math" panose="02040503050406030204" pitchFamily="18" charset="0"/>
                        <a:ea typeface="微软雅黑" panose="020B0503020204020204" pitchFamily="34" charset="-122"/>
                      </a:rPr>
                      <m:t> </m:t>
                    </m:r>
                    <m:r>
                      <a:rPr lang="en-US" altLang="zh-CN" sz="2000" b="1" i="1" smtClean="0">
                        <a:solidFill>
                          <a:srgbClr val="0000FF"/>
                        </a:solidFill>
                        <a:latin typeface="Cambria Math" panose="02040503050406030204" pitchFamily="18" charset="0"/>
                        <a:ea typeface="微软雅黑" panose="020B0503020204020204" pitchFamily="34" charset="-122"/>
                      </a:rPr>
                      <m:t>𝟒</m:t>
                    </m:r>
                  </m:oMath>
                </a14:m>
                <a:r>
                  <a:rPr lang="zh-CN" altLang="en-US" sz="2000" b="1">
                    <a:ea typeface="微软雅黑" panose="020B0503020204020204" pitchFamily="34" charset="-122"/>
                  </a:rPr>
                  <a:t>：</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ea typeface="微软雅黑" panose="020B0503020204020204" pitchFamily="34" charset="-122"/>
                  </a:rPr>
                  <a:t>通过交叉</a:t>
                </a:r>
                <a:r>
                  <a:rPr lang="en-US" altLang="zh-CN" sz="1800" b="1">
                    <a:ea typeface="微软雅黑" panose="020B0503020204020204" pitchFamily="34" charset="-122"/>
                  </a:rPr>
                  <a:t>(</a:t>
                </a:r>
                <a:r>
                  <a:rPr lang="zh-CN" altLang="en-US" sz="1800" b="1">
                    <a:ea typeface="微软雅黑" panose="020B0503020204020204" pitchFamily="34" charset="-122"/>
                  </a:rPr>
                  <a:t>交叉概率</a:t>
                </a:r>
                <a:r>
                  <a:rPr lang="en-US" altLang="zh-CN" sz="1800" b="1">
                    <a:ea typeface="微软雅黑" panose="020B0503020204020204" pitchFamily="34" charset="-122"/>
                  </a:rPr>
                  <a:t>)</a:t>
                </a:r>
                <a:r>
                  <a:rPr lang="zh-CN" altLang="en-US" sz="1800" b="1">
                    <a:ea typeface="微软雅黑" panose="020B0503020204020204" pitchFamily="34" charset="-122"/>
                  </a:rPr>
                  <a:t>为 </a:t>
                </a:r>
                <a:r>
                  <a:rPr lang="en-US" altLang="zh-CN" sz="1800" b="1">
                    <a:ea typeface="微软雅黑" panose="020B0503020204020204" pitchFamily="34" charset="-122"/>
                  </a:rPr>
                  <a:t>Pc  ,   </a:t>
                </a:r>
                <a:r>
                  <a:rPr lang="zh-CN" altLang="en-US" sz="1800" b="1">
                    <a:ea typeface="微软雅黑" panose="020B0503020204020204" pitchFamily="34" charset="-122"/>
                  </a:rPr>
                  <a:t>得到有 </a:t>
                </a:r>
                <a:r>
                  <a:rPr lang="en-US" altLang="zh-CN" sz="1800" b="1">
                    <a:ea typeface="微软雅黑" panose="020B0503020204020204" pitchFamily="34" charset="-122"/>
                  </a:rPr>
                  <a:t>N </a:t>
                </a:r>
                <a:r>
                  <a:rPr lang="zh-CN" altLang="en-US" sz="1800" b="1">
                    <a:ea typeface="微软雅黑" panose="020B0503020204020204" pitchFamily="34" charset="-122"/>
                  </a:rPr>
                  <a:t>个染色体的 </a:t>
                </a:r>
                <a14:m>
                  <m:oMath xmlns:m="http://schemas.openxmlformats.org/officeDocument/2006/math">
                    <m:r>
                      <a:rPr lang="en-US" altLang="zh-CN" sz="2000" b="1" i="0" smtClean="0">
                        <a:latin typeface="Cambria Math" panose="02040503050406030204" pitchFamily="18" charset="0"/>
                        <a:ea typeface="微软雅黑" panose="020B0503020204020204" pitchFamily="34" charset="-122"/>
                      </a:rPr>
                      <m:t>𝐜𝐫𝐨𝐬𝐬</m:t>
                    </m:r>
                    <m:r>
                      <a:rPr lang="en-US" altLang="zh-CN" sz="2000" b="1" i="1" smtClean="0">
                        <a:latin typeface="Cambria Math" panose="02040503050406030204" pitchFamily="18" charset="0"/>
                        <a:ea typeface="微软雅黑" panose="020B0503020204020204" pitchFamily="34" charset="-122"/>
                      </a:rPr>
                      <m:t>𝒑𝒐𝒑</m:t>
                    </m:r>
                    <m:d>
                      <m:dPr>
                        <m:ctrlPr>
                          <a:rPr lang="en-US" altLang="zh-CN" sz="2000" b="1" i="1" smtClean="0">
                            <a:latin typeface="Cambria Math" panose="02040503050406030204" pitchFamily="18" charset="0"/>
                            <a:ea typeface="微软雅黑" panose="020B0503020204020204" pitchFamily="34" charset="-122"/>
                          </a:rPr>
                        </m:ctrlPr>
                      </m:dPr>
                      <m:e>
                        <m:r>
                          <a:rPr lang="en-US" altLang="zh-CN" sz="2000" b="1" i="1" smtClean="0">
                            <a:latin typeface="Cambria Math" panose="02040503050406030204" pitchFamily="18" charset="0"/>
                            <a:ea typeface="微软雅黑" panose="020B0503020204020204" pitchFamily="34" charset="-122"/>
                          </a:rPr>
                          <m:t>𝒕</m:t>
                        </m:r>
                        <m:r>
                          <a:rPr lang="en-US" altLang="zh-CN" sz="2000" b="1" i="1" smtClean="0">
                            <a:latin typeface="Cambria Math" panose="02040503050406030204" pitchFamily="18" charset="0"/>
                            <a:ea typeface="微软雅黑" panose="020B0503020204020204" pitchFamily="34" charset="-122"/>
                          </a:rPr>
                          <m:t>+</m:t>
                        </m:r>
                        <m:r>
                          <a:rPr lang="en-US" altLang="zh-CN" sz="2000" b="1" i="1" smtClean="0">
                            <a:latin typeface="Cambria Math" panose="02040503050406030204" pitchFamily="18" charset="0"/>
                            <a:ea typeface="微软雅黑" panose="020B0503020204020204" pitchFamily="34" charset="-122"/>
                          </a:rPr>
                          <m:t>𝟏</m:t>
                        </m:r>
                      </m:e>
                    </m:d>
                  </m:oMath>
                </a14:m>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700" b="1">
                  <a:ea typeface="微软雅黑" panose="020B0503020204020204" pitchFamily="34" charset="-122"/>
                </a:endParaRPr>
              </a:p>
              <a:p>
                <a:pPr eaLnBrk="1" hangingPunct="1">
                  <a:buClr>
                    <a:srgbClr val="FF0000"/>
                  </a:buClr>
                  <a:buSzPct val="55000"/>
                  <a:buFont typeface="Wingdings" panose="05000000000000000000" pitchFamily="2" charset="2"/>
                  <a:buChar char="u"/>
                </a:pPr>
                <a14:m>
                  <m:oMath xmlns:m="http://schemas.openxmlformats.org/officeDocument/2006/math">
                    <m:r>
                      <a:rPr lang="en-US" altLang="zh-CN" sz="2000" b="1" i="1" smtClean="0">
                        <a:solidFill>
                          <a:srgbClr val="0000FF"/>
                        </a:solidFill>
                        <a:latin typeface="Cambria Math" panose="02040503050406030204" pitchFamily="18" charset="0"/>
                        <a:ea typeface="微软雅黑" panose="020B0503020204020204" pitchFamily="34" charset="-122"/>
                      </a:rPr>
                      <m:t>𝑺𝒕𝒆𝒑</m:t>
                    </m:r>
                    <m:r>
                      <a:rPr lang="en-US" altLang="zh-CN" sz="2000" b="1" i="1" smtClean="0">
                        <a:solidFill>
                          <a:srgbClr val="0000FF"/>
                        </a:solidFill>
                        <a:latin typeface="Cambria Math" panose="02040503050406030204" pitchFamily="18" charset="0"/>
                        <a:ea typeface="微软雅黑" panose="020B0503020204020204" pitchFamily="34" charset="-122"/>
                      </a:rPr>
                      <m:t> </m:t>
                    </m:r>
                    <m:r>
                      <a:rPr lang="en-US" altLang="zh-CN" sz="2000" b="1" i="1" smtClean="0">
                        <a:solidFill>
                          <a:srgbClr val="0000FF"/>
                        </a:solidFill>
                        <a:latin typeface="Cambria Math" panose="02040503050406030204" pitchFamily="18" charset="0"/>
                        <a:ea typeface="微软雅黑" panose="020B0503020204020204" pitchFamily="34" charset="-122"/>
                      </a:rPr>
                      <m:t>𝟓</m:t>
                    </m:r>
                  </m:oMath>
                </a14:m>
                <a:r>
                  <a:rPr lang="zh-CN" altLang="en-US" sz="2000" b="1">
                    <a:ea typeface="微软雅黑" panose="020B0503020204020204" pitchFamily="34" charset="-122"/>
                  </a:rPr>
                  <a:t>：</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ea typeface="微软雅黑" panose="020B0503020204020204" pitchFamily="34" charset="-122"/>
                  </a:rPr>
                  <a:t>以较小的概率（变异概率）</a:t>
                </a:r>
                <a14:m>
                  <m:oMath xmlns:m="http://schemas.openxmlformats.org/officeDocument/2006/math">
                    <m:sSub>
                      <m:sSubPr>
                        <m:ctrlPr>
                          <a:rPr lang="en-US" altLang="zh-CN" sz="1800" b="1" i="1" smtClean="0">
                            <a:latin typeface="Cambria Math" panose="02040503050406030204" pitchFamily="18" charset="0"/>
                            <a:ea typeface="微软雅黑" panose="020B0503020204020204" pitchFamily="34" charset="-122"/>
                          </a:rPr>
                        </m:ctrlPr>
                      </m:sSubPr>
                      <m:e>
                        <m:r>
                          <a:rPr lang="en-US" altLang="zh-CN" sz="1800" b="1" i="1" smtClean="0">
                            <a:latin typeface="Cambria Math" panose="02040503050406030204" pitchFamily="18" charset="0"/>
                            <a:ea typeface="微软雅黑" panose="020B0503020204020204" pitchFamily="34" charset="-122"/>
                          </a:rPr>
                          <m:t>𝒑</m:t>
                        </m:r>
                      </m:e>
                      <m:sub>
                        <m:r>
                          <a:rPr lang="en-US" altLang="zh-CN" sz="1800" b="1" i="1" smtClean="0">
                            <a:latin typeface="Cambria Math" panose="02040503050406030204" pitchFamily="18" charset="0"/>
                            <a:ea typeface="微软雅黑" panose="020B0503020204020204" pitchFamily="34" charset="-122"/>
                          </a:rPr>
                          <m:t>𝒎</m:t>
                        </m:r>
                      </m:sub>
                    </m:sSub>
                  </m:oMath>
                </a14:m>
                <a:r>
                  <a:rPr lang="en-US" altLang="zh-CN" sz="1800" b="1">
                    <a:ea typeface="微软雅黑" panose="020B0503020204020204" pitchFamily="34" charset="-122"/>
                  </a:rPr>
                  <a:t> </a:t>
                </a:r>
                <a:r>
                  <a:rPr lang="zh-CN" altLang="en-US" sz="1800" b="1">
                    <a:ea typeface="微软雅黑" panose="020B0503020204020204" pitchFamily="34" charset="-122"/>
                  </a:rPr>
                  <a:t>使得某染色体的一个基因发生变异，形成新的群体 </a:t>
                </a:r>
                <a14:m>
                  <m:oMath xmlns:m="http://schemas.openxmlformats.org/officeDocument/2006/math">
                    <m:r>
                      <a:rPr lang="en-US" altLang="zh-CN" sz="1800" b="1" i="1" smtClean="0">
                        <a:latin typeface="Cambria Math" panose="02040503050406030204" pitchFamily="18" charset="0"/>
                        <a:ea typeface="微软雅黑" panose="020B0503020204020204" pitchFamily="34" charset="-122"/>
                      </a:rPr>
                      <m:t>𝒎𝒖𝒕𝒑𝒐𝒑</m:t>
                    </m:r>
                    <m:r>
                      <a:rPr lang="en-US" altLang="zh-CN" sz="1800" b="1" i="1" smtClean="0">
                        <a:latin typeface="Cambria Math" panose="02040503050406030204" pitchFamily="18" charset="0"/>
                        <a:ea typeface="微软雅黑" panose="020B0503020204020204" pitchFamily="34" charset="-122"/>
                      </a:rPr>
                      <m:t>(</m:t>
                    </m:r>
                    <m:r>
                      <a:rPr lang="en-US" altLang="zh-CN" sz="1800" b="1" i="1" smtClean="0">
                        <a:latin typeface="Cambria Math" panose="02040503050406030204" pitchFamily="18" charset="0"/>
                        <a:ea typeface="微软雅黑" panose="020B0503020204020204" pitchFamily="34" charset="-122"/>
                      </a:rPr>
                      <m:t>𝒕</m:t>
                    </m:r>
                    <m:r>
                      <a:rPr lang="en-US" altLang="zh-CN" sz="1800" b="1" i="1" smtClean="0">
                        <a:latin typeface="Cambria Math" panose="02040503050406030204" pitchFamily="18" charset="0"/>
                        <a:ea typeface="微软雅黑" panose="020B0503020204020204" pitchFamily="34" charset="-122"/>
                      </a:rPr>
                      <m:t>+</m:t>
                    </m:r>
                    <m:r>
                      <a:rPr lang="en-US" altLang="zh-CN" sz="1800" b="1" i="1" smtClean="0">
                        <a:latin typeface="Cambria Math" panose="02040503050406030204" pitchFamily="18" charset="0"/>
                        <a:ea typeface="微软雅黑" panose="020B0503020204020204" pitchFamily="34" charset="-122"/>
                      </a:rPr>
                      <m:t>𝟏</m:t>
                    </m:r>
                    <m:r>
                      <a:rPr lang="en-US" altLang="zh-CN" sz="1800" b="1" i="1" smtClean="0">
                        <a:latin typeface="Cambria Math" panose="02040503050406030204" pitchFamily="18" charset="0"/>
                        <a:ea typeface="微软雅黑" panose="020B0503020204020204" pitchFamily="34" charset="-122"/>
                      </a:rPr>
                      <m:t>)</m:t>
                    </m:r>
                  </m:oMath>
                </a14:m>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b="1">
                    <a:ea typeface="微软雅黑" panose="020B0503020204020204" pitchFamily="34" charset="-122"/>
                  </a:rPr>
                  <a:t>令  </a:t>
                </a:r>
                <a14:m>
                  <m:oMath xmlns:m="http://schemas.openxmlformats.org/officeDocument/2006/math">
                    <m:r>
                      <a:rPr lang="en-US" altLang="zh-CN" sz="2000" b="1" i="1" smtClean="0">
                        <a:latin typeface="Cambria Math" panose="02040503050406030204" pitchFamily="18" charset="0"/>
                        <a:ea typeface="微软雅黑" panose="020B0503020204020204" pitchFamily="34" charset="-122"/>
                      </a:rPr>
                      <m:t>𝒕</m:t>
                    </m:r>
                    <m:r>
                      <a:rPr lang="en-US" altLang="zh-CN" sz="2000" b="1" i="1" smtClean="0">
                        <a:latin typeface="Cambria Math" panose="02040503050406030204" pitchFamily="18" charset="0"/>
                        <a:ea typeface="微软雅黑" panose="020B0503020204020204" pitchFamily="34" charset="-122"/>
                      </a:rPr>
                      <m:t>=</m:t>
                    </m:r>
                    <m:r>
                      <a:rPr lang="en-US" altLang="zh-CN" sz="2000" b="1" i="1" smtClean="0">
                        <a:latin typeface="Cambria Math" panose="02040503050406030204" pitchFamily="18" charset="0"/>
                        <a:ea typeface="微软雅黑" panose="020B0503020204020204" pitchFamily="34" charset="-122"/>
                      </a:rPr>
                      <m:t>𝒕</m:t>
                    </m:r>
                    <m:r>
                      <a:rPr lang="en-US" altLang="zh-CN" sz="2000" b="1" i="1" smtClean="0">
                        <a:latin typeface="Cambria Math" panose="02040503050406030204" pitchFamily="18" charset="0"/>
                        <a:ea typeface="微软雅黑" panose="020B0503020204020204" pitchFamily="34" charset="-122"/>
                      </a:rPr>
                      <m:t>+</m:t>
                    </m:r>
                    <m:r>
                      <a:rPr lang="en-US" altLang="zh-CN" sz="2000" b="1" i="1" smtClean="0">
                        <a:latin typeface="Cambria Math" panose="02040503050406030204" pitchFamily="18" charset="0"/>
                        <a:ea typeface="微软雅黑" panose="020B0503020204020204" pitchFamily="34" charset="-122"/>
                      </a:rPr>
                      <m:t>𝟏</m:t>
                    </m:r>
                    <m:r>
                      <a:rPr lang="en-US" altLang="zh-CN" sz="2000" b="1" i="1" smtClean="0">
                        <a:latin typeface="Cambria Math" panose="02040503050406030204" pitchFamily="18" charset="0"/>
                        <a:ea typeface="微软雅黑" panose="020B0503020204020204" pitchFamily="34" charset="-122"/>
                      </a:rPr>
                      <m:t>    </m:t>
                    </m:r>
                    <m:r>
                      <a:rPr lang="en-US" altLang="zh-CN" sz="2000" b="1" i="1" smtClean="0">
                        <a:latin typeface="Cambria Math" panose="02040503050406030204" pitchFamily="18" charset="0"/>
                        <a:ea typeface="微软雅黑" panose="020B0503020204020204" pitchFamily="34" charset="-122"/>
                      </a:rPr>
                      <m:t>𝒑𝒐𝒑</m:t>
                    </m:r>
                    <m:d>
                      <m:dPr>
                        <m:ctrlPr>
                          <a:rPr lang="en-US" altLang="zh-CN" sz="2000" b="1" i="1" smtClean="0">
                            <a:latin typeface="Cambria Math" panose="02040503050406030204" pitchFamily="18" charset="0"/>
                            <a:ea typeface="微软雅黑" panose="020B0503020204020204" pitchFamily="34" charset="-122"/>
                          </a:rPr>
                        </m:ctrlPr>
                      </m:dPr>
                      <m:e>
                        <m:r>
                          <a:rPr lang="en-US" altLang="zh-CN" sz="2000" b="1" i="1" smtClean="0">
                            <a:latin typeface="Cambria Math" panose="02040503050406030204" pitchFamily="18" charset="0"/>
                            <a:ea typeface="微软雅黑" panose="020B0503020204020204" pitchFamily="34" charset="-122"/>
                          </a:rPr>
                          <m:t>𝒕</m:t>
                        </m:r>
                      </m:e>
                    </m:d>
                    <m:r>
                      <a:rPr lang="en-US" altLang="zh-CN" sz="2000" b="1" i="1" smtClean="0">
                        <a:latin typeface="Cambria Math" panose="02040503050406030204" pitchFamily="18" charset="0"/>
                        <a:ea typeface="微软雅黑" panose="020B0503020204020204" pitchFamily="34" charset="-122"/>
                      </a:rPr>
                      <m:t>=</m:t>
                    </m:r>
                    <m:r>
                      <a:rPr lang="en-US" altLang="zh-CN" sz="2000" b="1" i="1" smtClean="0">
                        <a:latin typeface="Cambria Math" panose="02040503050406030204" pitchFamily="18" charset="0"/>
                        <a:ea typeface="微软雅黑" panose="020B0503020204020204" pitchFamily="34" charset="-122"/>
                      </a:rPr>
                      <m:t>𝒎𝒖𝒕𝒑𝒐𝒑</m:t>
                    </m:r>
                    <m:d>
                      <m:dPr>
                        <m:ctrlPr>
                          <a:rPr lang="en-US" altLang="zh-CN" sz="2000" b="1" i="1" smtClean="0">
                            <a:latin typeface="Cambria Math" panose="02040503050406030204" pitchFamily="18" charset="0"/>
                            <a:ea typeface="微软雅黑" panose="020B0503020204020204" pitchFamily="34" charset="-122"/>
                          </a:rPr>
                        </m:ctrlPr>
                      </m:dPr>
                      <m:e>
                        <m:r>
                          <a:rPr lang="en-US" altLang="zh-CN" sz="2000" b="1" i="1" smtClean="0">
                            <a:latin typeface="Cambria Math" panose="02040503050406030204" pitchFamily="18" charset="0"/>
                            <a:ea typeface="微软雅黑" panose="020B0503020204020204" pitchFamily="34" charset="-122"/>
                          </a:rPr>
                          <m:t>𝒕</m:t>
                        </m:r>
                      </m:e>
                    </m:d>
                    <m:r>
                      <a:rPr lang="en-US" altLang="zh-CN" sz="2000" b="1" i="1" smtClean="0">
                        <a:latin typeface="Cambria Math" panose="02040503050406030204" pitchFamily="18" charset="0"/>
                        <a:ea typeface="微软雅黑" panose="020B0503020204020204" pitchFamily="34" charset="-122"/>
                      </a:rPr>
                      <m:t>    </m:t>
                    </m:r>
                    <m:r>
                      <a:rPr lang="en-US" altLang="zh-CN" sz="2000" b="1" i="1" smtClean="0">
                        <a:latin typeface="Cambria Math" panose="02040503050406030204" pitchFamily="18" charset="0"/>
                        <a:ea typeface="微软雅黑" panose="020B0503020204020204" pitchFamily="34" charset="-122"/>
                      </a:rPr>
                      <m:t>𝒈𝒐</m:t>
                    </m:r>
                    <m:r>
                      <a:rPr lang="en-US" altLang="zh-CN" sz="2000" b="1" i="1" smtClean="0">
                        <a:latin typeface="Cambria Math" panose="02040503050406030204" pitchFamily="18" charset="0"/>
                        <a:ea typeface="微软雅黑" panose="020B0503020204020204" pitchFamily="34" charset="-122"/>
                      </a:rPr>
                      <m:t> </m:t>
                    </m:r>
                    <m:r>
                      <a:rPr lang="en-US" altLang="zh-CN" sz="2000" b="1" i="1" smtClean="0">
                        <a:latin typeface="Cambria Math" panose="02040503050406030204" pitchFamily="18" charset="0"/>
                        <a:ea typeface="微软雅黑" panose="020B0503020204020204" pitchFamily="34" charset="-122"/>
                      </a:rPr>
                      <m:t>𝒕𝒐</m:t>
                    </m:r>
                    <m:r>
                      <a:rPr lang="en-US" altLang="zh-CN" sz="2000" b="1" i="1" smtClean="0">
                        <a:latin typeface="Cambria Math" panose="02040503050406030204" pitchFamily="18" charset="0"/>
                        <a:ea typeface="微软雅黑" panose="020B0503020204020204" pitchFamily="34" charset="-122"/>
                      </a:rPr>
                      <m:t> </m:t>
                    </m:r>
                    <m:r>
                      <a:rPr lang="en-US" altLang="zh-CN" sz="2000" b="1" i="1" smtClean="0">
                        <a:latin typeface="Cambria Math" panose="02040503050406030204" pitchFamily="18" charset="0"/>
                        <a:ea typeface="微软雅黑" panose="020B0503020204020204" pitchFamily="34" charset="-122"/>
                      </a:rPr>
                      <m:t>𝑺𝒕𝒆𝒑</m:t>
                    </m:r>
                    <m:r>
                      <a:rPr lang="en-US" altLang="zh-CN" sz="2000" b="1" i="1" smtClean="0">
                        <a:latin typeface="Cambria Math" panose="02040503050406030204" pitchFamily="18" charset="0"/>
                        <a:ea typeface="微软雅黑" panose="020B0503020204020204" pitchFamily="34" charset="-122"/>
                      </a:rPr>
                      <m:t> </m:t>
                    </m:r>
                    <m:r>
                      <a:rPr lang="en-US" altLang="zh-CN" sz="2000" b="1" i="1" smtClean="0">
                        <a:latin typeface="Cambria Math" panose="02040503050406030204" pitchFamily="18" charset="0"/>
                        <a:ea typeface="微软雅黑" panose="020B0503020204020204" pitchFamily="34" charset="-122"/>
                      </a:rPr>
                      <m:t>𝟐</m:t>
                    </m:r>
                  </m:oMath>
                </a14:m>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500" b="1">
                  <a:ea typeface="微软雅黑" panose="020B0503020204020204" pitchFamily="34" charset="-122"/>
                </a:endParaRPr>
              </a:p>
              <a:p>
                <a:pPr eaLnBrk="1" hangingPunct="1">
                  <a:buClr>
                    <a:srgbClr val="FF0000"/>
                  </a:buClr>
                  <a:buSzPct val="55000"/>
                </a:pPr>
                <a:endParaRPr lang="en-US" altLang="zh-CN" sz="24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1800">
                  <a:solidFill>
                    <a:srgbClr val="0000FF"/>
                  </a:solidFill>
                  <a:ea typeface="微软雅黑" panose="020B0503020204020204" pitchFamily="34" charset="-122"/>
                </a:endParaRPr>
              </a:p>
            </p:txBody>
          </p:sp>
        </mc:Choice>
        <mc:Fallback xmlns="">
          <p:sp>
            <p:nvSpPr>
              <p:cNvPr id="7171" name="Rectangle 3">
                <a:extLst>
                  <a:ext uri="{FF2B5EF4-FFF2-40B4-BE49-F238E27FC236}">
                    <a16:creationId xmlns:a16="http://schemas.microsoft.com/office/drawing/2014/main" id="{5F69CAA3-4F07-48E6-98BF-27CAD3586981}"/>
                  </a:ext>
                </a:extLst>
              </p:cNvPr>
              <p:cNvSpPr>
                <a:spLocks noGrp="1" noRot="1" noChangeAspect="1" noMove="1" noResize="1" noEditPoints="1" noAdjustHandles="1" noChangeArrowheads="1" noChangeShapeType="1" noTextEdit="1"/>
              </p:cNvSpPr>
              <p:nvPr>
                <p:ph type="body" idx="1"/>
              </p:nvPr>
            </p:nvSpPr>
            <p:spPr>
              <a:xfrm>
                <a:off x="619124" y="1303874"/>
                <a:ext cx="8345363" cy="5077454"/>
              </a:xfrm>
              <a:blipFill>
                <a:blip r:embed="rId2"/>
                <a:stretch>
                  <a:fillRect t="-7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3427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600" dirty="0">
                <a:latin typeface="+mn-lt"/>
              </a:rPr>
              <a:t> </a:t>
            </a:r>
            <a:r>
              <a:rPr lang="zh-CN" altLang="en-US" sz="3600" dirty="0">
                <a:latin typeface="+mn-lt"/>
              </a:rPr>
              <a:t>编码</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5" y="1303874"/>
            <a:ext cx="7913316" cy="5077454"/>
          </a:xfrm>
        </p:spPr>
        <p:txBody>
          <a:bodyPr/>
          <a:lstStyle/>
          <a:p>
            <a:pPr eaLnBrk="1" hangingPunct="1">
              <a:buClr>
                <a:srgbClr val="FF0000"/>
              </a:buClr>
              <a:buSzPct val="55000"/>
            </a:pPr>
            <a:r>
              <a:rPr lang="zh-CN" altLang="en-US" sz="2400" b="1" dirty="0">
                <a:ea typeface="微软雅黑" panose="020B0503020204020204" pitchFamily="34" charset="-122"/>
              </a:rPr>
              <a:t>遗传算法的编码：</a:t>
            </a:r>
            <a:endParaRPr lang="en-US" altLang="zh-CN" sz="2400" b="1" dirty="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b="1" dirty="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dirty="0">
                <a:solidFill>
                  <a:srgbClr val="0000FF"/>
                </a:solidFill>
                <a:ea typeface="微软雅黑" panose="020B0503020204020204" pitchFamily="34" charset="-122"/>
              </a:rPr>
              <a:t>编码</a:t>
            </a:r>
            <a:r>
              <a:rPr lang="zh-CN" altLang="en-US" sz="2000" b="1" dirty="0">
                <a:ea typeface="微软雅黑" panose="020B0503020204020204" pitchFamily="34" charset="-122"/>
              </a:rPr>
              <a:t>是 </a:t>
            </a:r>
            <a:r>
              <a:rPr lang="en-US" altLang="zh-CN" sz="2000" b="1" dirty="0">
                <a:ea typeface="微软雅黑" panose="020B0503020204020204" pitchFamily="34" charset="-122"/>
              </a:rPr>
              <a:t>GA </a:t>
            </a:r>
            <a:r>
              <a:rPr lang="zh-CN" altLang="en-US" sz="2000" b="1" dirty="0">
                <a:ea typeface="微软雅黑" panose="020B0503020204020204" pitchFamily="34" charset="-122"/>
              </a:rPr>
              <a:t>中的基础工作之一， </a:t>
            </a:r>
            <a:r>
              <a:rPr lang="en-US" altLang="zh-CN" sz="2000" b="1" dirty="0">
                <a:ea typeface="微软雅黑" panose="020B0503020204020204" pitchFamily="34" charset="-122"/>
              </a:rPr>
              <a:t>GA </a:t>
            </a:r>
            <a:r>
              <a:rPr lang="zh-CN" altLang="en-US" sz="2000" b="1" dirty="0">
                <a:ea typeface="微软雅黑" panose="020B0503020204020204" pitchFamily="34" charset="-122"/>
              </a:rPr>
              <a:t>不能直接处理解空间的解数据，必须通过编码表成遗传空间的基因型数据。</a:t>
            </a:r>
            <a:endParaRPr lang="en-US" altLang="zh-CN" sz="2000" b="1" dirty="0">
              <a:ea typeface="微软雅黑" panose="020B0503020204020204" pitchFamily="34" charset="-122"/>
            </a:endParaRPr>
          </a:p>
          <a:p>
            <a:pPr marL="0" indent="0" eaLnBrk="1" hangingPunct="1">
              <a:buClr>
                <a:srgbClr val="FF0000"/>
              </a:buClr>
              <a:buSzPct val="55000"/>
              <a:buNone/>
            </a:pPr>
            <a:endParaRPr lang="en-US" altLang="zh-CN" sz="800" b="1" dirty="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dirty="0">
                <a:ea typeface="微软雅黑" panose="020B0503020204020204" pitchFamily="34" charset="-122"/>
              </a:rPr>
              <a:t>常用的遗传编码算法有</a:t>
            </a:r>
            <a:r>
              <a:rPr lang="zh-CN" altLang="en-US" sz="2000" b="1" dirty="0">
                <a:solidFill>
                  <a:srgbClr val="0000FF"/>
                </a:solidFill>
                <a:ea typeface="微软雅黑" panose="020B0503020204020204" pitchFamily="34" charset="-122"/>
              </a:rPr>
              <a:t>二进制编码</a:t>
            </a:r>
            <a:r>
              <a:rPr lang="zh-CN" altLang="en-US" sz="2000" b="1" dirty="0">
                <a:ea typeface="微软雅黑" panose="020B0503020204020204" pitchFamily="34" charset="-122"/>
              </a:rPr>
              <a:t>、</a:t>
            </a:r>
            <a:r>
              <a:rPr lang="zh-CN" altLang="en-US" sz="2000" b="1" dirty="0">
                <a:solidFill>
                  <a:srgbClr val="0000FF"/>
                </a:solidFill>
                <a:ea typeface="微软雅黑" panose="020B0503020204020204" pitchFamily="34" charset="-122"/>
              </a:rPr>
              <a:t>实数编码</a:t>
            </a:r>
            <a:r>
              <a:rPr lang="zh-CN" altLang="en-US" sz="2000" b="1" dirty="0">
                <a:ea typeface="微软雅黑" panose="020B0503020204020204" pitchFamily="34" charset="-122"/>
              </a:rPr>
              <a:t>。</a:t>
            </a:r>
            <a:endParaRPr lang="en-US" altLang="zh-CN" sz="700" b="1" dirty="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dirty="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1800" dirty="0">
              <a:solidFill>
                <a:srgbClr val="0000FF"/>
              </a:solidFill>
              <a:ea typeface="微软雅黑" panose="020B0503020204020204" pitchFamily="34" charset="-122"/>
            </a:endParaRPr>
          </a:p>
        </p:txBody>
      </p:sp>
    </p:spTree>
    <p:extLst>
      <p:ext uri="{BB962C8B-B14F-4D97-AF65-F5344CB8AC3E}">
        <p14:creationId xmlns:p14="http://schemas.microsoft.com/office/powerpoint/2010/main" val="2639343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600" dirty="0">
                <a:latin typeface="+mn-lt"/>
              </a:rPr>
              <a:t> </a:t>
            </a:r>
            <a:r>
              <a:rPr lang="zh-CN" altLang="en-US" sz="3600" dirty="0">
                <a:latin typeface="+mn-lt"/>
              </a:rPr>
              <a:t>编码</a:t>
            </a:r>
          </a:p>
        </p:txBody>
      </p:sp>
      <mc:AlternateContent xmlns:mc="http://schemas.openxmlformats.org/markup-compatibility/2006" xmlns:a14="http://schemas.microsoft.com/office/drawing/2010/main">
        <mc:Choice Requires="a14">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pPr>
                <a:r>
                  <a:rPr lang="zh-CN" altLang="en-US" sz="2400" b="1">
                    <a:ea typeface="微软雅黑" panose="020B0503020204020204" pitchFamily="34" charset="-122"/>
                  </a:rPr>
                  <a:t>二进制编码（</a:t>
                </a:r>
                <a:r>
                  <a:rPr lang="en-US" altLang="zh-CN" sz="2400" b="1">
                    <a:ea typeface="微软雅黑" panose="020B0503020204020204" pitchFamily="34" charset="-122"/>
                  </a:rPr>
                  <a:t>Binary encoding</a:t>
                </a:r>
                <a:r>
                  <a:rPr lang="zh-CN" altLang="en-US" sz="2400" b="1">
                    <a:ea typeface="微软雅黑" panose="020B0503020204020204" pitchFamily="34" charset="-122"/>
                  </a:rPr>
                  <a:t>）：</a:t>
                </a:r>
                <a:endParaRPr lang="en-US" altLang="zh-CN" sz="24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solidFill>
                      <a:srgbClr val="0000FF"/>
                    </a:solidFill>
                    <a:ea typeface="微软雅黑" panose="020B0503020204020204" pitchFamily="34" charset="-122"/>
                  </a:rPr>
                  <a:t>二进制编码</a:t>
                </a:r>
                <a:r>
                  <a:rPr lang="zh-CN" altLang="en-US" sz="2000" b="1">
                    <a:solidFill>
                      <a:schemeClr val="tx1"/>
                    </a:solidFill>
                    <a:ea typeface="微软雅黑" panose="020B0503020204020204" pitchFamily="34" charset="-122"/>
                  </a:rPr>
                  <a:t>又称为</a:t>
                </a:r>
                <a:r>
                  <a:rPr lang="zh-CN" altLang="en-US" sz="2000" b="1">
                    <a:solidFill>
                      <a:srgbClr val="0000FF"/>
                    </a:solidFill>
                    <a:ea typeface="微软雅黑" panose="020B0503020204020204" pitchFamily="34" charset="-122"/>
                  </a:rPr>
                  <a:t>常规码</a:t>
                </a:r>
                <a:r>
                  <a:rPr lang="zh-CN" altLang="en-US" sz="2000" b="1">
                    <a:solidFill>
                      <a:schemeClr val="tx1"/>
                    </a:solidFill>
                    <a:ea typeface="微软雅黑" panose="020B0503020204020204" pitchFamily="34" charset="-122"/>
                  </a:rPr>
                  <a:t>，这种编码方法使算法的三个算子构造比较简单。</a:t>
                </a:r>
                <a:endParaRPr lang="en-US" altLang="zh-CN" sz="2000" b="1">
                  <a:solidFill>
                    <a:schemeClr val="tx1"/>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solidFill>
                      <a:schemeClr val="tx1"/>
                    </a:solidFill>
                    <a:ea typeface="微软雅黑" panose="020B0503020204020204" pitchFamily="34" charset="-122"/>
                  </a:rPr>
                  <a:t>二进制编码是将原问题的结构变换为染色体的位串结构。</a:t>
                </a:r>
                <a:endParaRPr lang="en-US" altLang="zh-CN" sz="2000" b="1">
                  <a:solidFill>
                    <a:schemeClr val="tx1"/>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solidFill>
                      <a:schemeClr val="tx1"/>
                    </a:solidFill>
                    <a:ea typeface="微软雅黑" panose="020B0503020204020204" pitchFamily="34" charset="-122"/>
                  </a:rPr>
                  <a:t>在二进制编码中，首先要确定二进制字符串的</a:t>
                </a:r>
                <a:r>
                  <a:rPr lang="zh-CN" altLang="en-US" sz="2000" b="1">
                    <a:solidFill>
                      <a:srgbClr val="0000FF"/>
                    </a:solidFill>
                    <a:ea typeface="微软雅黑" panose="020B0503020204020204" pitchFamily="34" charset="-122"/>
                  </a:rPr>
                  <a:t>长度</a:t>
                </a:r>
                <a:r>
                  <a:rPr lang="en-US" altLang="zh-CN" sz="2000" b="1">
                    <a:solidFill>
                      <a:srgbClr val="0000FF"/>
                    </a:solidFill>
                    <a:ea typeface="微软雅黑" panose="020B0503020204020204" pitchFamily="34" charset="-122"/>
                  </a:rPr>
                  <a:t> </a:t>
                </a:r>
                <a14:m>
                  <m:oMath xmlns:m="http://schemas.openxmlformats.org/officeDocument/2006/math">
                    <m:r>
                      <a:rPr lang="en-US" altLang="zh-CN" sz="2000" b="1" i="1" smtClean="0">
                        <a:solidFill>
                          <a:srgbClr val="0000FF"/>
                        </a:solidFill>
                        <a:latin typeface="Cambria Math" panose="02040503050406030204" pitchFamily="18" charset="0"/>
                        <a:ea typeface="微软雅黑" panose="020B0503020204020204" pitchFamily="34" charset="-122"/>
                      </a:rPr>
                      <m:t>𝒍</m:t>
                    </m:r>
                  </m:oMath>
                </a14:m>
                <a:endParaRPr lang="en-US" altLang="zh-CN" sz="20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比如，前面的例</a:t>
                </a:r>
                <a:r>
                  <a:rPr lang="en-US" altLang="zh-CN" sz="1800" b="1">
                    <a:ea typeface="微软雅黑" panose="020B0503020204020204" pitchFamily="34" charset="-122"/>
                  </a:rPr>
                  <a:t>1</a:t>
                </a:r>
                <a:r>
                  <a:rPr lang="zh-CN" altLang="en-US" sz="1800" b="1">
                    <a:ea typeface="微软雅黑" panose="020B0503020204020204" pitchFamily="34" charset="-122"/>
                  </a:rPr>
                  <a:t>：</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b="1">
                    <a:ea typeface="微软雅黑" panose="020B0503020204020204" pitchFamily="34" charset="-122"/>
                  </a:rPr>
                  <a:t>二进制字符串长度为 </a:t>
                </a:r>
                <a:r>
                  <a:rPr lang="en-US" altLang="zh-CN" sz="1600" b="1">
                    <a:ea typeface="微软雅黑" panose="020B0503020204020204" pitchFamily="34" charset="-122"/>
                  </a:rPr>
                  <a:t>3 </a:t>
                </a:r>
                <a:r>
                  <a:rPr lang="zh-CN" altLang="en-US" sz="1600" b="1">
                    <a:ea typeface="微软雅黑" panose="020B0503020204020204" pitchFamily="34" charset="-122"/>
                  </a:rPr>
                  <a:t>，共 </a:t>
                </a:r>
                <a14:m>
                  <m:oMath xmlns:m="http://schemas.openxmlformats.org/officeDocument/2006/math">
                    <m:sSup>
                      <m:sSupPr>
                        <m:ctrlPr>
                          <a:rPr lang="en-US" altLang="zh-CN" sz="1600" b="1" i="1" smtClean="0">
                            <a:latin typeface="Cambria Math" panose="02040503050406030204" pitchFamily="18" charset="0"/>
                            <a:ea typeface="微软雅黑" panose="020B0503020204020204" pitchFamily="34" charset="-122"/>
                          </a:rPr>
                        </m:ctrlPr>
                      </m:sSupPr>
                      <m:e>
                        <m:r>
                          <a:rPr lang="en-US" altLang="zh-CN" sz="1600" b="1" i="1">
                            <a:latin typeface="Cambria Math" panose="02040503050406030204" pitchFamily="18" charset="0"/>
                            <a:ea typeface="微软雅黑" panose="020B0503020204020204" pitchFamily="34" charset="-122"/>
                          </a:rPr>
                          <m:t>2</m:t>
                        </m:r>
                      </m:e>
                      <m:sup>
                        <m:r>
                          <a:rPr lang="en-US" altLang="zh-CN" sz="1600" b="1" i="1">
                            <a:latin typeface="Cambria Math" panose="02040503050406030204" pitchFamily="18" charset="0"/>
                            <a:ea typeface="微软雅黑" panose="020B0503020204020204" pitchFamily="34" charset="-122"/>
                          </a:rPr>
                          <m:t>3</m:t>
                        </m:r>
                      </m:sup>
                    </m:sSup>
                    <m:r>
                      <a:rPr lang="en-US" altLang="zh-CN" sz="1600" b="1" i="1">
                        <a:latin typeface="Cambria Math" panose="02040503050406030204" pitchFamily="18" charset="0"/>
                        <a:ea typeface="微软雅黑" panose="020B0503020204020204" pitchFamily="34" charset="-122"/>
                      </a:rPr>
                      <m:t>=</m:t>
                    </m:r>
                  </m:oMath>
                </a14:m>
                <a:r>
                  <a:rPr lang="en-US" altLang="zh-CN" sz="1600" b="1">
                    <a:ea typeface="微软雅黑" panose="020B0503020204020204" pitchFamily="34" charset="-122"/>
                  </a:rPr>
                  <a:t>8 </a:t>
                </a:r>
                <a:r>
                  <a:rPr lang="zh-CN" altLang="en-US" sz="1600" b="1">
                    <a:ea typeface="微软雅黑" panose="020B0503020204020204" pitchFamily="34" charset="-122"/>
                  </a:rPr>
                  <a:t>种可能的方案</a:t>
                </a:r>
              </a:p>
            </p:txBody>
          </p:sp>
        </mc:Choice>
        <mc:Fallback xmlns="">
          <p:sp>
            <p:nvSpPr>
              <p:cNvPr id="7171" name="Rectangle 3">
                <a:extLst>
                  <a:ext uri="{FF2B5EF4-FFF2-40B4-BE49-F238E27FC236}">
                    <a16:creationId xmlns:a16="http://schemas.microsoft.com/office/drawing/2014/main" id="{5F69CAA3-4F07-48E6-98BF-27CAD3586981}"/>
                  </a:ext>
                </a:extLst>
              </p:cNvPr>
              <p:cNvSpPr>
                <a:spLocks noGrp="1" noRot="1" noChangeAspect="1" noMove="1" noResize="1" noEditPoints="1" noAdjustHandles="1" noChangeArrowheads="1" noChangeShapeType="1" noTextEdit="1"/>
              </p:cNvSpPr>
              <p:nvPr>
                <p:ph type="body" idx="1"/>
              </p:nvPr>
            </p:nvSpPr>
            <p:spPr>
              <a:xfrm>
                <a:off x="619124" y="1303874"/>
                <a:ext cx="8048625" cy="5077454"/>
              </a:xfrm>
              <a:blipFill>
                <a:blip r:embed="rId2"/>
                <a:stretch>
                  <a:fillRect l="-76" t="-960"/>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5906B341-F2AE-42D1-828C-34288A6A23C8}"/>
              </a:ext>
            </a:extLst>
          </p:cNvPr>
          <p:cNvPicPr>
            <a:picLocks noChangeAspect="1"/>
          </p:cNvPicPr>
          <p:nvPr/>
        </p:nvPicPr>
        <p:blipFill>
          <a:blip r:embed="rId3"/>
          <a:stretch>
            <a:fillRect/>
          </a:stretch>
        </p:blipFill>
        <p:spPr>
          <a:xfrm>
            <a:off x="2339752" y="4077072"/>
            <a:ext cx="4464496" cy="1692278"/>
          </a:xfrm>
          <a:prstGeom prst="rect">
            <a:avLst/>
          </a:prstGeom>
        </p:spPr>
      </p:pic>
    </p:spTree>
    <p:extLst>
      <p:ext uri="{BB962C8B-B14F-4D97-AF65-F5344CB8AC3E}">
        <p14:creationId xmlns:p14="http://schemas.microsoft.com/office/powerpoint/2010/main" val="2070029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34E3595-1375-4655-AB50-92DD9F7478B4}"/>
              </a:ext>
            </a:extLst>
          </p:cNvPr>
          <p:cNvSpPr>
            <a:spLocks noGrp="1" noChangeArrowheads="1"/>
          </p:cNvSpPr>
          <p:nvPr>
            <p:ph type="title"/>
          </p:nvPr>
        </p:nvSpPr>
        <p:spPr>
          <a:xfrm>
            <a:off x="971550" y="406400"/>
            <a:ext cx="7696200" cy="719138"/>
          </a:xfrm>
        </p:spPr>
        <p:txBody>
          <a:bodyPr/>
          <a:lstStyle/>
          <a:p>
            <a:pPr eaLnBrk="1" hangingPunct="1">
              <a:defRPr/>
            </a:pPr>
            <a:r>
              <a:rPr lang="zh-CN" altLang="en-US" b="1" dirty="0">
                <a:solidFill>
                  <a:srgbClr val="0000FF"/>
                </a:solidFill>
                <a:latin typeface="+mn-lt"/>
              </a:rPr>
              <a:t>  </a:t>
            </a:r>
          </a:p>
        </p:txBody>
      </p:sp>
      <p:sp>
        <p:nvSpPr>
          <p:cNvPr id="5123" name="Rectangle 3">
            <a:extLst>
              <a:ext uri="{FF2B5EF4-FFF2-40B4-BE49-F238E27FC236}">
                <a16:creationId xmlns:a16="http://schemas.microsoft.com/office/drawing/2014/main" id="{7D2214F1-AC0D-42B2-9AF8-52B61333EB59}"/>
              </a:ext>
            </a:extLst>
          </p:cNvPr>
          <p:cNvSpPr>
            <a:spLocks noGrp="1" noChangeArrowheads="1"/>
          </p:cNvSpPr>
          <p:nvPr>
            <p:ph type="body" idx="1"/>
          </p:nvPr>
        </p:nvSpPr>
        <p:spPr>
          <a:xfrm>
            <a:off x="723900" y="1412875"/>
            <a:ext cx="7696200" cy="4929188"/>
          </a:xfrm>
        </p:spPr>
        <p:txBody>
          <a:bodyPr/>
          <a:lstStyle/>
          <a:p>
            <a:pPr eaLnBrk="1" hangingPunct="1">
              <a:buClr>
                <a:srgbClr val="FF0000"/>
              </a:buClr>
              <a:buSzPct val="55000"/>
              <a:buFont typeface="Wingdings" panose="05000000000000000000" pitchFamily="2" charset="2"/>
              <a:buChar char="n"/>
            </a:pPr>
            <a:r>
              <a:rPr lang="zh-CN" altLang="en-US" sz="2800" b="1" dirty="0">
                <a:solidFill>
                  <a:srgbClr val="FF0000"/>
                </a:solidFill>
                <a:latin typeface="微软雅黑" panose="020B0503020204020204" pitchFamily="34" charset="-122"/>
                <a:ea typeface="微软雅黑" panose="020B0503020204020204" pitchFamily="34" charset="-122"/>
              </a:rPr>
              <a:t>遗传算法</a:t>
            </a:r>
            <a:endParaRPr lang="en-US" altLang="zh-CN" sz="2800" b="1" dirty="0">
              <a:solidFill>
                <a:srgbClr val="FF000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endParaRPr lang="zh-CN" altLang="en-US" sz="500" b="1" dirty="0">
              <a:solidFill>
                <a:schemeClr val="bg2"/>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遗传算法聚类</a:t>
            </a:r>
            <a:endParaRPr lang="en-US" altLang="zh-CN" sz="2800" b="1" dirty="0">
              <a:latin typeface="微软雅黑" panose="020B0503020204020204" pitchFamily="34" charset="-122"/>
              <a:ea typeface="微软雅黑" panose="020B0503020204020204" pitchFamily="34" charset="-122"/>
            </a:endParaRPr>
          </a:p>
          <a:p>
            <a:pPr marL="0" indent="0" eaLnBrk="1" hangingPunct="1">
              <a:buClr>
                <a:srgbClr val="FF0000"/>
              </a:buClr>
              <a:buSzPct val="55000"/>
              <a:buNone/>
            </a:pPr>
            <a:endParaRPr lang="en-US" altLang="zh-CN" sz="500" b="1"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r>
              <a:rPr lang="zh-HK" altLang="en-US" sz="2800" b="1" dirty="0">
                <a:latin typeface="微软雅黑" panose="020B0503020204020204" pitchFamily="34" charset="-122"/>
                <a:ea typeface="微软雅黑" panose="020B0503020204020204" pitchFamily="34" charset="-122"/>
              </a:rPr>
              <a:t>粒子群优化算法（</a:t>
            </a:r>
            <a:r>
              <a:rPr lang="en-US" altLang="zh-CN" sz="2800" b="1" dirty="0">
                <a:latin typeface="微软雅黑" panose="020B0503020204020204" pitchFamily="34" charset="-122"/>
                <a:ea typeface="微软雅黑" panose="020B0503020204020204" pitchFamily="34" charset="-122"/>
              </a:rPr>
              <a:t>PSO</a:t>
            </a:r>
            <a:r>
              <a:rPr lang="zh-CN" altLang="en-US" sz="2800" b="1" dirty="0">
                <a:latin typeface="微软雅黑" panose="020B0503020204020204" pitchFamily="34" charset="-122"/>
                <a:ea typeface="微软雅黑" panose="020B0503020204020204" pitchFamily="34" charset="-122"/>
              </a:rPr>
              <a:t>）</a:t>
            </a:r>
            <a:endParaRPr lang="en-US" altLang="zh-CN" sz="500" b="1"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蚁群算法</a:t>
            </a:r>
            <a:endParaRPr lang="en-US" altLang="zh-CN" sz="2800" b="1"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endParaRPr lang="en-US" altLang="zh-CN"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8096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600" dirty="0">
                <a:latin typeface="+mn-lt"/>
              </a:rPr>
              <a:t> </a:t>
            </a:r>
            <a:r>
              <a:rPr lang="zh-CN" altLang="en-US" sz="3600" dirty="0">
                <a:latin typeface="+mn-lt"/>
              </a:rPr>
              <a:t>编码</a:t>
            </a:r>
          </a:p>
        </p:txBody>
      </p:sp>
      <mc:AlternateContent xmlns:mc="http://schemas.openxmlformats.org/markup-compatibility/2006" xmlns:a14="http://schemas.microsoft.com/office/drawing/2010/main">
        <mc:Choice Requires="a14">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pPr>
                <a:r>
                  <a:rPr lang="zh-CN" altLang="en-US" sz="2000" b="1">
                    <a:ea typeface="微软雅黑" panose="020B0503020204020204" pitchFamily="34" charset="-122"/>
                  </a:rPr>
                  <a:t>二进制编码（</a:t>
                </a:r>
                <a:r>
                  <a:rPr lang="en-US" altLang="zh-CN" sz="2000" b="1">
                    <a:ea typeface="微软雅黑" panose="020B0503020204020204" pitchFamily="34" charset="-122"/>
                  </a:rPr>
                  <a:t>Binary encoding</a:t>
                </a:r>
                <a:r>
                  <a:rPr lang="zh-CN" altLang="en-US" sz="2000" b="1">
                    <a:ea typeface="微软雅黑" panose="020B0503020204020204" pitchFamily="34" charset="-122"/>
                  </a:rPr>
                  <a:t>）：</a:t>
                </a:r>
                <a:endParaRPr lang="en-US" altLang="zh-CN" sz="2000" b="1">
                  <a:ea typeface="微软雅黑" panose="020B0503020204020204" pitchFamily="34" charset="-122"/>
                </a:endParaRPr>
              </a:p>
              <a:p>
                <a:pPr marL="0" indent="0" eaLnBrk="1" hangingPunct="1">
                  <a:buClr>
                    <a:srgbClr val="FF0000"/>
                  </a:buClr>
                  <a:buSzPct val="55000"/>
                  <a:buNone/>
                </a:pPr>
                <a:endParaRPr lang="en-US" altLang="zh-CN" sz="800" b="1">
                  <a:solidFill>
                    <a:schemeClr val="tx1"/>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solidFill>
                      <a:srgbClr val="0000FF"/>
                    </a:solidFill>
                    <a:ea typeface="微软雅黑" panose="020B0503020204020204" pitchFamily="34" charset="-122"/>
                  </a:rPr>
                  <a:t>连续变量</a:t>
                </a:r>
                <a:r>
                  <a:rPr lang="zh-CN" altLang="en-US" sz="1800" b="1">
                    <a:ea typeface="微软雅黑" panose="020B0503020204020204" pitchFamily="34" charset="-122"/>
                  </a:rPr>
                  <a:t>也可采用二进制编码 </a:t>
                </a:r>
                <a:r>
                  <a:rPr lang="en-US" altLang="zh-CN" sz="1800" b="1">
                    <a:ea typeface="微软雅黑" panose="020B0503020204020204" pitchFamily="34" charset="-122"/>
                  </a:rPr>
                  <a:t>,  </a:t>
                </a:r>
                <a:r>
                  <a:rPr lang="zh-CN" altLang="en-US" sz="1800" b="1">
                    <a:ea typeface="微软雅黑" panose="020B0503020204020204" pitchFamily="34" charset="-122"/>
                  </a:rPr>
                  <a:t>但要考虑</a:t>
                </a:r>
                <a:r>
                  <a:rPr lang="zh-CN" altLang="en-US" sz="1800" b="1">
                    <a:solidFill>
                      <a:srgbClr val="0000FF"/>
                    </a:solidFill>
                    <a:ea typeface="微软雅黑" panose="020B0503020204020204" pitchFamily="34" charset="-122"/>
                  </a:rPr>
                  <a:t>精度</a:t>
                </a:r>
                <a:r>
                  <a:rPr lang="zh-CN" altLang="en-US" sz="1800" b="1">
                    <a:ea typeface="微软雅黑" panose="020B0503020204020204" pitchFamily="34" charset="-122"/>
                  </a:rPr>
                  <a:t>。</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对给定的区间 </a:t>
                </a:r>
                <a:r>
                  <a:rPr lang="en-US" altLang="zh-CN" sz="1800" b="1">
                    <a:ea typeface="微软雅黑" panose="020B0503020204020204" pitchFamily="34" charset="-122"/>
                  </a:rPr>
                  <a:t>[a , b]</a:t>
                </a:r>
                <a:r>
                  <a:rPr lang="zh-CN" altLang="en-US" sz="1800" b="1">
                    <a:ea typeface="微软雅黑" panose="020B0503020204020204" pitchFamily="34" charset="-122"/>
                  </a:rPr>
                  <a:t>， 设采用二进制编码长为 </a:t>
                </a:r>
                <a:r>
                  <a:rPr lang="en-US" altLang="zh-CN" sz="1800" b="1">
                    <a:ea typeface="微软雅黑" panose="020B0503020204020204" pitchFamily="34" charset="-122"/>
                  </a:rPr>
                  <a:t>n </a:t>
                </a:r>
                <a:r>
                  <a:rPr lang="zh-CN" altLang="en-US" sz="1800" b="1">
                    <a:ea typeface="微软雅黑" panose="020B0503020204020204" pitchFamily="34" charset="-122"/>
                  </a:rPr>
                  <a:t>，则任何一个变量</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solidFill>
                      <a:schemeClr val="tx1"/>
                    </a:solidFill>
                    <a:ea typeface="微软雅黑" panose="020B0503020204020204" pitchFamily="34" charset="-122"/>
                  </a:rPr>
                  <a:t>对应一个二进制码 </a:t>
                </a:r>
                <a14:m>
                  <m:oMath xmlns:m="http://schemas.openxmlformats.org/officeDocument/2006/math">
                    <m:r>
                      <a:rPr lang="en-US" altLang="zh-CN" sz="1800" b="1" i="1" smtClean="0">
                        <a:solidFill>
                          <a:schemeClr val="tx1"/>
                        </a:solidFill>
                        <a:latin typeface="Cambria Math" panose="02040503050406030204" pitchFamily="18" charset="0"/>
                        <a:ea typeface="微软雅黑" panose="020B0503020204020204" pitchFamily="34" charset="-122"/>
                      </a:rPr>
                      <m:t>(</m:t>
                    </m:r>
                    <m:sSub>
                      <m:sSubPr>
                        <m:ctrlPr>
                          <a:rPr lang="en-US" altLang="zh-CN" sz="1800" b="1" i="1" smtClean="0">
                            <a:solidFill>
                              <a:schemeClr val="tx1"/>
                            </a:solidFill>
                            <a:latin typeface="Cambria Math" panose="02040503050406030204" pitchFamily="18" charset="0"/>
                            <a:ea typeface="微软雅黑" panose="020B0503020204020204" pitchFamily="34" charset="-122"/>
                          </a:rPr>
                        </m:ctrlPr>
                      </m:sSubPr>
                      <m:e>
                        <m:r>
                          <a:rPr lang="en-US" altLang="zh-CN" sz="1800" b="1" i="1" smtClean="0">
                            <a:solidFill>
                              <a:schemeClr val="tx1"/>
                            </a:solidFill>
                            <a:latin typeface="Cambria Math" panose="02040503050406030204" pitchFamily="18" charset="0"/>
                            <a:ea typeface="微软雅黑" panose="020B0503020204020204" pitchFamily="34" charset="-122"/>
                          </a:rPr>
                          <m:t>𝒙</m:t>
                        </m:r>
                      </m:e>
                      <m:sub>
                        <m:r>
                          <a:rPr lang="en-US" altLang="zh-CN" sz="1800" b="1" i="1" smtClean="0">
                            <a:solidFill>
                              <a:schemeClr val="tx1"/>
                            </a:solidFill>
                            <a:latin typeface="Cambria Math" panose="02040503050406030204" pitchFamily="18" charset="0"/>
                            <a:ea typeface="微软雅黑" panose="020B0503020204020204" pitchFamily="34" charset="-122"/>
                          </a:rPr>
                          <m:t>𝟏</m:t>
                        </m:r>
                      </m:sub>
                    </m:sSub>
                    <m:r>
                      <a:rPr lang="en-US" altLang="zh-CN" sz="1800" b="1" i="1" smtClean="0">
                        <a:solidFill>
                          <a:schemeClr val="tx1"/>
                        </a:solidFill>
                        <a:latin typeface="Cambria Math" panose="02040503050406030204" pitchFamily="18" charset="0"/>
                        <a:ea typeface="微软雅黑" panose="020B0503020204020204" pitchFamily="34" charset="-122"/>
                      </a:rPr>
                      <m:t>,</m:t>
                    </m:r>
                    <m:sSub>
                      <m:sSubPr>
                        <m:ctrlPr>
                          <a:rPr lang="en-US" altLang="zh-CN" sz="1800" b="1" i="1" smtClean="0">
                            <a:solidFill>
                              <a:schemeClr val="tx1"/>
                            </a:solidFill>
                            <a:latin typeface="Cambria Math" panose="02040503050406030204" pitchFamily="18" charset="0"/>
                            <a:ea typeface="微软雅黑" panose="020B0503020204020204" pitchFamily="34" charset="-122"/>
                          </a:rPr>
                        </m:ctrlPr>
                      </m:sSubPr>
                      <m:e>
                        <m:r>
                          <a:rPr lang="en-US" altLang="zh-CN" sz="1800" b="1" i="1" smtClean="0">
                            <a:solidFill>
                              <a:schemeClr val="tx1"/>
                            </a:solidFill>
                            <a:latin typeface="Cambria Math" panose="02040503050406030204" pitchFamily="18" charset="0"/>
                            <a:ea typeface="微软雅黑" panose="020B0503020204020204" pitchFamily="34" charset="-122"/>
                          </a:rPr>
                          <m:t>𝒙</m:t>
                        </m:r>
                      </m:e>
                      <m:sub>
                        <m:r>
                          <a:rPr lang="en-US" altLang="zh-CN" sz="1800" b="1" i="1" smtClean="0">
                            <a:solidFill>
                              <a:schemeClr val="tx1"/>
                            </a:solidFill>
                            <a:latin typeface="Cambria Math" panose="02040503050406030204" pitchFamily="18" charset="0"/>
                            <a:ea typeface="微软雅黑" panose="020B0503020204020204" pitchFamily="34" charset="-122"/>
                          </a:rPr>
                          <m:t>𝟐</m:t>
                        </m:r>
                      </m:sub>
                    </m:sSub>
                    <m:r>
                      <a:rPr lang="en-US" altLang="zh-CN" sz="1800" b="1" i="1" smtClean="0">
                        <a:solidFill>
                          <a:schemeClr val="tx1"/>
                        </a:solidFill>
                        <a:latin typeface="Cambria Math" panose="02040503050406030204" pitchFamily="18" charset="0"/>
                        <a:ea typeface="微软雅黑" panose="020B0503020204020204" pitchFamily="34" charset="-122"/>
                      </a:rPr>
                      <m:t>,…,</m:t>
                    </m:r>
                    <m:sSub>
                      <m:sSubPr>
                        <m:ctrlPr>
                          <a:rPr lang="en-US" altLang="zh-CN" sz="1800" b="1" i="1" smtClean="0">
                            <a:solidFill>
                              <a:schemeClr val="tx1"/>
                            </a:solidFill>
                            <a:latin typeface="Cambria Math" panose="02040503050406030204" pitchFamily="18" charset="0"/>
                            <a:ea typeface="微软雅黑" panose="020B0503020204020204" pitchFamily="34" charset="-122"/>
                          </a:rPr>
                        </m:ctrlPr>
                      </m:sSubPr>
                      <m:e>
                        <m:r>
                          <a:rPr lang="en-US" altLang="zh-CN" sz="1800" b="1" i="1" smtClean="0">
                            <a:solidFill>
                              <a:schemeClr val="tx1"/>
                            </a:solidFill>
                            <a:latin typeface="Cambria Math" panose="02040503050406030204" pitchFamily="18" charset="0"/>
                            <a:ea typeface="微软雅黑" panose="020B0503020204020204" pitchFamily="34" charset="-122"/>
                          </a:rPr>
                          <m:t>𝒙</m:t>
                        </m:r>
                      </m:e>
                      <m:sub>
                        <m:r>
                          <a:rPr lang="en-US" altLang="zh-CN" sz="1800" b="1" i="1" smtClean="0">
                            <a:solidFill>
                              <a:schemeClr val="tx1"/>
                            </a:solidFill>
                            <a:latin typeface="Cambria Math" panose="02040503050406030204" pitchFamily="18" charset="0"/>
                            <a:ea typeface="微软雅黑" panose="020B0503020204020204" pitchFamily="34" charset="-122"/>
                          </a:rPr>
                          <m:t>𝒏</m:t>
                        </m:r>
                      </m:sub>
                    </m:sSub>
                    <m:r>
                      <a:rPr lang="en-US" altLang="zh-CN" sz="1800" b="1" i="1" smtClean="0">
                        <a:solidFill>
                          <a:schemeClr val="tx1"/>
                        </a:solidFill>
                        <a:latin typeface="Cambria Math" panose="02040503050406030204" pitchFamily="18" charset="0"/>
                        <a:ea typeface="微软雅黑" panose="020B0503020204020204" pitchFamily="34" charset="-122"/>
                      </a:rPr>
                      <m:t>)</m:t>
                    </m:r>
                  </m:oMath>
                </a14:m>
                <a:r>
                  <a:rPr lang="en-US" altLang="zh-CN" sz="1800" b="1">
                    <a:solidFill>
                      <a:schemeClr val="tx1"/>
                    </a:solidFill>
                    <a:ea typeface="微软雅黑" panose="020B0503020204020204" pitchFamily="34" charset="-122"/>
                  </a:rPr>
                  <a:t>,  </a:t>
                </a:r>
                <a:r>
                  <a:rPr lang="zh-CN" altLang="en-US" sz="1800" b="1">
                    <a:solidFill>
                      <a:schemeClr val="tx1"/>
                    </a:solidFill>
                    <a:ea typeface="微软雅黑" panose="020B0503020204020204" pitchFamily="34" charset="-122"/>
                  </a:rPr>
                  <a:t>二进制码与实际变量的最大误差为 </a:t>
                </a:r>
                <a14:m>
                  <m:oMath xmlns:m="http://schemas.openxmlformats.org/officeDocument/2006/math">
                    <m:f>
                      <m:fPr>
                        <m:ctrlPr>
                          <a:rPr lang="en-US" altLang="zh-CN" sz="2800" b="1" i="1" smtClean="0">
                            <a:solidFill>
                              <a:schemeClr val="tx1"/>
                            </a:solidFill>
                            <a:latin typeface="Cambria Math" panose="02040503050406030204" pitchFamily="18" charset="0"/>
                            <a:ea typeface="微软雅黑" panose="020B0503020204020204" pitchFamily="34" charset="-122"/>
                          </a:rPr>
                        </m:ctrlPr>
                      </m:fPr>
                      <m:num>
                        <m:r>
                          <a:rPr lang="en-US" altLang="zh-CN" sz="2800" b="1" i="1" smtClean="0">
                            <a:solidFill>
                              <a:schemeClr val="tx1"/>
                            </a:solidFill>
                            <a:latin typeface="Cambria Math" panose="02040503050406030204" pitchFamily="18" charset="0"/>
                            <a:ea typeface="微软雅黑" panose="020B0503020204020204" pitchFamily="34" charset="-122"/>
                          </a:rPr>
                          <m:t>𝒃</m:t>
                        </m:r>
                        <m:r>
                          <a:rPr lang="en-US" altLang="zh-CN" sz="2800" b="1" i="1" smtClean="0">
                            <a:solidFill>
                              <a:schemeClr val="tx1"/>
                            </a:solidFill>
                            <a:latin typeface="Cambria Math" panose="02040503050406030204" pitchFamily="18" charset="0"/>
                            <a:ea typeface="微软雅黑" panose="020B0503020204020204" pitchFamily="34" charset="-122"/>
                          </a:rPr>
                          <m:t>−</m:t>
                        </m:r>
                        <m:r>
                          <a:rPr lang="en-US" altLang="zh-CN" sz="2800" b="1" i="1" smtClean="0">
                            <a:solidFill>
                              <a:schemeClr val="tx1"/>
                            </a:solidFill>
                            <a:latin typeface="Cambria Math" panose="02040503050406030204" pitchFamily="18" charset="0"/>
                            <a:ea typeface="微软雅黑" panose="020B0503020204020204" pitchFamily="34" charset="-122"/>
                          </a:rPr>
                          <m:t>𝒂</m:t>
                        </m:r>
                      </m:num>
                      <m:den>
                        <m:sSup>
                          <m:sSupPr>
                            <m:ctrlPr>
                              <a:rPr lang="en-US" altLang="zh-CN" sz="2800" b="1" i="1" smtClean="0">
                                <a:solidFill>
                                  <a:schemeClr val="tx1"/>
                                </a:solidFill>
                                <a:latin typeface="Cambria Math" panose="02040503050406030204" pitchFamily="18" charset="0"/>
                                <a:ea typeface="微软雅黑" panose="020B0503020204020204" pitchFamily="34" charset="-122"/>
                              </a:rPr>
                            </m:ctrlPr>
                          </m:sSupPr>
                          <m:e>
                            <m:r>
                              <a:rPr lang="en-US" altLang="zh-CN" sz="2800" b="1" i="1" smtClean="0">
                                <a:solidFill>
                                  <a:schemeClr val="tx1"/>
                                </a:solidFill>
                                <a:latin typeface="Cambria Math" panose="02040503050406030204" pitchFamily="18" charset="0"/>
                                <a:ea typeface="微软雅黑" panose="020B0503020204020204" pitchFamily="34" charset="-122"/>
                              </a:rPr>
                              <m:t>𝟐</m:t>
                            </m:r>
                          </m:e>
                          <m:sup>
                            <m:r>
                              <a:rPr lang="en-US" altLang="zh-CN" sz="2800" b="1" i="1" smtClean="0">
                                <a:solidFill>
                                  <a:schemeClr val="tx1"/>
                                </a:solidFill>
                                <a:latin typeface="Cambria Math" panose="02040503050406030204" pitchFamily="18" charset="0"/>
                                <a:ea typeface="微软雅黑" panose="020B0503020204020204" pitchFamily="34" charset="-122"/>
                              </a:rPr>
                              <m:t>𝒏</m:t>
                            </m:r>
                          </m:sup>
                        </m:sSup>
                      </m:den>
                    </m:f>
                  </m:oMath>
                </a14:m>
                <a:r>
                  <a:rPr lang="zh-CN" altLang="en-US" sz="1800">
                    <a:solidFill>
                      <a:schemeClr val="tx1"/>
                    </a:solidFill>
                    <a:ea typeface="微软雅黑" panose="020B0503020204020204" pitchFamily="34" charset="-122"/>
                  </a:rPr>
                  <a:t> </a:t>
                </a:r>
                <a:endParaRPr lang="en-US" altLang="zh-CN" sz="1800">
                  <a:solidFill>
                    <a:schemeClr val="tx1"/>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例如：</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ea typeface="微软雅黑" panose="020B0503020204020204" pitchFamily="34" charset="-122"/>
                  </a:rPr>
                  <a:t>假设变量 </a:t>
                </a:r>
                <a:r>
                  <a:rPr lang="en-US" altLang="zh-CN" sz="1800">
                    <a:ea typeface="微软雅黑" panose="020B0503020204020204" pitchFamily="34" charset="-122"/>
                  </a:rPr>
                  <a:t>x </a:t>
                </a:r>
                <a:r>
                  <a:rPr lang="zh-CN" altLang="en-US" sz="1800">
                    <a:ea typeface="微软雅黑" panose="020B0503020204020204" pitchFamily="34" charset="-122"/>
                  </a:rPr>
                  <a:t>的定义域为 </a:t>
                </a:r>
                <a:r>
                  <a:rPr lang="en-US" altLang="zh-CN" sz="1800">
                    <a:ea typeface="微软雅黑" panose="020B0503020204020204" pitchFamily="34" charset="-122"/>
                  </a:rPr>
                  <a:t>[5</a:t>
                </a:r>
                <a:r>
                  <a:rPr lang="zh-CN" altLang="en-US" sz="1800">
                    <a:ea typeface="微软雅黑" panose="020B0503020204020204" pitchFamily="34" charset="-122"/>
                  </a:rPr>
                  <a:t>，</a:t>
                </a:r>
                <a:r>
                  <a:rPr lang="en-US" altLang="zh-CN" sz="1800">
                    <a:ea typeface="微软雅黑" panose="020B0503020204020204" pitchFamily="34" charset="-122"/>
                  </a:rPr>
                  <a:t>10]</a:t>
                </a:r>
                <a:r>
                  <a:rPr lang="zh-CN" altLang="en-US" sz="1800">
                    <a:ea typeface="微软雅黑" panose="020B0503020204020204" pitchFamily="34" charset="-122"/>
                  </a:rPr>
                  <a:t>，要求的计算精度为</a:t>
                </a:r>
                <a:r>
                  <a:rPr lang="en-US" altLang="zh-CN" sz="1800">
                    <a:ea typeface="微软雅黑" panose="020B0503020204020204" pitchFamily="34" charset="-122"/>
                  </a:rPr>
                  <a:t> </a:t>
                </a:r>
                <a14:m>
                  <m:oMath xmlns:m="http://schemas.openxmlformats.org/officeDocument/2006/math">
                    <m:sSup>
                      <m:sSupPr>
                        <m:ctrlPr>
                          <a:rPr lang="en-US" altLang="zh-CN" sz="1800" i="1">
                            <a:latin typeface="Cambria Math" panose="02040503050406030204" pitchFamily="18" charset="0"/>
                            <a:ea typeface="微软雅黑" panose="020B0503020204020204" pitchFamily="34" charset="-122"/>
                          </a:rPr>
                        </m:ctrlPr>
                      </m:sSupPr>
                      <m:e>
                        <m:r>
                          <a:rPr lang="en-US" altLang="zh-CN" sz="1800" i="1">
                            <a:latin typeface="Cambria Math" panose="02040503050406030204" pitchFamily="18" charset="0"/>
                            <a:ea typeface="微软雅黑" panose="020B0503020204020204" pitchFamily="34" charset="-122"/>
                          </a:rPr>
                          <m:t>10</m:t>
                        </m:r>
                      </m:e>
                      <m:sup>
                        <m:r>
                          <a:rPr lang="en-US" altLang="zh-CN" sz="1800" i="1">
                            <a:latin typeface="Cambria Math" panose="02040503050406030204" pitchFamily="18" charset="0"/>
                            <a:ea typeface="微软雅黑" panose="020B0503020204020204" pitchFamily="34" charset="-122"/>
                          </a:rPr>
                          <m:t>−5</m:t>
                        </m:r>
                      </m:sup>
                    </m:sSup>
                  </m:oMath>
                </a14:m>
                <a:r>
                  <a:rPr lang="zh-CN" altLang="en-US" sz="1800">
                    <a:ea typeface="微软雅黑" panose="020B0503020204020204" pitchFamily="34" charset="-122"/>
                  </a:rPr>
                  <a:t>，则需要将 </a:t>
                </a:r>
                <a:r>
                  <a:rPr lang="en-US" altLang="zh-CN" sz="1800">
                    <a:ea typeface="微软雅黑" panose="020B0503020204020204" pitchFamily="34" charset="-122"/>
                  </a:rPr>
                  <a:t>[5</a:t>
                </a:r>
                <a:r>
                  <a:rPr lang="zh-CN" altLang="en-US" sz="1800">
                    <a:ea typeface="微软雅黑" panose="020B0503020204020204" pitchFamily="34" charset="-122"/>
                  </a:rPr>
                  <a:t>，</a:t>
                </a:r>
                <a:r>
                  <a:rPr lang="en-US" altLang="zh-CN" sz="1800">
                    <a:ea typeface="微软雅黑" panose="020B0503020204020204" pitchFamily="34" charset="-122"/>
                  </a:rPr>
                  <a:t>10]</a:t>
                </a:r>
                <a:r>
                  <a:rPr lang="zh-CN" altLang="en-US" sz="1800">
                    <a:ea typeface="微软雅黑" panose="020B0503020204020204" pitchFamily="34" charset="-122"/>
                  </a:rPr>
                  <a:t>至少分为 </a:t>
                </a:r>
                <a:r>
                  <a:rPr lang="en-US" altLang="zh-CN" sz="1800">
                    <a:ea typeface="微软雅黑" panose="020B0503020204020204" pitchFamily="34" charset="-122"/>
                  </a:rPr>
                  <a:t>600000 </a:t>
                </a:r>
                <a:r>
                  <a:rPr lang="zh-CN" altLang="en-US" sz="1800">
                    <a:ea typeface="微软雅黑" panose="020B0503020204020204" pitchFamily="34" charset="-122"/>
                  </a:rPr>
                  <a:t>个等长小区间，每个小区间用一个二进制串表示。于是，串长至少等于 </a:t>
                </a:r>
                <a:r>
                  <a:rPr lang="en-US" altLang="zh-CN" sz="1800">
                    <a:ea typeface="微软雅黑" panose="020B0503020204020204" pitchFamily="34" charset="-122"/>
                  </a:rPr>
                  <a:t>20</a:t>
                </a:r>
                <a:r>
                  <a:rPr lang="zh-CN" altLang="en-US" sz="1800">
                    <a:ea typeface="微软雅黑" panose="020B0503020204020204" pitchFamily="34" charset="-122"/>
                  </a:rPr>
                  <a:t>，原因是：</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1800">
                    <a:ea typeface="微软雅黑" panose="020B0503020204020204" pitchFamily="34" charset="-122"/>
                  </a:rPr>
                  <a:t> </a:t>
                </a:r>
                <a14:m>
                  <m:oMath xmlns:m="http://schemas.openxmlformats.org/officeDocument/2006/math">
                    <m:r>
                      <a:rPr lang="en-US" altLang="zh-CN" sz="1800" b="1" i="1">
                        <a:solidFill>
                          <a:srgbClr val="00B050"/>
                        </a:solidFill>
                        <a:latin typeface="Cambria Math" panose="02040503050406030204" pitchFamily="18" charset="0"/>
                        <a:ea typeface="微软雅黑" panose="020B0503020204020204" pitchFamily="34" charset="-122"/>
                      </a:rPr>
                      <m:t>𝟓𝟐𝟒𝟐𝟖𝟖</m:t>
                    </m:r>
                    <m:r>
                      <a:rPr lang="en-US" altLang="zh-CN" sz="1800" b="1" i="1">
                        <a:solidFill>
                          <a:srgbClr val="00B050"/>
                        </a:solidFill>
                        <a:latin typeface="Cambria Math" panose="02040503050406030204" pitchFamily="18" charset="0"/>
                        <a:ea typeface="微软雅黑" panose="020B0503020204020204" pitchFamily="34" charset="-122"/>
                      </a:rPr>
                      <m:t>=</m:t>
                    </m:r>
                    <m:sSup>
                      <m:sSupPr>
                        <m:ctrlPr>
                          <a:rPr lang="en-US" altLang="zh-CN" sz="1800" b="1" i="1">
                            <a:solidFill>
                              <a:srgbClr val="00B050"/>
                            </a:solidFill>
                            <a:latin typeface="Cambria Math" panose="02040503050406030204" pitchFamily="18" charset="0"/>
                            <a:ea typeface="微软雅黑" panose="020B0503020204020204" pitchFamily="34" charset="-122"/>
                          </a:rPr>
                        </m:ctrlPr>
                      </m:sSupPr>
                      <m:e>
                        <m:r>
                          <a:rPr lang="en-US" altLang="zh-CN" sz="1800" b="1" i="1">
                            <a:solidFill>
                              <a:srgbClr val="00B050"/>
                            </a:solidFill>
                            <a:latin typeface="Cambria Math" panose="02040503050406030204" pitchFamily="18" charset="0"/>
                            <a:ea typeface="微软雅黑" panose="020B0503020204020204" pitchFamily="34" charset="-122"/>
                          </a:rPr>
                          <m:t>𝟐</m:t>
                        </m:r>
                      </m:e>
                      <m:sup>
                        <m:r>
                          <a:rPr lang="en-US" altLang="zh-CN" sz="1800" b="1" i="1">
                            <a:solidFill>
                              <a:srgbClr val="00B050"/>
                            </a:solidFill>
                            <a:latin typeface="Cambria Math" panose="02040503050406030204" pitchFamily="18" charset="0"/>
                            <a:ea typeface="微软雅黑" panose="020B0503020204020204" pitchFamily="34" charset="-122"/>
                          </a:rPr>
                          <m:t>𝟏𝟗</m:t>
                        </m:r>
                      </m:sup>
                    </m:sSup>
                    <m:r>
                      <a:rPr lang="en-US" altLang="zh-CN" sz="1800" b="1" i="1">
                        <a:solidFill>
                          <a:srgbClr val="00B050"/>
                        </a:solidFill>
                        <a:latin typeface="Cambria Math" panose="02040503050406030204" pitchFamily="18" charset="0"/>
                        <a:ea typeface="微软雅黑" panose="020B0503020204020204" pitchFamily="34" charset="-122"/>
                      </a:rPr>
                      <m:t>&lt;</m:t>
                    </m:r>
                    <m:r>
                      <a:rPr lang="en-US" altLang="zh-CN" sz="1800" b="1" i="1">
                        <a:solidFill>
                          <a:srgbClr val="00B050"/>
                        </a:solidFill>
                        <a:latin typeface="Cambria Math" panose="02040503050406030204" pitchFamily="18" charset="0"/>
                        <a:ea typeface="微软雅黑" panose="020B0503020204020204" pitchFamily="34" charset="-122"/>
                      </a:rPr>
                      <m:t>𝟔𝟎𝟎𝟎𝟎𝟎</m:t>
                    </m:r>
                    <m:r>
                      <a:rPr lang="en-US" altLang="zh-CN" sz="1800" b="1" i="1">
                        <a:solidFill>
                          <a:srgbClr val="00B050"/>
                        </a:solidFill>
                        <a:latin typeface="Cambria Math" panose="02040503050406030204" pitchFamily="18" charset="0"/>
                        <a:ea typeface="微软雅黑" panose="020B0503020204020204" pitchFamily="34" charset="-122"/>
                      </a:rPr>
                      <m:t>&lt;</m:t>
                    </m:r>
                    <m:sSup>
                      <m:sSupPr>
                        <m:ctrlPr>
                          <a:rPr lang="en-US" altLang="zh-CN" sz="1800" b="1" i="1">
                            <a:solidFill>
                              <a:srgbClr val="00B050"/>
                            </a:solidFill>
                            <a:latin typeface="Cambria Math" panose="02040503050406030204" pitchFamily="18" charset="0"/>
                            <a:ea typeface="微软雅黑" panose="020B0503020204020204" pitchFamily="34" charset="-122"/>
                          </a:rPr>
                        </m:ctrlPr>
                      </m:sSupPr>
                      <m:e>
                        <m:r>
                          <a:rPr lang="en-US" altLang="zh-CN" sz="1800" b="1" i="1">
                            <a:solidFill>
                              <a:srgbClr val="00B050"/>
                            </a:solidFill>
                            <a:latin typeface="Cambria Math" panose="02040503050406030204" pitchFamily="18" charset="0"/>
                            <a:ea typeface="微软雅黑" panose="020B0503020204020204" pitchFamily="34" charset="-122"/>
                          </a:rPr>
                          <m:t>𝟐</m:t>
                        </m:r>
                      </m:e>
                      <m:sup>
                        <m:r>
                          <a:rPr lang="en-US" altLang="zh-CN" sz="1800" b="1" i="1">
                            <a:solidFill>
                              <a:srgbClr val="00B050"/>
                            </a:solidFill>
                            <a:latin typeface="Cambria Math" panose="02040503050406030204" pitchFamily="18" charset="0"/>
                            <a:ea typeface="微软雅黑" panose="020B0503020204020204" pitchFamily="34" charset="-122"/>
                          </a:rPr>
                          <m:t>𝟐𝟎</m:t>
                        </m:r>
                      </m:sup>
                    </m:sSup>
                    <m:r>
                      <a:rPr lang="en-US" altLang="zh-CN" sz="1800" b="1" i="1">
                        <a:solidFill>
                          <a:srgbClr val="00B050"/>
                        </a:solidFill>
                        <a:latin typeface="Cambria Math" panose="02040503050406030204" pitchFamily="18" charset="0"/>
                        <a:ea typeface="微软雅黑" panose="020B0503020204020204" pitchFamily="34" charset="-122"/>
                      </a:rPr>
                      <m:t>=</m:t>
                    </m:r>
                    <m:r>
                      <a:rPr lang="en-US" altLang="zh-CN" sz="1800" b="1" i="1">
                        <a:solidFill>
                          <a:srgbClr val="00B050"/>
                        </a:solidFill>
                        <a:latin typeface="Cambria Math" panose="02040503050406030204" pitchFamily="18" charset="0"/>
                        <a:ea typeface="微软雅黑" panose="020B0503020204020204" pitchFamily="34" charset="-122"/>
                      </a:rPr>
                      <m:t>𝟏𝟎𝟒𝟖𝟓𝟕𝟔</m:t>
                    </m:r>
                  </m:oMath>
                </a14:m>
                <a:endParaRPr lang="en-US" altLang="zh-CN" sz="1800" b="1">
                  <a:solidFill>
                    <a:srgbClr val="00B050"/>
                  </a:solidFill>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ea typeface="微软雅黑" panose="020B0503020204020204" pitchFamily="34" charset="-122"/>
                  </a:rPr>
                  <a:t>这样，对应于区间 </a:t>
                </a:r>
                <a:r>
                  <a:rPr lang="en-US" altLang="zh-CN" sz="1800">
                    <a:ea typeface="微软雅黑" panose="020B0503020204020204" pitchFamily="34" charset="-122"/>
                  </a:rPr>
                  <a:t>[5</a:t>
                </a:r>
                <a:r>
                  <a:rPr lang="zh-CN" altLang="en-US" sz="1800">
                    <a:ea typeface="微软雅黑" panose="020B0503020204020204" pitchFamily="34" charset="-122"/>
                  </a:rPr>
                  <a:t>，</a:t>
                </a:r>
                <a:r>
                  <a:rPr lang="en-US" altLang="zh-CN" sz="1800">
                    <a:ea typeface="微软雅黑" panose="020B0503020204020204" pitchFamily="34" charset="-122"/>
                  </a:rPr>
                  <a:t>10] </a:t>
                </a:r>
                <a:r>
                  <a:rPr lang="zh-CN" altLang="en-US" sz="1800">
                    <a:ea typeface="微软雅黑" panose="020B0503020204020204" pitchFamily="34" charset="-122"/>
                  </a:rPr>
                  <a:t>内满足精度要求的每个值</a:t>
                </a:r>
                <a:r>
                  <a:rPr lang="en-US" altLang="zh-CN" sz="1800">
                    <a:ea typeface="微软雅黑" panose="020B0503020204020204" pitchFamily="34" charset="-122"/>
                  </a:rPr>
                  <a:t>x</a:t>
                </a:r>
                <a:r>
                  <a:rPr lang="zh-CN" altLang="en-US" sz="1800">
                    <a:ea typeface="微软雅黑" panose="020B0503020204020204" pitchFamily="34" charset="-122"/>
                  </a:rPr>
                  <a:t>，都可用一个 </a:t>
                </a:r>
                <a:r>
                  <a:rPr lang="en-US" altLang="zh-CN" sz="1800">
                    <a:ea typeface="微软雅黑" panose="020B0503020204020204" pitchFamily="34" charset="-122"/>
                  </a:rPr>
                  <a:t>20 </a:t>
                </a:r>
                <a:r>
                  <a:rPr lang="zh-CN" altLang="en-US" sz="1800">
                    <a:ea typeface="微软雅黑" panose="020B0503020204020204" pitchFamily="34" charset="-122"/>
                  </a:rPr>
                  <a:t>位编码的二进制串 </a:t>
                </a:r>
                <a14:m>
                  <m:oMath xmlns:m="http://schemas.openxmlformats.org/officeDocument/2006/math">
                    <m:r>
                      <a:rPr lang="en-US" altLang="zh-CN" sz="1800" i="1">
                        <a:latin typeface="Cambria Math" panose="02040503050406030204" pitchFamily="18" charset="0"/>
                        <a:ea typeface="微软雅黑" panose="020B0503020204020204" pitchFamily="34" charset="-122"/>
                      </a:rPr>
                      <m:t>&lt;</m:t>
                    </m:r>
                    <m:sSub>
                      <m:sSubPr>
                        <m:ctrlPr>
                          <a:rPr lang="en-US" altLang="zh-CN" sz="1800" i="1">
                            <a:latin typeface="Cambria Math" panose="02040503050406030204" pitchFamily="18" charset="0"/>
                            <a:ea typeface="微软雅黑" panose="020B0503020204020204" pitchFamily="34" charset="-122"/>
                          </a:rPr>
                        </m:ctrlPr>
                      </m:sSubPr>
                      <m:e>
                        <m:r>
                          <a:rPr lang="en-US" altLang="zh-CN" sz="1800" i="1">
                            <a:latin typeface="Cambria Math" panose="02040503050406030204" pitchFamily="18" charset="0"/>
                            <a:ea typeface="微软雅黑" panose="020B0503020204020204" pitchFamily="34" charset="-122"/>
                          </a:rPr>
                          <m:t>𝑏</m:t>
                        </m:r>
                      </m:e>
                      <m:sub>
                        <m:r>
                          <a:rPr lang="en-US" altLang="zh-CN" sz="1800" i="1">
                            <a:latin typeface="Cambria Math" panose="02040503050406030204" pitchFamily="18" charset="0"/>
                            <a:ea typeface="微软雅黑" panose="020B0503020204020204" pitchFamily="34" charset="-122"/>
                          </a:rPr>
                          <m:t>19</m:t>
                        </m:r>
                      </m:sub>
                    </m:sSub>
                    <m:r>
                      <a:rPr lang="en-US" altLang="zh-CN" sz="1800" i="1">
                        <a:latin typeface="Cambria Math" panose="02040503050406030204" pitchFamily="18" charset="0"/>
                        <a:ea typeface="微软雅黑" panose="020B0503020204020204" pitchFamily="34" charset="-122"/>
                      </a:rPr>
                      <m:t>, </m:t>
                    </m:r>
                    <m:sSub>
                      <m:sSubPr>
                        <m:ctrlPr>
                          <a:rPr lang="en-US" altLang="zh-CN" sz="1800" i="1">
                            <a:latin typeface="Cambria Math" panose="02040503050406030204" pitchFamily="18" charset="0"/>
                            <a:ea typeface="微软雅黑" panose="020B0503020204020204" pitchFamily="34" charset="-122"/>
                          </a:rPr>
                        </m:ctrlPr>
                      </m:sSubPr>
                      <m:e>
                        <m:r>
                          <a:rPr lang="en-US" altLang="zh-CN" sz="1800" i="1">
                            <a:latin typeface="Cambria Math" panose="02040503050406030204" pitchFamily="18" charset="0"/>
                            <a:ea typeface="微软雅黑" panose="020B0503020204020204" pitchFamily="34" charset="-122"/>
                          </a:rPr>
                          <m:t>𝑏</m:t>
                        </m:r>
                      </m:e>
                      <m:sub>
                        <m:r>
                          <a:rPr lang="en-US" altLang="zh-CN" sz="1800" i="1">
                            <a:latin typeface="Cambria Math" panose="02040503050406030204" pitchFamily="18" charset="0"/>
                            <a:ea typeface="微软雅黑" panose="020B0503020204020204" pitchFamily="34" charset="-122"/>
                          </a:rPr>
                          <m:t>18</m:t>
                        </m:r>
                      </m:sub>
                    </m:sSub>
                    <m:r>
                      <a:rPr lang="en-US" altLang="zh-CN" sz="1800" i="1">
                        <a:latin typeface="Cambria Math" panose="02040503050406030204" pitchFamily="18" charset="0"/>
                        <a:ea typeface="微软雅黑" panose="020B0503020204020204" pitchFamily="34" charset="-122"/>
                      </a:rPr>
                      <m:t>,</m:t>
                    </m:r>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𝑏</m:t>
                        </m:r>
                      </m:e>
                      <m:sub>
                        <m:r>
                          <a:rPr lang="en-US" altLang="zh-CN" sz="1800" i="1">
                            <a:latin typeface="Cambria Math" panose="02040503050406030204" pitchFamily="18" charset="0"/>
                            <a:ea typeface="Cambria Math" panose="02040503050406030204" pitchFamily="18" charset="0"/>
                          </a:rPr>
                          <m:t>0</m:t>
                        </m:r>
                      </m:sub>
                    </m:sSub>
                    <m:r>
                      <a:rPr lang="en-US" altLang="zh-CN" sz="1800" i="1">
                        <a:latin typeface="Cambria Math" panose="02040503050406030204" pitchFamily="18" charset="0"/>
                        <a:ea typeface="微软雅黑" panose="020B0503020204020204" pitchFamily="34" charset="-122"/>
                      </a:rPr>
                      <m:t>&gt;</m:t>
                    </m:r>
                  </m:oMath>
                </a14:m>
                <a:r>
                  <a:rPr lang="zh-CN" altLang="en-US" sz="1800">
                    <a:ea typeface="微软雅黑" panose="020B0503020204020204" pitchFamily="34" charset="-122"/>
                  </a:rPr>
                  <a:t> 来表示。</a:t>
                </a:r>
              </a:p>
              <a:p>
                <a:pPr eaLnBrk="1" hangingPunct="1">
                  <a:buClr>
                    <a:srgbClr val="FF0000"/>
                  </a:buClr>
                  <a:buSzPct val="55000"/>
                  <a:buFont typeface="Wingdings" panose="05000000000000000000" pitchFamily="2" charset="2"/>
                  <a:buChar char="u"/>
                </a:pPr>
                <a:endParaRPr lang="en-US" altLang="zh-CN" sz="1800">
                  <a:solidFill>
                    <a:schemeClr val="tx1"/>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1800">
                  <a:solidFill>
                    <a:srgbClr val="0000FF"/>
                  </a:solidFill>
                  <a:ea typeface="微软雅黑" panose="020B0503020204020204" pitchFamily="34" charset="-122"/>
                </a:endParaRPr>
              </a:p>
            </p:txBody>
          </p:sp>
        </mc:Choice>
        <mc:Fallback xmlns="">
          <p:sp>
            <p:nvSpPr>
              <p:cNvPr id="7171" name="Rectangle 3">
                <a:extLst>
                  <a:ext uri="{FF2B5EF4-FFF2-40B4-BE49-F238E27FC236}">
                    <a16:creationId xmlns:a16="http://schemas.microsoft.com/office/drawing/2014/main" id="{5F69CAA3-4F07-48E6-98BF-27CAD3586981}"/>
                  </a:ext>
                </a:extLst>
              </p:cNvPr>
              <p:cNvSpPr>
                <a:spLocks noGrp="1" noRot="1" noChangeAspect="1" noMove="1" noResize="1" noEditPoints="1" noAdjustHandles="1" noChangeArrowheads="1" noChangeShapeType="1" noTextEdit="1"/>
              </p:cNvSpPr>
              <p:nvPr>
                <p:ph type="body" idx="1"/>
              </p:nvPr>
            </p:nvSpPr>
            <p:spPr>
              <a:xfrm>
                <a:off x="619124" y="1303874"/>
                <a:ext cx="8048625" cy="5077454"/>
              </a:xfrm>
              <a:blipFill>
                <a:blip r:embed="rId2"/>
                <a:stretch>
                  <a:fillRect t="-720"/>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39726C07-FE5E-4873-ACC5-2A4AD1FD9E66}"/>
              </a:ext>
            </a:extLst>
          </p:cNvPr>
          <p:cNvPicPr>
            <a:picLocks noChangeAspect="1"/>
          </p:cNvPicPr>
          <p:nvPr/>
        </p:nvPicPr>
        <p:blipFill>
          <a:blip r:embed="rId3"/>
          <a:stretch>
            <a:fillRect/>
          </a:stretch>
        </p:blipFill>
        <p:spPr>
          <a:xfrm>
            <a:off x="2776793" y="2536786"/>
            <a:ext cx="4085714" cy="676190"/>
          </a:xfrm>
          <a:prstGeom prst="rect">
            <a:avLst/>
          </a:prstGeom>
        </p:spPr>
      </p:pic>
    </p:spTree>
    <p:extLst>
      <p:ext uri="{BB962C8B-B14F-4D97-AF65-F5344CB8AC3E}">
        <p14:creationId xmlns:p14="http://schemas.microsoft.com/office/powerpoint/2010/main" val="4050654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171">
                                            <p:txEl>
                                              <p:pRg st="6" end="6"/>
                                            </p:txEl>
                                          </p:spTgt>
                                        </p:tgtEl>
                                        <p:attrNameLst>
                                          <p:attrName>style.visibility</p:attrName>
                                        </p:attrNameLst>
                                      </p:cBhvr>
                                      <p:to>
                                        <p:strVal val="visible"/>
                                      </p:to>
                                    </p:set>
                                    <p:animEffect transition="in" filter="fade">
                                      <p:cBhvr>
                                        <p:cTn id="14" dur="500"/>
                                        <p:tgtEl>
                                          <p:spTgt spid="7171">
                                            <p:txEl>
                                              <p:pRg st="6" end="6"/>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171">
                                            <p:txEl>
                                              <p:pRg st="7" end="7"/>
                                            </p:txEl>
                                          </p:spTgt>
                                        </p:tgtEl>
                                        <p:attrNameLst>
                                          <p:attrName>style.visibility</p:attrName>
                                        </p:attrNameLst>
                                      </p:cBhvr>
                                      <p:to>
                                        <p:strVal val="visible"/>
                                      </p:to>
                                    </p:set>
                                    <p:animEffect transition="in" filter="fade">
                                      <p:cBhvr>
                                        <p:cTn id="19" dur="500"/>
                                        <p:tgtEl>
                                          <p:spTgt spid="7171">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7171">
                                            <p:txEl>
                                              <p:pRg st="8" end="8"/>
                                            </p:txEl>
                                          </p:spTgt>
                                        </p:tgtEl>
                                        <p:attrNameLst>
                                          <p:attrName>style.visibility</p:attrName>
                                        </p:attrNameLst>
                                      </p:cBhvr>
                                      <p:to>
                                        <p:strVal val="visible"/>
                                      </p:to>
                                    </p:set>
                                    <p:anim calcmode="lin" valueType="num">
                                      <p:cBhvr>
                                        <p:cTn id="24" dur="500" fill="hold"/>
                                        <p:tgtEl>
                                          <p:spTgt spid="7171">
                                            <p:txEl>
                                              <p:pRg st="8" end="8"/>
                                            </p:txEl>
                                          </p:spTgt>
                                        </p:tgtEl>
                                        <p:attrNameLst>
                                          <p:attrName>ppt_w</p:attrName>
                                        </p:attrNameLst>
                                      </p:cBhvr>
                                      <p:tavLst>
                                        <p:tav tm="0">
                                          <p:val>
                                            <p:fltVal val="0"/>
                                          </p:val>
                                        </p:tav>
                                        <p:tav tm="100000">
                                          <p:val>
                                            <p:strVal val="#ppt_w"/>
                                          </p:val>
                                        </p:tav>
                                      </p:tavLst>
                                    </p:anim>
                                    <p:anim calcmode="lin" valueType="num">
                                      <p:cBhvr>
                                        <p:cTn id="25" dur="500" fill="hold"/>
                                        <p:tgtEl>
                                          <p:spTgt spid="7171">
                                            <p:txEl>
                                              <p:pRg st="8" end="8"/>
                                            </p:txEl>
                                          </p:spTgt>
                                        </p:tgtEl>
                                        <p:attrNameLst>
                                          <p:attrName>ppt_h</p:attrName>
                                        </p:attrNameLst>
                                      </p:cBhvr>
                                      <p:tavLst>
                                        <p:tav tm="0">
                                          <p:val>
                                            <p:fltVal val="0"/>
                                          </p:val>
                                        </p:tav>
                                        <p:tav tm="100000">
                                          <p:val>
                                            <p:strVal val="#ppt_h"/>
                                          </p:val>
                                        </p:tav>
                                      </p:tavLst>
                                    </p:anim>
                                    <p:animEffect transition="in" filter="fade">
                                      <p:cBhvr>
                                        <p:cTn id="26" dur="500"/>
                                        <p:tgtEl>
                                          <p:spTgt spid="7171">
                                            <p:txEl>
                                              <p:pRg st="8" end="8"/>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7171">
                                            <p:txEl>
                                              <p:pRg st="9" end="9"/>
                                            </p:txEl>
                                          </p:spTgt>
                                        </p:tgtEl>
                                        <p:attrNameLst>
                                          <p:attrName>style.visibility</p:attrName>
                                        </p:attrNameLst>
                                      </p:cBhvr>
                                      <p:to>
                                        <p:strVal val="visible"/>
                                      </p:to>
                                    </p:set>
                                    <p:animEffect transition="in" filter="barn(inVertical)">
                                      <p:cBhvr>
                                        <p:cTn id="31" dur="500"/>
                                        <p:tgtEl>
                                          <p:spTgt spid="7171">
                                            <p:txEl>
                                              <p:pRg st="9" end="9"/>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7171">
                                            <p:txEl>
                                              <p:pRg st="10" end="10"/>
                                            </p:txEl>
                                          </p:spTgt>
                                        </p:tgtEl>
                                        <p:attrNameLst>
                                          <p:attrName>style.visibility</p:attrName>
                                        </p:attrNameLst>
                                      </p:cBhvr>
                                      <p:to>
                                        <p:strVal val="visible"/>
                                      </p:to>
                                    </p:set>
                                    <p:animEffect transition="in" filter="wipe(down)">
                                      <p:cBhvr>
                                        <p:cTn id="36" dur="500"/>
                                        <p:tgtEl>
                                          <p:spTgt spid="717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600" dirty="0">
                <a:latin typeface="+mn-lt"/>
              </a:rPr>
              <a:t> </a:t>
            </a:r>
            <a:r>
              <a:rPr lang="zh-CN" altLang="en-US" sz="3600" dirty="0">
                <a:latin typeface="+mn-lt"/>
              </a:rPr>
              <a:t>编码</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pPr>
            <a:r>
              <a:rPr lang="zh-CN" altLang="en-US" sz="2400" b="1">
                <a:ea typeface="微软雅黑" panose="020B0503020204020204" pitchFamily="34" charset="-122"/>
              </a:rPr>
              <a:t>二进制编码（</a:t>
            </a:r>
            <a:r>
              <a:rPr lang="en-US" altLang="zh-CN" sz="2400" b="1">
                <a:ea typeface="微软雅黑" panose="020B0503020204020204" pitchFamily="34" charset="-122"/>
              </a:rPr>
              <a:t>Binary encoding</a:t>
            </a:r>
            <a:r>
              <a:rPr lang="zh-CN" altLang="en-US" sz="2400" b="1">
                <a:ea typeface="微软雅黑" panose="020B0503020204020204" pitchFamily="34" charset="-122"/>
              </a:rPr>
              <a:t>）：</a:t>
            </a:r>
            <a:endParaRPr lang="en-US" altLang="zh-CN" sz="24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再比如前面的</a:t>
            </a:r>
            <a:r>
              <a:rPr lang="zh-CN" altLang="en-US" sz="1800" b="1">
                <a:solidFill>
                  <a:srgbClr val="0000FF"/>
                </a:solidFill>
                <a:ea typeface="微软雅黑" panose="020B0503020204020204" pitchFamily="34" charset="-122"/>
              </a:rPr>
              <a:t>例</a:t>
            </a:r>
            <a:r>
              <a:rPr lang="en-US" altLang="zh-CN" sz="1800" b="1">
                <a:solidFill>
                  <a:srgbClr val="0000FF"/>
                </a:solidFill>
                <a:ea typeface="微软雅黑" panose="020B0503020204020204" pitchFamily="34" charset="-122"/>
              </a:rPr>
              <a:t>2</a:t>
            </a:r>
            <a:r>
              <a:rPr lang="zh-CN" altLang="en-US" sz="1800" b="1">
                <a:ea typeface="微软雅黑" panose="020B0503020204020204" pitchFamily="34" charset="-122"/>
              </a:rPr>
              <a:t>：</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常规码（二进制编码）在表示有些组合优化问题会显得无效或不方便，如 </a:t>
            </a:r>
            <a:r>
              <a:rPr lang="en-US" altLang="zh-CN" sz="1800" b="1">
                <a:ea typeface="微软雅黑" panose="020B0503020204020204" pitchFamily="34" charset="-122"/>
              </a:rPr>
              <a:t>TSP</a:t>
            </a:r>
            <a:r>
              <a:rPr lang="zh-CN" altLang="en-US" sz="1800" b="1">
                <a:ea typeface="微软雅黑" panose="020B0503020204020204" pitchFamily="34" charset="-122"/>
              </a:rPr>
              <a:t>（旅行商）问题</a:t>
            </a: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p:txBody>
      </p:sp>
      <p:pic>
        <p:nvPicPr>
          <p:cNvPr id="3" name="图片 2">
            <a:extLst>
              <a:ext uri="{FF2B5EF4-FFF2-40B4-BE49-F238E27FC236}">
                <a16:creationId xmlns:a16="http://schemas.microsoft.com/office/drawing/2014/main" id="{9BF903CD-50E0-4B4A-90E6-F71442E7F863}"/>
              </a:ext>
            </a:extLst>
          </p:cNvPr>
          <p:cNvPicPr>
            <a:picLocks noChangeAspect="1"/>
          </p:cNvPicPr>
          <p:nvPr/>
        </p:nvPicPr>
        <p:blipFill>
          <a:blip r:embed="rId2"/>
          <a:stretch>
            <a:fillRect/>
          </a:stretch>
        </p:blipFill>
        <p:spPr>
          <a:xfrm>
            <a:off x="1780153" y="2348880"/>
            <a:ext cx="5583693" cy="2948399"/>
          </a:xfrm>
          <a:prstGeom prst="rect">
            <a:avLst/>
          </a:prstGeom>
        </p:spPr>
      </p:pic>
    </p:spTree>
    <p:extLst>
      <p:ext uri="{BB962C8B-B14F-4D97-AF65-F5344CB8AC3E}">
        <p14:creationId xmlns:p14="http://schemas.microsoft.com/office/powerpoint/2010/main" val="329076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600" dirty="0">
                <a:latin typeface="+mn-lt"/>
              </a:rPr>
              <a:t> </a:t>
            </a:r>
            <a:r>
              <a:rPr lang="zh-CN" altLang="en-US" sz="3600" dirty="0">
                <a:latin typeface="+mn-lt"/>
              </a:rPr>
              <a:t>编码</a:t>
            </a:r>
          </a:p>
        </p:txBody>
      </p:sp>
      <mc:AlternateContent xmlns:mc="http://schemas.openxmlformats.org/markup-compatibility/2006" xmlns:a14="http://schemas.microsoft.com/office/drawing/2010/main">
        <mc:Choice Requires="a14">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pPr>
                <a:r>
                  <a:rPr lang="zh-CN" altLang="en-US" sz="2400" b="1">
                    <a:ea typeface="微软雅黑" panose="020B0503020204020204" pitchFamily="34" charset="-122"/>
                  </a:rPr>
                  <a:t>实数编码（</a:t>
                </a:r>
                <a:r>
                  <a:rPr lang="en-US" altLang="zh-CN" sz="2400" b="1">
                    <a:ea typeface="微软雅黑" panose="020B0503020204020204" pitchFamily="34" charset="-122"/>
                  </a:rPr>
                  <a:t>Real encoding</a:t>
                </a:r>
                <a:r>
                  <a:rPr lang="zh-CN" altLang="en-US" sz="2400" b="1">
                    <a:ea typeface="微软雅黑" panose="020B0503020204020204" pitchFamily="34" charset="-122"/>
                  </a:rPr>
                  <a:t>）：</a:t>
                </a:r>
                <a:endParaRPr lang="en-US" altLang="zh-CN" sz="24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latin typeface="微软雅黑" panose="020B0503020204020204" pitchFamily="34" charset="-122"/>
                    <a:ea typeface="微软雅黑" panose="020B0503020204020204" pitchFamily="34" charset="-122"/>
                  </a:rPr>
                  <a:t>实数编码是将每个个体的染色体都用某一范围的一个实数（浮点数）来表示，其编码长度等于该问题变量的个数。</a:t>
                </a: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latin typeface="微软雅黑" panose="020B0503020204020204" pitchFamily="34" charset="-122"/>
                    <a:ea typeface="微软雅黑" panose="020B0503020204020204" pitchFamily="34" charset="-122"/>
                  </a:rPr>
                  <a:t>这种编码方法是将问题的解空间映射到实数空间上，然后在实数空间上进行遗传操作。</a:t>
                </a: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latin typeface="微软雅黑" panose="020B0503020204020204" pitchFamily="34" charset="-122"/>
                    <a:ea typeface="微软雅黑" panose="020B0503020204020204" pitchFamily="34" charset="-122"/>
                  </a:rPr>
                  <a:t>由于实数编码使用的是变量的真实值，因此这种编码方法也叫做真值编码方法。</a:t>
                </a: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latin typeface="微软雅黑" panose="020B0503020204020204" pitchFamily="34" charset="-122"/>
                    <a:ea typeface="微软雅黑" panose="020B0503020204020204" pitchFamily="34" charset="-122"/>
                  </a:rPr>
                  <a:t>实数编码适应于那种多维、高精度要求的连续函数优化问题。 </a:t>
                </a: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latin typeface="微软雅黑" panose="020B0503020204020204" pitchFamily="34" charset="-122"/>
                    <a:ea typeface="微软雅黑" panose="020B0503020204020204" pitchFamily="34" charset="-122"/>
                  </a:rPr>
                  <a:t>如：</a:t>
                </a: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latin typeface="微软雅黑" panose="020B0503020204020204" pitchFamily="34" charset="-122"/>
                    <a:ea typeface="微软雅黑" panose="020B0503020204020204" pitchFamily="34" charset="-122"/>
                  </a:rPr>
                  <a:t>对 </a:t>
                </a:r>
                <a:r>
                  <a:rPr lang="en-US" altLang="zh-CN" sz="1800" b="1">
                    <a:latin typeface="微软雅黑" panose="020B0503020204020204" pitchFamily="34" charset="-122"/>
                    <a:ea typeface="微软雅黑" panose="020B0503020204020204" pitchFamily="34" charset="-122"/>
                  </a:rPr>
                  <a:t>TSP </a:t>
                </a:r>
                <a:r>
                  <a:rPr lang="zh-CN" altLang="en-US" sz="1800" b="1">
                    <a:latin typeface="微软雅黑" panose="020B0503020204020204" pitchFamily="34" charset="-122"/>
                    <a:ea typeface="微软雅黑" panose="020B0503020204020204" pitchFamily="34" charset="-122"/>
                  </a:rPr>
                  <a:t>的一个自然的表示方法是 </a:t>
                </a:r>
                <a:r>
                  <a:rPr lang="en-US" altLang="zh-CN" sz="1800" b="1">
                    <a:latin typeface="微软雅黑" panose="020B0503020204020204" pitchFamily="34" charset="-122"/>
                    <a:ea typeface="微软雅黑" panose="020B0503020204020204" pitchFamily="34" charset="-122"/>
                  </a:rPr>
                  <a:t>n </a:t>
                </a:r>
                <a:r>
                  <a:rPr lang="zh-CN" altLang="en-US" sz="1800" b="1">
                    <a:latin typeface="微软雅黑" panose="020B0503020204020204" pitchFamily="34" charset="-122"/>
                    <a:ea typeface="微软雅黑" panose="020B0503020204020204" pitchFamily="34" charset="-122"/>
                  </a:rPr>
                  <a:t>个城市的序号的排列，</a:t>
                </a: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14:m>
                  <m:oMath xmlns:m="http://schemas.openxmlformats.org/officeDocument/2006/math">
                    <m:r>
                      <a:rPr lang="en-US" altLang="zh-CN" sz="1800" b="1" i="1" smtClean="0">
                        <a:latin typeface="Cambria Math" panose="02040503050406030204" pitchFamily="18" charset="0"/>
                        <a:ea typeface="微软雅黑" panose="020B0503020204020204" pitchFamily="34" charset="-122"/>
                      </a:rPr>
                      <m:t>𝒏</m:t>
                    </m:r>
                    <m:r>
                      <a:rPr lang="en-US" altLang="zh-CN" sz="1800" b="1" i="1" smtClean="0">
                        <a:latin typeface="Cambria Math" panose="02040503050406030204" pitchFamily="18" charset="0"/>
                        <a:ea typeface="微软雅黑" panose="020B0503020204020204" pitchFamily="34" charset="-122"/>
                      </a:rPr>
                      <m:t>=</m:t>
                    </m:r>
                    <m:r>
                      <a:rPr lang="en-US" altLang="zh-CN" sz="1800" b="1" i="1" smtClean="0">
                        <a:latin typeface="Cambria Math" panose="02040503050406030204" pitchFamily="18" charset="0"/>
                        <a:ea typeface="微软雅黑" panose="020B0503020204020204" pitchFamily="34" charset="-122"/>
                      </a:rPr>
                      <m:t>𝟏𝟎</m:t>
                    </m:r>
                  </m:oMath>
                </a14:m>
                <a:r>
                  <a:rPr lang="zh-CN" altLang="en-US" sz="1800" b="1">
                    <a:latin typeface="微软雅黑" panose="020B0503020204020204" pitchFamily="34" charset="-122"/>
                    <a:ea typeface="微软雅黑" panose="020B0503020204020204" pitchFamily="34" charset="-122"/>
                  </a:rPr>
                  <a:t>，  </a:t>
                </a:r>
                <a:r>
                  <a:rPr lang="en-US" altLang="zh-CN" sz="1800" b="1">
                    <a:latin typeface="微软雅黑" panose="020B0503020204020204" pitchFamily="34" charset="-122"/>
                    <a:ea typeface="微软雅黑" panose="020B0503020204020204" pitchFamily="34" charset="-122"/>
                  </a:rPr>
                  <a:t>9408712536</a:t>
                </a:r>
                <a:r>
                  <a:rPr lang="zh-CN" altLang="en-US" sz="1800" b="1">
                    <a:latin typeface="微软雅黑" panose="020B0503020204020204" pitchFamily="34" charset="-122"/>
                    <a:ea typeface="微软雅黑" panose="020B0503020204020204" pitchFamily="34" charset="-122"/>
                  </a:rPr>
                  <a:t>、</a:t>
                </a:r>
                <a:r>
                  <a:rPr lang="en-US" altLang="zh-CN" sz="1800" b="1">
                    <a:latin typeface="微软雅黑" panose="020B0503020204020204" pitchFamily="34" charset="-122"/>
                    <a:ea typeface="微软雅黑" panose="020B0503020204020204" pitchFamily="34" charset="-122"/>
                  </a:rPr>
                  <a:t>3802617945 etc </a:t>
                </a:r>
                <a:endParaRPr lang="zh-CN" altLang="en-US"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mc:Choice>
        <mc:Fallback xmlns="">
          <p:sp>
            <p:nvSpPr>
              <p:cNvPr id="7171" name="Rectangle 3">
                <a:extLst>
                  <a:ext uri="{FF2B5EF4-FFF2-40B4-BE49-F238E27FC236}">
                    <a16:creationId xmlns:a16="http://schemas.microsoft.com/office/drawing/2014/main" id="{5F69CAA3-4F07-48E6-98BF-27CAD3586981}"/>
                  </a:ext>
                </a:extLst>
              </p:cNvPr>
              <p:cNvSpPr>
                <a:spLocks noGrp="1" noRot="1" noChangeAspect="1" noMove="1" noResize="1" noEditPoints="1" noAdjustHandles="1" noChangeArrowheads="1" noChangeShapeType="1" noTextEdit="1"/>
              </p:cNvSpPr>
              <p:nvPr>
                <p:ph type="body" idx="1"/>
              </p:nvPr>
            </p:nvSpPr>
            <p:spPr>
              <a:xfrm>
                <a:off x="619124" y="1303874"/>
                <a:ext cx="8048625" cy="5077454"/>
              </a:xfrm>
              <a:blipFill>
                <a:blip r:embed="rId2"/>
                <a:stretch>
                  <a:fillRect l="-76" t="-9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8197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zh-CN" altLang="en-US" sz="2900" dirty="0">
                <a:latin typeface="+mn-lt"/>
              </a:rPr>
              <a:t>初始参数的选取和停止原则</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pPr>
            <a:r>
              <a:rPr lang="zh-CN" altLang="en-US" sz="2400" b="1">
                <a:ea typeface="微软雅黑" panose="020B0503020204020204" pitchFamily="34" charset="-122"/>
              </a:rPr>
              <a:t>群体的规模</a:t>
            </a:r>
            <a:endParaRPr lang="en-US" altLang="zh-CN" sz="24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latin typeface="微软雅黑" panose="020B0503020204020204" pitchFamily="34" charset="-122"/>
                <a:ea typeface="微软雅黑" panose="020B0503020204020204" pitchFamily="34" charset="-122"/>
              </a:rPr>
              <a:t> 群体规模的确定，根据模式定理，</a:t>
            </a:r>
            <a:r>
              <a:rPr lang="zh-CN" altLang="en-US" sz="1800" b="1">
                <a:solidFill>
                  <a:srgbClr val="0000FF"/>
                </a:solidFill>
                <a:latin typeface="微软雅黑" panose="020B0503020204020204" pitchFamily="34" charset="-122"/>
                <a:ea typeface="微软雅黑" panose="020B0503020204020204" pitchFamily="34" charset="-122"/>
              </a:rPr>
              <a:t>受</a:t>
            </a:r>
            <a:r>
              <a:rPr lang="zh-CN" altLang="en-US" sz="1800" b="1">
                <a:latin typeface="微软雅黑" panose="020B0503020204020204" pitchFamily="34" charset="-122"/>
                <a:ea typeface="微软雅黑" panose="020B0503020204020204" pitchFamily="34" charset="-122"/>
              </a:rPr>
              <a:t>遗传操作中</a:t>
            </a:r>
            <a:r>
              <a:rPr lang="zh-CN" altLang="en-US" sz="1800" b="1">
                <a:solidFill>
                  <a:srgbClr val="0000FF"/>
                </a:solidFill>
                <a:latin typeface="微软雅黑" panose="020B0503020204020204" pitchFamily="34" charset="-122"/>
                <a:ea typeface="微软雅黑" panose="020B0503020204020204" pitchFamily="34" charset="-122"/>
              </a:rPr>
              <a:t>选择操作</a:t>
            </a:r>
            <a:r>
              <a:rPr lang="zh-CN" altLang="en-US" sz="1800" b="1">
                <a:latin typeface="微软雅黑" panose="020B0503020204020204" pitchFamily="34" charset="-122"/>
                <a:ea typeface="微软雅黑" panose="020B0503020204020204" pitchFamily="34" charset="-122"/>
              </a:rPr>
              <a:t>的</a:t>
            </a:r>
            <a:r>
              <a:rPr lang="zh-CN" altLang="en-US" sz="1800" b="1">
                <a:solidFill>
                  <a:srgbClr val="0000FF"/>
                </a:solidFill>
                <a:latin typeface="微软雅黑" panose="020B0503020204020204" pitchFamily="34" charset="-122"/>
                <a:ea typeface="微软雅黑" panose="020B0503020204020204" pitchFamily="34" charset="-122"/>
              </a:rPr>
              <a:t>影响很大 </a:t>
            </a:r>
            <a:r>
              <a:rPr lang="en-US" altLang="zh-CN" sz="1800" b="1">
                <a:latin typeface="微软雅黑" panose="020B0503020204020204" pitchFamily="34" charset="-122"/>
                <a:ea typeface="微软雅黑" panose="020B0503020204020204" pitchFamily="34" charset="-122"/>
              </a:rPr>
              <a:t>.  </a:t>
            </a:r>
          </a:p>
          <a:p>
            <a:pPr eaLnBrk="1" hangingPunct="1">
              <a:buClr>
                <a:srgbClr val="FF0000"/>
              </a:buClr>
              <a:buSzPct val="55000"/>
              <a:buFont typeface="Wingdings" panose="05000000000000000000" pitchFamily="2" charset="2"/>
              <a:buChar char="u"/>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en-US" altLang="zh-CN" sz="1800" b="1">
                <a:latin typeface="微软雅黑" panose="020B0503020204020204" pitchFamily="34" charset="-122"/>
                <a:ea typeface="微软雅黑" panose="020B0503020204020204" pitchFamily="34" charset="-122"/>
              </a:rPr>
              <a:t> </a:t>
            </a:r>
            <a:r>
              <a:rPr lang="zh-CN" altLang="en-US" sz="1800" b="1">
                <a:latin typeface="微软雅黑" panose="020B0503020204020204" pitchFamily="34" charset="-122"/>
                <a:ea typeface="微软雅黑" panose="020B0503020204020204" pitchFamily="34" charset="-122"/>
              </a:rPr>
              <a:t>一般来说，群体</a:t>
            </a:r>
            <a:r>
              <a:rPr lang="zh-CN" altLang="en-US" sz="1800" b="1">
                <a:solidFill>
                  <a:srgbClr val="0000FF"/>
                </a:solidFill>
                <a:latin typeface="微软雅黑" panose="020B0503020204020204" pitchFamily="34" charset="-122"/>
                <a:ea typeface="微软雅黑" panose="020B0503020204020204" pitchFamily="34" charset="-122"/>
              </a:rPr>
              <a:t>规模越大</a:t>
            </a:r>
            <a:r>
              <a:rPr lang="zh-CN" altLang="en-US" sz="1800" b="1">
                <a:latin typeface="微软雅黑" panose="020B0503020204020204" pitchFamily="34" charset="-122"/>
                <a:ea typeface="微软雅黑" panose="020B0503020204020204" pitchFamily="34" charset="-122"/>
              </a:rPr>
              <a:t>，群体中个体的</a:t>
            </a:r>
            <a:r>
              <a:rPr lang="zh-CN" altLang="en-US" sz="1800" b="1">
                <a:solidFill>
                  <a:srgbClr val="0000FF"/>
                </a:solidFill>
                <a:latin typeface="微软雅黑" panose="020B0503020204020204" pitchFamily="34" charset="-122"/>
                <a:ea typeface="微软雅黑" panose="020B0503020204020204" pitchFamily="34" charset="-122"/>
              </a:rPr>
              <a:t>多样性越高</a:t>
            </a:r>
            <a:r>
              <a:rPr lang="zh-CN" altLang="en-US" sz="1800" b="1">
                <a:latin typeface="微软雅黑" panose="020B0503020204020204" pitchFamily="34" charset="-122"/>
                <a:ea typeface="微软雅黑" panose="020B0503020204020204" pitchFamily="34" charset="-122"/>
              </a:rPr>
              <a:t>，算法陷入</a:t>
            </a:r>
            <a:r>
              <a:rPr lang="zh-CN" altLang="en-US" sz="1800" b="1">
                <a:solidFill>
                  <a:srgbClr val="0000FF"/>
                </a:solidFill>
                <a:latin typeface="微软雅黑" panose="020B0503020204020204" pitchFamily="34" charset="-122"/>
                <a:ea typeface="微软雅黑" panose="020B0503020204020204" pitchFamily="34" charset="-122"/>
              </a:rPr>
              <a:t>局部解的危险就越小</a:t>
            </a:r>
            <a:r>
              <a:rPr lang="zh-CN" altLang="en-US" sz="1800" b="1">
                <a:latin typeface="微软雅黑" panose="020B0503020204020204" pitchFamily="34" charset="-122"/>
                <a:ea typeface="微软雅黑" panose="020B0503020204020204" pitchFamily="34" charset="-122"/>
              </a:rPr>
              <a:t>。</a:t>
            </a: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latin typeface="微软雅黑" panose="020B0503020204020204" pitchFamily="34" charset="-122"/>
                <a:ea typeface="微软雅黑" panose="020B0503020204020204" pitchFamily="34" charset="-122"/>
              </a:rPr>
              <a:t> 但</a:t>
            </a:r>
            <a:r>
              <a:rPr lang="zh-CN" altLang="en-US" sz="1800" b="1">
                <a:solidFill>
                  <a:srgbClr val="0000FF"/>
                </a:solidFill>
                <a:latin typeface="微软雅黑" panose="020B0503020204020204" pitchFamily="34" charset="-122"/>
                <a:ea typeface="微软雅黑" panose="020B0503020204020204" pitchFamily="34" charset="-122"/>
              </a:rPr>
              <a:t>太大</a:t>
            </a:r>
            <a:r>
              <a:rPr lang="zh-CN" altLang="en-US" sz="1800" b="1">
                <a:latin typeface="微软雅黑" panose="020B0503020204020204" pitchFamily="34" charset="-122"/>
                <a:ea typeface="微软雅黑" panose="020B0503020204020204" pitchFamily="34" charset="-122"/>
              </a:rPr>
              <a:t>从计算效率着眼 </a:t>
            </a:r>
            <a:r>
              <a:rPr lang="en-US" altLang="zh-CN" sz="1800" b="1">
                <a:latin typeface="微软雅黑" panose="020B0503020204020204" pitchFamily="34" charset="-122"/>
                <a:ea typeface="微软雅黑" panose="020B0503020204020204" pitchFamily="34" charset="-122"/>
              </a:rPr>
              <a:t>,  </a:t>
            </a:r>
            <a:r>
              <a:rPr lang="zh-CN" altLang="en-US" sz="1800" b="1">
                <a:latin typeface="微软雅黑" panose="020B0503020204020204" pitchFamily="34" charset="-122"/>
                <a:ea typeface="微软雅黑" panose="020B0503020204020204" pitchFamily="34" charset="-122"/>
              </a:rPr>
              <a:t>群体越大其适应度评估次数增加</a:t>
            </a:r>
            <a:r>
              <a:rPr lang="en-US" altLang="zh-CN" sz="1800" b="1">
                <a:latin typeface="微软雅黑" panose="020B0503020204020204" pitchFamily="34" charset="-122"/>
                <a:ea typeface="微软雅黑" panose="020B0503020204020204" pitchFamily="34" charset="-122"/>
              </a:rPr>
              <a:t>,</a:t>
            </a:r>
            <a:r>
              <a:rPr lang="zh-CN" altLang="en-US" sz="1800" b="1">
                <a:latin typeface="微软雅黑" panose="020B0503020204020204" pitchFamily="34" charset="-122"/>
                <a:ea typeface="微软雅黑" panose="020B0503020204020204" pitchFamily="34" charset="-122"/>
              </a:rPr>
              <a:t>所以计算量增加，从而</a:t>
            </a:r>
            <a:r>
              <a:rPr lang="zh-CN" altLang="en-US" sz="1800" b="1">
                <a:solidFill>
                  <a:srgbClr val="0000FF"/>
                </a:solidFill>
                <a:latin typeface="微软雅黑" panose="020B0503020204020204" pitchFamily="34" charset="-122"/>
                <a:ea typeface="微软雅黑" panose="020B0503020204020204" pitchFamily="34" charset="-122"/>
              </a:rPr>
              <a:t>影响计算效能</a:t>
            </a:r>
            <a:endParaRPr lang="en-US" altLang="zh-CN" sz="1800" b="1">
              <a:solidFill>
                <a:srgbClr val="0000FF"/>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latin typeface="微软雅黑" panose="020B0503020204020204" pitchFamily="34" charset="-122"/>
                <a:ea typeface="微软雅黑" panose="020B0503020204020204" pitchFamily="34" charset="-122"/>
              </a:rPr>
              <a:t> </a:t>
            </a:r>
            <a:r>
              <a:rPr lang="zh-CN" altLang="en-US" sz="1800" b="1">
                <a:solidFill>
                  <a:srgbClr val="0000FF"/>
                </a:solidFill>
                <a:latin typeface="微软雅黑" panose="020B0503020204020204" pitchFamily="34" charset="-122"/>
                <a:ea typeface="微软雅黑" panose="020B0503020204020204" pitchFamily="34" charset="-122"/>
              </a:rPr>
              <a:t>太小</a:t>
            </a:r>
            <a:r>
              <a:rPr lang="zh-CN" altLang="en-US" sz="1800" b="1">
                <a:latin typeface="微软雅黑" panose="020B0503020204020204" pitchFamily="34" charset="-122"/>
                <a:ea typeface="微软雅黑" panose="020B0503020204020204" pitchFamily="34" charset="-122"/>
              </a:rPr>
              <a:t>会使 </a:t>
            </a:r>
            <a:r>
              <a:rPr lang="en-US" altLang="zh-CN" sz="1800" b="1">
                <a:latin typeface="微软雅黑" panose="020B0503020204020204" pitchFamily="34" charset="-122"/>
                <a:ea typeface="微软雅黑" panose="020B0503020204020204" pitchFamily="34" charset="-122"/>
              </a:rPr>
              <a:t>GA </a:t>
            </a:r>
            <a:r>
              <a:rPr lang="zh-CN" altLang="en-US" sz="1800" b="1">
                <a:latin typeface="微软雅黑" panose="020B0503020204020204" pitchFamily="34" charset="-122"/>
                <a:ea typeface="微软雅黑" panose="020B0503020204020204" pitchFamily="34" charset="-122"/>
              </a:rPr>
              <a:t>的搜索空间中分布范围有限，因而搜索有可能停止在未成熟阶段，引起早熟</a:t>
            </a:r>
            <a:r>
              <a:rPr lang="zh-CN" altLang="en-US" sz="1800" b="1">
                <a:solidFill>
                  <a:srgbClr val="0000FF"/>
                </a:solidFill>
                <a:latin typeface="微软雅黑" panose="020B0503020204020204" pitchFamily="34" charset="-122"/>
                <a:ea typeface="微软雅黑" panose="020B0503020204020204" pitchFamily="34" charset="-122"/>
              </a:rPr>
              <a:t>收敛现象 </a:t>
            </a:r>
            <a:endParaRPr lang="en-US" altLang="zh-CN" sz="1800" b="1">
              <a:solidFill>
                <a:srgbClr val="0000FF"/>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p:spTree>
    <p:extLst>
      <p:ext uri="{BB962C8B-B14F-4D97-AF65-F5344CB8AC3E}">
        <p14:creationId xmlns:p14="http://schemas.microsoft.com/office/powerpoint/2010/main" val="1623025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900" dirty="0">
                <a:latin typeface="+mn-lt"/>
              </a:rPr>
              <a:t> </a:t>
            </a:r>
            <a:r>
              <a:rPr lang="zh-CN" altLang="en-US" sz="2900" dirty="0">
                <a:latin typeface="+mn-lt"/>
              </a:rPr>
              <a:t>初始参数的选取和停止原则</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pPr>
            <a:r>
              <a:rPr lang="zh-CN" altLang="en-US" sz="2400" b="1">
                <a:ea typeface="微软雅黑" panose="020B0503020204020204" pitchFamily="34" charset="-122"/>
              </a:rPr>
              <a:t>群体的规模</a:t>
            </a:r>
            <a:endParaRPr lang="en-US" altLang="zh-CN" sz="24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latin typeface="微软雅黑" panose="020B0503020204020204" pitchFamily="34" charset="-122"/>
                <a:ea typeface="微软雅黑" panose="020B0503020204020204" pitchFamily="34" charset="-122"/>
              </a:rPr>
              <a:t>群体的规模取个体</a:t>
            </a:r>
            <a:r>
              <a:rPr lang="zh-CN" altLang="en-US" sz="2000" b="1">
                <a:solidFill>
                  <a:srgbClr val="0000FF"/>
                </a:solidFill>
                <a:latin typeface="微软雅黑" panose="020B0503020204020204" pitchFamily="34" charset="-122"/>
                <a:ea typeface="微软雅黑" panose="020B0503020204020204" pitchFamily="34" charset="-122"/>
              </a:rPr>
              <a:t>编码长度</a:t>
            </a:r>
            <a:r>
              <a:rPr lang="zh-CN" altLang="en-US" sz="2000" b="1">
                <a:latin typeface="微软雅黑" panose="020B0503020204020204" pitchFamily="34" charset="-122"/>
                <a:ea typeface="微软雅黑" panose="020B0503020204020204" pitchFamily="34" charset="-122"/>
              </a:rPr>
              <a:t>数的一个</a:t>
            </a:r>
            <a:r>
              <a:rPr lang="zh-CN" altLang="en-US" sz="2000" b="1">
                <a:solidFill>
                  <a:srgbClr val="0000FF"/>
                </a:solidFill>
                <a:latin typeface="微软雅黑" panose="020B0503020204020204" pitchFamily="34" charset="-122"/>
                <a:ea typeface="微软雅黑" panose="020B0503020204020204" pitchFamily="34" charset="-122"/>
              </a:rPr>
              <a:t>线性倍数</a:t>
            </a:r>
            <a:r>
              <a:rPr lang="zh-CN" altLang="en-US" sz="2000" b="1">
                <a:latin typeface="微软雅黑" panose="020B0503020204020204" pitchFamily="34" charset="-122"/>
                <a:ea typeface="微软雅黑" panose="020B0503020204020204" pitchFamily="34" charset="-122"/>
              </a:rPr>
              <a:t>是实际应用时经常采用的方法之一 </a:t>
            </a: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latin typeface="微软雅黑" panose="020B0503020204020204" pitchFamily="34" charset="-122"/>
                <a:ea typeface="微软雅黑" panose="020B0503020204020204" pitchFamily="34" charset="-122"/>
              </a:rPr>
              <a:t>如：</a:t>
            </a:r>
            <a:r>
              <a:rPr lang="en-US" altLang="zh-CN" sz="1800" b="1">
                <a:latin typeface="微软雅黑" panose="020B0503020204020204" pitchFamily="34" charset="-122"/>
                <a:ea typeface="微软雅黑" panose="020B0503020204020204" pitchFamily="34" charset="-122"/>
              </a:rPr>
              <a:t>m </a:t>
            </a:r>
            <a:r>
              <a:rPr lang="zh-CN" altLang="en-US" sz="1800" b="1">
                <a:latin typeface="微软雅黑" panose="020B0503020204020204" pitchFamily="34" charset="-122"/>
                <a:ea typeface="微软雅黑" panose="020B0503020204020204" pitchFamily="34" charset="-122"/>
              </a:rPr>
              <a:t>为 </a:t>
            </a:r>
            <a:r>
              <a:rPr lang="en-US" altLang="zh-CN" sz="1800" b="1">
                <a:latin typeface="微软雅黑" panose="020B0503020204020204" pitchFamily="34" charset="-122"/>
                <a:ea typeface="微软雅黑" panose="020B0503020204020204" pitchFamily="34" charset="-122"/>
              </a:rPr>
              <a:t>n </a:t>
            </a:r>
            <a:r>
              <a:rPr lang="zh-CN" altLang="en-US" sz="1800" b="1">
                <a:latin typeface="微软雅黑" panose="020B0503020204020204" pitchFamily="34" charset="-122"/>
                <a:ea typeface="微软雅黑" panose="020B0503020204020204" pitchFamily="34" charset="-122"/>
              </a:rPr>
              <a:t>和 </a:t>
            </a:r>
            <a:r>
              <a:rPr lang="en-US" altLang="zh-CN" sz="1800" b="1">
                <a:latin typeface="微软雅黑" panose="020B0503020204020204" pitchFamily="34" charset="-122"/>
                <a:ea typeface="微软雅黑" panose="020B0503020204020204" pitchFamily="34" charset="-122"/>
              </a:rPr>
              <a:t>2n </a:t>
            </a:r>
            <a:r>
              <a:rPr lang="zh-CN" altLang="en-US" sz="1800" b="1">
                <a:latin typeface="微软雅黑" panose="020B0503020204020204" pitchFamily="34" charset="-122"/>
                <a:ea typeface="微软雅黑" panose="020B0503020204020204" pitchFamily="34" charset="-122"/>
              </a:rPr>
              <a:t>之间的一个数</a:t>
            </a: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1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1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latin typeface="微软雅黑" panose="020B0503020204020204" pitchFamily="34" charset="-122"/>
                <a:ea typeface="微软雅黑" panose="020B0503020204020204" pitchFamily="34" charset="-122"/>
              </a:rPr>
              <a:t>群体规模的选择也可以变化的 </a:t>
            </a: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latin typeface="微软雅黑" panose="020B0503020204020204" pitchFamily="34" charset="-122"/>
                <a:ea typeface="微软雅黑" panose="020B0503020204020204" pitchFamily="34" charset="-122"/>
              </a:rPr>
              <a:t>如：</a:t>
            </a: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latin typeface="微软雅黑" panose="020B0503020204020204" pitchFamily="34" charset="-122"/>
                <a:ea typeface="微软雅黑" panose="020B0503020204020204" pitchFamily="34" charset="-122"/>
              </a:rPr>
              <a:t>当多个进化代没有改变解的性能，保持现有的群体规模已很难改进解，此时可</a:t>
            </a:r>
            <a:r>
              <a:rPr lang="zh-CN" altLang="en-US" sz="1800" b="1">
                <a:solidFill>
                  <a:srgbClr val="0000FF"/>
                </a:solidFill>
                <a:latin typeface="微软雅黑" panose="020B0503020204020204" pitchFamily="34" charset="-122"/>
                <a:ea typeface="微软雅黑" panose="020B0503020204020204" pitchFamily="34" charset="-122"/>
              </a:rPr>
              <a:t>扩大</a:t>
            </a:r>
            <a:r>
              <a:rPr lang="zh-CN" altLang="en-US" sz="1800" b="1">
                <a:latin typeface="微软雅黑" panose="020B0503020204020204" pitchFamily="34" charset="-122"/>
                <a:ea typeface="微软雅黑" panose="020B0503020204020204" pitchFamily="34" charset="-122"/>
              </a:rPr>
              <a:t>群体</a:t>
            </a:r>
            <a:r>
              <a:rPr lang="zh-CN" altLang="en-US" sz="1800" b="1">
                <a:solidFill>
                  <a:srgbClr val="0000FF"/>
                </a:solidFill>
                <a:latin typeface="微软雅黑" panose="020B0503020204020204" pitchFamily="34" charset="-122"/>
                <a:ea typeface="微软雅黑" panose="020B0503020204020204" pitchFamily="34" charset="-122"/>
              </a:rPr>
              <a:t>规模</a:t>
            </a:r>
            <a:r>
              <a:rPr lang="zh-CN" altLang="en-US" sz="1800" b="1">
                <a:latin typeface="微软雅黑" panose="020B0503020204020204" pitchFamily="34" charset="-122"/>
                <a:ea typeface="微软雅黑" panose="020B0503020204020204" pitchFamily="34" charset="-122"/>
              </a:rPr>
              <a:t>；</a:t>
            </a: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latin typeface="微软雅黑" panose="020B0503020204020204" pitchFamily="34" charset="-122"/>
                <a:ea typeface="微软雅黑" panose="020B0503020204020204" pitchFamily="34" charset="-122"/>
              </a:rPr>
              <a:t>反之，若解的改进非常好，则可以</a:t>
            </a:r>
            <a:r>
              <a:rPr lang="zh-CN" altLang="en-US" sz="1800" b="1">
                <a:solidFill>
                  <a:srgbClr val="0000FF"/>
                </a:solidFill>
                <a:latin typeface="微软雅黑" panose="020B0503020204020204" pitchFamily="34" charset="-122"/>
                <a:ea typeface="微软雅黑" panose="020B0503020204020204" pitchFamily="34" charset="-122"/>
              </a:rPr>
              <a:t>减少</a:t>
            </a:r>
            <a:r>
              <a:rPr lang="zh-CN" altLang="en-US" sz="1800" b="1">
                <a:latin typeface="微软雅黑" panose="020B0503020204020204" pitchFamily="34" charset="-122"/>
                <a:ea typeface="微软雅黑" panose="020B0503020204020204" pitchFamily="34" charset="-122"/>
              </a:rPr>
              <a:t>群体的</a:t>
            </a:r>
            <a:r>
              <a:rPr lang="zh-CN" altLang="en-US" sz="1800" b="1">
                <a:solidFill>
                  <a:srgbClr val="0000FF"/>
                </a:solidFill>
                <a:latin typeface="微软雅黑" panose="020B0503020204020204" pitchFamily="34" charset="-122"/>
                <a:ea typeface="微软雅黑" panose="020B0503020204020204" pitchFamily="34" charset="-122"/>
              </a:rPr>
              <a:t>规模</a:t>
            </a:r>
            <a:r>
              <a:rPr lang="zh-CN" altLang="en-US" sz="1800" b="1">
                <a:latin typeface="微软雅黑" panose="020B0503020204020204" pitchFamily="34" charset="-122"/>
                <a:ea typeface="微软雅黑" panose="020B0503020204020204" pitchFamily="34" charset="-122"/>
              </a:rPr>
              <a:t>以便加快计算的速度。</a:t>
            </a: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5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latin typeface="微软雅黑" panose="020B0503020204020204" pitchFamily="34" charset="-122"/>
                <a:ea typeface="微软雅黑" panose="020B0503020204020204" pitchFamily="34" charset="-122"/>
              </a:rPr>
              <a:t>这体现了 </a:t>
            </a:r>
            <a:r>
              <a:rPr lang="en-US" altLang="zh-CN" sz="1800" b="1">
                <a:latin typeface="微软雅黑" panose="020B0503020204020204" pitchFamily="34" charset="-122"/>
                <a:ea typeface="微软雅黑" panose="020B0503020204020204" pitchFamily="34" charset="-122"/>
              </a:rPr>
              <a:t>GA </a:t>
            </a:r>
            <a:r>
              <a:rPr lang="zh-CN" altLang="en-US" sz="1800" b="1">
                <a:latin typeface="微软雅黑" panose="020B0503020204020204" pitchFamily="34" charset="-122"/>
                <a:ea typeface="微软雅黑" panose="020B0503020204020204" pitchFamily="34" charset="-122"/>
              </a:rPr>
              <a:t>的</a:t>
            </a:r>
            <a:r>
              <a:rPr lang="zh-CN" altLang="en-US" sz="1800" b="1">
                <a:solidFill>
                  <a:srgbClr val="0000FF"/>
                </a:solidFill>
                <a:latin typeface="微软雅黑" panose="020B0503020204020204" pitchFamily="34" charset="-122"/>
                <a:ea typeface="微软雅黑" panose="020B0503020204020204" pitchFamily="34" charset="-122"/>
              </a:rPr>
              <a:t>自适应性</a:t>
            </a:r>
            <a:r>
              <a:rPr lang="zh-CN" altLang="en-US" sz="1800" b="1">
                <a:latin typeface="微软雅黑" panose="020B0503020204020204" pitchFamily="34" charset="-122"/>
                <a:ea typeface="微软雅黑" panose="020B0503020204020204" pitchFamily="34" charset="-122"/>
              </a:rPr>
              <a:t>。</a:t>
            </a: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p:spTree>
    <p:extLst>
      <p:ext uri="{BB962C8B-B14F-4D97-AF65-F5344CB8AC3E}">
        <p14:creationId xmlns:p14="http://schemas.microsoft.com/office/powerpoint/2010/main" val="1541038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900" dirty="0">
                <a:latin typeface="+mn-lt"/>
              </a:rPr>
              <a:t> </a:t>
            </a:r>
            <a:r>
              <a:rPr lang="zh-CN" altLang="en-US" sz="2900" dirty="0">
                <a:latin typeface="+mn-lt"/>
              </a:rPr>
              <a:t>初始参数的选取和停止原则</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pPr>
            <a:r>
              <a:rPr lang="zh-CN" altLang="en-US" sz="2400" b="1">
                <a:ea typeface="微软雅黑" panose="020B0503020204020204" pitchFamily="34" charset="-122"/>
              </a:rPr>
              <a:t>初始群体的选取</a:t>
            </a:r>
            <a:endParaRPr lang="en-US" altLang="zh-CN" sz="24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latin typeface="微软雅黑" panose="020B0503020204020204" pitchFamily="34" charset="-122"/>
                <a:ea typeface="微软雅黑" panose="020B0503020204020204" pitchFamily="34" charset="-122"/>
              </a:rPr>
              <a:t>用随机方法产生</a:t>
            </a: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latin typeface="微软雅黑" panose="020B0503020204020204" pitchFamily="34" charset="-122"/>
                <a:ea typeface="微软雅黑" panose="020B0503020204020204" pitchFamily="34" charset="-122"/>
              </a:rPr>
              <a:t>只有这样选取才能达到所有状态的遍历，使最优解在 </a:t>
            </a:r>
            <a:r>
              <a:rPr lang="en-US" altLang="zh-CN" sz="1800" b="1">
                <a:latin typeface="微软雅黑" panose="020B0503020204020204" pitchFamily="34" charset="-122"/>
                <a:ea typeface="微软雅黑" panose="020B0503020204020204" pitchFamily="34" charset="-122"/>
              </a:rPr>
              <a:t>GA </a:t>
            </a:r>
            <a:r>
              <a:rPr lang="zh-CN" altLang="en-US" sz="1800" b="1">
                <a:latin typeface="微软雅黑" panose="020B0503020204020204" pitchFamily="34" charset="-122"/>
                <a:ea typeface="微软雅黑" panose="020B0503020204020204" pitchFamily="34" charset="-122"/>
              </a:rPr>
              <a:t>的进化中最终得以生存。</a:t>
            </a: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1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1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latin typeface="微软雅黑" panose="020B0503020204020204" pitchFamily="34" charset="-122"/>
                <a:ea typeface="微软雅黑" panose="020B0503020204020204" pitchFamily="34" charset="-122"/>
              </a:rPr>
              <a:t>用其他优化方法或启发式方法选取</a:t>
            </a: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latin typeface="微软雅黑" panose="020B0503020204020204" pitchFamily="34" charset="-122"/>
                <a:ea typeface="微软雅黑" panose="020B0503020204020204" pitchFamily="34" charset="-122"/>
              </a:rPr>
              <a:t>尽可能使初始群体更优良 </a:t>
            </a:r>
            <a:r>
              <a:rPr lang="en-US" altLang="zh-CN" sz="1800" b="1">
                <a:latin typeface="微软雅黑" panose="020B0503020204020204" pitchFamily="34" charset="-122"/>
                <a:ea typeface="微软雅黑" panose="020B0503020204020204" pitchFamily="34" charset="-122"/>
              </a:rPr>
              <a:t>.</a:t>
            </a: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p:spTree>
    <p:extLst>
      <p:ext uri="{BB962C8B-B14F-4D97-AF65-F5344CB8AC3E}">
        <p14:creationId xmlns:p14="http://schemas.microsoft.com/office/powerpoint/2010/main" val="2261974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900" dirty="0">
                <a:latin typeface="+mn-lt"/>
              </a:rPr>
              <a:t> </a:t>
            </a:r>
            <a:r>
              <a:rPr lang="zh-CN" altLang="en-US" sz="2900" dirty="0">
                <a:latin typeface="+mn-lt"/>
              </a:rPr>
              <a:t>初始参数的选取和停止原则</a:t>
            </a:r>
          </a:p>
        </p:txBody>
      </p:sp>
      <mc:AlternateContent xmlns:mc="http://schemas.openxmlformats.org/markup-compatibility/2006" xmlns:a14="http://schemas.microsoft.com/office/drawing/2010/main">
        <mc:Choice Requires="a14">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pPr>
                <a:r>
                  <a:rPr lang="zh-CN" altLang="en-US" sz="2400" b="1">
                    <a:ea typeface="微软雅黑" panose="020B0503020204020204" pitchFamily="34" charset="-122"/>
                  </a:rPr>
                  <a:t>终止规则</a:t>
                </a:r>
                <a:endParaRPr lang="en-US" altLang="zh-CN" sz="24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b="1">
                    <a:latin typeface="微软雅黑" panose="020B0503020204020204" pitchFamily="34" charset="-122"/>
                    <a:ea typeface="微软雅黑" panose="020B0503020204020204" pitchFamily="34" charset="-122"/>
                  </a:rPr>
                  <a:t>给定一个</a:t>
                </a:r>
                <a:r>
                  <a:rPr lang="zh-CN" altLang="en-US" sz="2000" b="1">
                    <a:solidFill>
                      <a:srgbClr val="0000FF"/>
                    </a:solidFill>
                    <a:latin typeface="微软雅黑" panose="020B0503020204020204" pitchFamily="34" charset="-122"/>
                    <a:ea typeface="微软雅黑" panose="020B0503020204020204" pitchFamily="34" charset="-122"/>
                  </a:rPr>
                  <a:t>最大</a:t>
                </a:r>
                <a:r>
                  <a:rPr lang="zh-CN" altLang="en-US" sz="2000" b="1">
                    <a:latin typeface="微软雅黑" panose="020B0503020204020204" pitchFamily="34" charset="-122"/>
                    <a:ea typeface="微软雅黑" panose="020B0503020204020204" pitchFamily="34" charset="-122"/>
                  </a:rPr>
                  <a:t>的遗传</a:t>
                </a:r>
                <a:r>
                  <a:rPr lang="zh-CN" altLang="en-US" sz="2000" b="1">
                    <a:solidFill>
                      <a:srgbClr val="0000FF"/>
                    </a:solidFill>
                    <a:latin typeface="微软雅黑" panose="020B0503020204020204" pitchFamily="34" charset="-122"/>
                    <a:ea typeface="微软雅黑" panose="020B0503020204020204" pitchFamily="34" charset="-122"/>
                  </a:rPr>
                  <a:t>代数</a:t>
                </a:r>
                <a:r>
                  <a:rPr lang="zh-CN" altLang="en-US" sz="2000" b="1">
                    <a:latin typeface="微软雅黑" panose="020B0503020204020204" pitchFamily="34" charset="-122"/>
                    <a:ea typeface="微软雅黑" panose="020B0503020204020204" pitchFamily="34" charset="-122"/>
                  </a:rPr>
                  <a:t> </a:t>
                </a:r>
                <a14:m>
                  <m:oMath xmlns:m="http://schemas.openxmlformats.org/officeDocument/2006/math">
                    <m:r>
                      <a:rPr lang="en-US" altLang="zh-CN" sz="2000" b="1" i="1" smtClean="0">
                        <a:latin typeface="Cambria Math" panose="02040503050406030204" pitchFamily="18" charset="0"/>
                        <a:ea typeface="微软雅黑" panose="020B0503020204020204" pitchFamily="34" charset="-122"/>
                      </a:rPr>
                      <m:t>𝑴𝒂𝒙𝑮𝒆𝒏</m:t>
                    </m:r>
                  </m:oMath>
                </a14:m>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11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b="1">
                    <a:latin typeface="微软雅黑" panose="020B0503020204020204" pitchFamily="34" charset="-122"/>
                    <a:ea typeface="微软雅黑" panose="020B0503020204020204" pitchFamily="34" charset="-122"/>
                  </a:rPr>
                  <a:t>给定问题的一个</a:t>
                </a:r>
                <a:r>
                  <a:rPr lang="zh-CN" altLang="en-US" sz="2000" b="1">
                    <a:solidFill>
                      <a:srgbClr val="0000FF"/>
                    </a:solidFill>
                    <a:latin typeface="微软雅黑" panose="020B0503020204020204" pitchFamily="34" charset="-122"/>
                    <a:ea typeface="微软雅黑" panose="020B0503020204020204" pitchFamily="34" charset="-122"/>
                  </a:rPr>
                  <a:t>上界 </a:t>
                </a:r>
                <a:r>
                  <a:rPr lang="en-US" altLang="zh-CN" sz="2000" b="1">
                    <a:solidFill>
                      <a:srgbClr val="0000FF"/>
                    </a:solidFill>
                    <a:latin typeface="微软雅黑" panose="020B0503020204020204" pitchFamily="34" charset="-122"/>
                    <a:ea typeface="微软雅黑" panose="020B0503020204020204" pitchFamily="34" charset="-122"/>
                  </a:rPr>
                  <a:t>UB </a:t>
                </a:r>
                <a:r>
                  <a:rPr lang="zh-CN" altLang="en-US" sz="2000" b="1">
                    <a:latin typeface="微软雅黑" panose="020B0503020204020204" pitchFamily="34" charset="-122"/>
                    <a:ea typeface="微软雅黑" panose="020B0503020204020204" pitchFamily="34" charset="-122"/>
                  </a:rPr>
                  <a:t>，当进化中达到要求的偏差度时，算法终止 </a:t>
                </a: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b="1">
                    <a:latin typeface="微软雅黑" panose="020B0503020204020204" pitchFamily="34" charset="-122"/>
                    <a:ea typeface="微软雅黑" panose="020B0503020204020204" pitchFamily="34" charset="-122"/>
                  </a:rPr>
                  <a:t>通过一些</a:t>
                </a:r>
                <a:r>
                  <a:rPr lang="zh-CN" altLang="en-US" sz="2000" b="1">
                    <a:solidFill>
                      <a:srgbClr val="0000FF"/>
                    </a:solidFill>
                    <a:latin typeface="微软雅黑" panose="020B0503020204020204" pitchFamily="34" charset="-122"/>
                    <a:ea typeface="微软雅黑" panose="020B0503020204020204" pitchFamily="34" charset="-122"/>
                  </a:rPr>
                  <a:t>评价算法</a:t>
                </a:r>
                <a:r>
                  <a:rPr lang="zh-CN" altLang="en-US" sz="2000" b="1">
                    <a:latin typeface="微软雅黑" panose="020B0503020204020204" pitchFamily="34" charset="-122"/>
                    <a:ea typeface="微软雅黑" panose="020B0503020204020204" pitchFamily="34" charset="-122"/>
                  </a:rPr>
                  <a:t>来监控和评价遗传算法，当检测到算法无法再改进解的性能的时候，则终止计算</a:t>
                </a: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b="1">
                    <a:latin typeface="微软雅黑" panose="020B0503020204020204" pitchFamily="34" charset="-122"/>
                    <a:ea typeface="微软雅黑" panose="020B0503020204020204" pitchFamily="34" charset="-122"/>
                  </a:rPr>
                  <a:t>以上多种规则的组合 </a:t>
                </a: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mc:Choice>
        <mc:Fallback xmlns="">
          <p:sp>
            <p:nvSpPr>
              <p:cNvPr id="7171" name="Rectangle 3">
                <a:extLst>
                  <a:ext uri="{FF2B5EF4-FFF2-40B4-BE49-F238E27FC236}">
                    <a16:creationId xmlns:a16="http://schemas.microsoft.com/office/drawing/2014/main" id="{5F69CAA3-4F07-48E6-98BF-27CAD3586981}"/>
                  </a:ext>
                </a:extLst>
              </p:cNvPr>
              <p:cNvSpPr>
                <a:spLocks noGrp="1" noRot="1" noChangeAspect="1" noMove="1" noResize="1" noEditPoints="1" noAdjustHandles="1" noChangeArrowheads="1" noChangeShapeType="1" noTextEdit="1"/>
              </p:cNvSpPr>
              <p:nvPr>
                <p:ph type="body" idx="1"/>
              </p:nvPr>
            </p:nvSpPr>
            <p:spPr>
              <a:xfrm>
                <a:off x="619124" y="1303874"/>
                <a:ext cx="8048625" cy="5077454"/>
              </a:xfrm>
              <a:blipFill>
                <a:blip r:embed="rId2"/>
                <a:stretch>
                  <a:fillRect l="-76" t="-9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18120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200" dirty="0">
                <a:latin typeface="+mn-lt"/>
              </a:rPr>
              <a:t> </a:t>
            </a:r>
            <a:r>
              <a:rPr lang="zh-CN" altLang="en-US" sz="3200" dirty="0">
                <a:latin typeface="+mn-lt"/>
              </a:rPr>
              <a:t>进化过程中的技术问题</a:t>
            </a:r>
          </a:p>
        </p:txBody>
      </p:sp>
      <mc:AlternateContent xmlns:mc="http://schemas.openxmlformats.org/markup-compatibility/2006" xmlns:a14="http://schemas.microsoft.com/office/drawing/2010/main">
        <mc:Choice Requires="a14">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pPr>
                <a:r>
                  <a:rPr lang="zh-CN" altLang="en-US" sz="2400" b="1">
                    <a:ea typeface="微软雅黑" panose="020B0503020204020204" pitchFamily="34" charset="-122"/>
                  </a:rPr>
                  <a:t>适应函数</a:t>
                </a:r>
                <a:endParaRPr lang="en-US" altLang="zh-CN" sz="2400" b="1">
                  <a:ea typeface="微软雅黑" panose="020B0503020204020204" pitchFamily="34" charset="-122"/>
                </a:endParaRPr>
              </a:p>
              <a:p>
                <a:pPr eaLnBrk="1" hangingPunct="1">
                  <a:buClr>
                    <a:srgbClr val="FF0000"/>
                  </a:buClr>
                  <a:buSzPct val="55000"/>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简单适应函数</a:t>
                </a:r>
                <a:endParaRPr lang="en-US" altLang="zh-CN" sz="2000" b="1">
                  <a:ea typeface="微软雅黑" panose="020B0503020204020204" pitchFamily="34" charset="-122"/>
                </a:endParaRPr>
              </a:p>
              <a:p>
                <a:pPr eaLnBrk="1" hangingPunct="1">
                  <a:buClr>
                    <a:srgbClr val="FF0000"/>
                  </a:buClr>
                  <a:buSzPct val="55000"/>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a:ea typeface="微软雅黑" panose="020B0503020204020204" pitchFamily="34" charset="-122"/>
                  </a:rPr>
                  <a:t>优化目标为最大时，</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𝑓𝑖𝑡𝑛𝑒𝑠𝑠</m:t>
                    </m:r>
                    <m:d>
                      <m:dPr>
                        <m:ctrlPr>
                          <a:rPr lang="en-US" altLang="zh-CN" sz="200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𝑥</m:t>
                        </m:r>
                      </m:e>
                    </m:d>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𝑓</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𝑥</m:t>
                    </m:r>
                    <m:r>
                      <a:rPr lang="en-US" altLang="zh-CN" sz="2000" b="0" i="1" smtClean="0">
                        <a:latin typeface="Cambria Math" panose="02040503050406030204" pitchFamily="18" charset="0"/>
                        <a:ea typeface="微软雅黑" panose="020B0503020204020204" pitchFamily="34" charset="-122"/>
                      </a:rPr>
                      <m:t>)</m:t>
                    </m:r>
                  </m:oMath>
                </a14:m>
                <a:endParaRPr lang="en-US" altLang="zh-CN" sz="20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a:ea typeface="微软雅黑" panose="020B0503020204020204" pitchFamily="34" charset="-122"/>
                  </a:rPr>
                  <a:t>优化目标为最小时，</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𝑓𝑖𝑡𝑛𝑒𝑠𝑠</m:t>
                    </m:r>
                    <m:d>
                      <m:dPr>
                        <m:ctrlPr>
                          <a:rPr lang="en-US" altLang="zh-CN" sz="200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𝑥</m:t>
                        </m:r>
                      </m:e>
                    </m:d>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𝑀</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𝑓</m:t>
                    </m:r>
                    <m:d>
                      <m:dPr>
                        <m:ctrlPr>
                          <a:rPr lang="en-US" altLang="zh-CN" sz="200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𝑥</m:t>
                        </m:r>
                      </m:e>
                    </m:d>
                    <m:r>
                      <a:rPr lang="en-US" altLang="zh-CN" sz="2000" b="0" i="1" smtClean="0">
                        <a:latin typeface="Cambria Math" panose="02040503050406030204" pitchFamily="18" charset="0"/>
                        <a:ea typeface="微软雅黑" panose="020B0503020204020204" pitchFamily="34" charset="-122"/>
                      </a:rPr>
                      <m:t>    </m:t>
                    </m:r>
                    <m:r>
                      <a:rPr lang="en-US" altLang="zh-CN" sz="2000" b="0" i="1" smtClean="0">
                        <a:latin typeface="Cambria Math" panose="02040503050406030204" pitchFamily="18" charset="0"/>
                        <a:ea typeface="微软雅黑" panose="020B0503020204020204" pitchFamily="34" charset="-122"/>
                      </a:rPr>
                      <m:t>𝑀</m:t>
                    </m:r>
                    <m:r>
                      <a:rPr lang="en-US" altLang="zh-CN" sz="2000" b="0" i="1" smtClean="0">
                        <a:latin typeface="Cambria Math" panose="02040503050406030204" pitchFamily="18" charset="0"/>
                        <a:ea typeface="微软雅黑" panose="020B0503020204020204" pitchFamily="34" charset="-122"/>
                      </a:rPr>
                      <m:t>&gt;</m:t>
                    </m:r>
                    <m:sSub>
                      <m:sSubPr>
                        <m:ctrlPr>
                          <a:rPr lang="en-US" altLang="zh-CN" sz="200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𝑓</m:t>
                        </m:r>
                      </m:e>
                      <m:sub>
                        <m:r>
                          <a:rPr lang="en-US" altLang="zh-CN" sz="2000" b="0" i="1" smtClean="0">
                            <a:latin typeface="Cambria Math" panose="02040503050406030204" pitchFamily="18" charset="0"/>
                            <a:ea typeface="微软雅黑" panose="020B0503020204020204" pitchFamily="34" charset="-122"/>
                          </a:rPr>
                          <m:t>𝑚𝑎𝑥</m:t>
                        </m:r>
                      </m:sub>
                    </m:sSub>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𝑥</m:t>
                    </m:r>
                    <m:r>
                      <a:rPr lang="en-US" altLang="zh-CN" sz="2000" b="0" i="1" smtClean="0">
                        <a:latin typeface="Cambria Math" panose="02040503050406030204" pitchFamily="18" charset="0"/>
                        <a:ea typeface="微软雅黑" panose="020B0503020204020204" pitchFamily="34" charset="-122"/>
                      </a:rPr>
                      <m:t>)</m:t>
                    </m:r>
                  </m:oMath>
                </a14:m>
                <a:endParaRPr lang="en-US" altLang="zh-CN" sz="20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600" b="1">
                    <a:ea typeface="微软雅黑" panose="020B0503020204020204" pitchFamily="34" charset="-122"/>
                  </a:rPr>
                  <a:t>其中，</a:t>
                </a:r>
                <a14:m>
                  <m:oMath xmlns:m="http://schemas.openxmlformats.org/officeDocument/2006/math">
                    <m:r>
                      <a:rPr lang="en-US" altLang="zh-CN" sz="1600" b="1" i="1" smtClean="0">
                        <a:latin typeface="Cambria Math" panose="02040503050406030204" pitchFamily="18" charset="0"/>
                        <a:ea typeface="微软雅黑" panose="020B0503020204020204" pitchFamily="34" charset="-122"/>
                      </a:rPr>
                      <m:t>𝒇</m:t>
                    </m:r>
                    <m:r>
                      <a:rPr lang="en-US" altLang="zh-CN" sz="1600" b="1" i="1" smtClean="0">
                        <a:latin typeface="Cambria Math" panose="02040503050406030204" pitchFamily="18" charset="0"/>
                        <a:ea typeface="微软雅黑" panose="020B0503020204020204" pitchFamily="34" charset="-122"/>
                      </a:rPr>
                      <m:t>(</m:t>
                    </m:r>
                    <m:r>
                      <a:rPr lang="en-US" altLang="zh-CN" sz="1600" b="1" i="1" smtClean="0">
                        <a:latin typeface="Cambria Math" panose="02040503050406030204" pitchFamily="18" charset="0"/>
                        <a:ea typeface="微软雅黑" panose="020B0503020204020204" pitchFamily="34" charset="-122"/>
                      </a:rPr>
                      <m:t>𝒙</m:t>
                    </m:r>
                    <m:r>
                      <a:rPr lang="en-US" altLang="zh-CN" sz="1600" b="1" i="1" smtClean="0">
                        <a:latin typeface="Cambria Math" panose="02040503050406030204" pitchFamily="18" charset="0"/>
                        <a:ea typeface="微软雅黑" panose="020B0503020204020204" pitchFamily="34" charset="-122"/>
                      </a:rPr>
                      <m:t>)</m:t>
                    </m:r>
                  </m:oMath>
                </a14:m>
                <a:r>
                  <a:rPr lang="en-US" altLang="zh-CN" sz="1600" b="1">
                    <a:ea typeface="微软雅黑" panose="020B0503020204020204" pitchFamily="34" charset="-122"/>
                  </a:rPr>
                  <a:t> </a:t>
                </a:r>
                <a:r>
                  <a:rPr lang="zh-CN" altLang="en-US" sz="1600" b="1">
                    <a:ea typeface="微软雅黑" panose="020B0503020204020204" pitchFamily="34" charset="-122"/>
                  </a:rPr>
                  <a:t>即为目标函数</a:t>
                </a:r>
                <a:endParaRPr lang="en-US" altLang="zh-CN" sz="16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如例 </a:t>
                </a:r>
                <a:r>
                  <a:rPr lang="en-US" altLang="zh-CN" sz="1800" b="1">
                    <a:ea typeface="微软雅黑" panose="020B0503020204020204" pitchFamily="34" charset="-122"/>
                  </a:rPr>
                  <a:t>1 </a:t>
                </a:r>
                <a:r>
                  <a:rPr lang="zh-CN" altLang="en-US" sz="1800" b="1">
                    <a:ea typeface="微软雅黑" panose="020B0503020204020204" pitchFamily="34" charset="-122"/>
                  </a:rPr>
                  <a:t>中的适应函数：</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mc:Choice>
        <mc:Fallback xmlns="">
          <p:sp>
            <p:nvSpPr>
              <p:cNvPr id="7171" name="Rectangle 3">
                <a:extLst>
                  <a:ext uri="{FF2B5EF4-FFF2-40B4-BE49-F238E27FC236}">
                    <a16:creationId xmlns:a16="http://schemas.microsoft.com/office/drawing/2014/main" id="{5F69CAA3-4F07-48E6-98BF-27CAD3586981}"/>
                  </a:ext>
                </a:extLst>
              </p:cNvPr>
              <p:cNvSpPr>
                <a:spLocks noGrp="1" noRot="1" noChangeAspect="1" noMove="1" noResize="1" noEditPoints="1" noAdjustHandles="1" noChangeArrowheads="1" noChangeShapeType="1" noTextEdit="1"/>
              </p:cNvSpPr>
              <p:nvPr>
                <p:ph type="body" idx="1"/>
              </p:nvPr>
            </p:nvSpPr>
            <p:spPr>
              <a:xfrm>
                <a:off x="619124" y="1303874"/>
                <a:ext cx="8048625" cy="5077454"/>
              </a:xfrm>
              <a:blipFill>
                <a:blip r:embed="rId2"/>
                <a:stretch>
                  <a:fillRect l="-76" t="-960"/>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166706D5-E456-42BB-9605-E5857D0C543A}"/>
              </a:ext>
            </a:extLst>
          </p:cNvPr>
          <p:cNvPicPr>
            <a:picLocks noChangeAspect="1"/>
          </p:cNvPicPr>
          <p:nvPr/>
        </p:nvPicPr>
        <p:blipFill>
          <a:blip r:embed="rId3"/>
          <a:stretch>
            <a:fillRect/>
          </a:stretch>
        </p:blipFill>
        <p:spPr>
          <a:xfrm>
            <a:off x="1380011" y="4123937"/>
            <a:ext cx="6526849" cy="1249279"/>
          </a:xfrm>
          <a:prstGeom prst="rect">
            <a:avLst/>
          </a:prstGeom>
        </p:spPr>
      </p:pic>
    </p:spTree>
    <p:extLst>
      <p:ext uri="{BB962C8B-B14F-4D97-AF65-F5344CB8AC3E}">
        <p14:creationId xmlns:p14="http://schemas.microsoft.com/office/powerpoint/2010/main" val="22432029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200" dirty="0">
                <a:latin typeface="+mn-lt"/>
              </a:rPr>
              <a:t> </a:t>
            </a:r>
            <a:r>
              <a:rPr lang="zh-CN" altLang="en-US" sz="3200" dirty="0">
                <a:latin typeface="+mn-lt"/>
              </a:rPr>
              <a:t>进化过程中的技术问题</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简单适应函数</a:t>
            </a:r>
            <a:endParaRPr lang="en-US" altLang="zh-CN" sz="2000" b="1">
              <a:ea typeface="微软雅黑" panose="020B0503020204020204" pitchFamily="34" charset="-122"/>
            </a:endParaRPr>
          </a:p>
          <a:p>
            <a:pPr eaLnBrk="1" hangingPunct="1">
              <a:buClr>
                <a:srgbClr val="FF0000"/>
              </a:buClr>
              <a:buSzPct val="55000"/>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b="1">
                <a:ea typeface="微软雅黑" panose="020B0503020204020204" pitchFamily="34" charset="-122"/>
              </a:rPr>
              <a:t>优点：</a:t>
            </a:r>
            <a:r>
              <a:rPr lang="zh-CN" altLang="en-US" sz="1600">
                <a:ea typeface="微软雅黑" panose="020B0503020204020204" pitchFamily="34" charset="-122"/>
              </a:rPr>
              <a:t>简单、与目标函数直接相关优化目标为最小时</a:t>
            </a:r>
            <a:endParaRPr lang="en-US" altLang="zh-CN" sz="16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b="1">
                <a:ea typeface="微软雅黑" panose="020B0503020204020204" pitchFamily="34" charset="-122"/>
              </a:rPr>
              <a:t>缺点：</a:t>
            </a:r>
            <a:r>
              <a:rPr lang="zh-CN" altLang="en-US" sz="1600">
                <a:ea typeface="微软雅黑" panose="020B0503020204020204" pitchFamily="34" charset="-122"/>
              </a:rPr>
              <a:t>有时使</a:t>
            </a:r>
            <a:r>
              <a:rPr lang="zh-CN" altLang="en-US" sz="1600">
                <a:solidFill>
                  <a:srgbClr val="0000FF"/>
                </a:solidFill>
                <a:ea typeface="微软雅黑" panose="020B0503020204020204" pitchFamily="34" charset="-122"/>
              </a:rPr>
              <a:t>适应度很接近 </a:t>
            </a:r>
            <a:endParaRPr lang="en-US" altLang="zh-CN" sz="1600">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如：</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latin typeface="微软雅黑" panose="020B0503020204020204" pitchFamily="34" charset="-122"/>
                <a:ea typeface="微软雅黑" panose="020B0503020204020204" pitchFamily="34" charset="-122"/>
              </a:rPr>
              <a:t>若采取四位编码且适应函数为优化问题的目标函数，则：</a:t>
            </a: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600" b="1">
                <a:latin typeface="微软雅黑" panose="020B0503020204020204" pitchFamily="34" charset="-122"/>
                <a:ea typeface="微软雅黑" panose="020B0503020204020204" pitchFamily="34" charset="-122"/>
              </a:rPr>
              <a:t>此时，若从群体中以概率分布选取种群，由于</a:t>
            </a:r>
            <a:r>
              <a:rPr lang="zh-CN" altLang="en-US" sz="1600" b="1">
                <a:solidFill>
                  <a:srgbClr val="0000FF"/>
                </a:solidFill>
                <a:latin typeface="微软雅黑" panose="020B0503020204020204" pitchFamily="34" charset="-122"/>
                <a:ea typeface="微软雅黑" panose="020B0503020204020204" pitchFamily="34" charset="-122"/>
              </a:rPr>
              <a:t>概率</a:t>
            </a:r>
            <a:r>
              <a:rPr lang="zh-CN" altLang="en-US" sz="1600" b="1">
                <a:latin typeface="微软雅黑" panose="020B0503020204020204" pitchFamily="34" charset="-122"/>
                <a:ea typeface="微软雅黑" panose="020B0503020204020204" pitchFamily="34" charset="-122"/>
              </a:rPr>
              <a:t>分布值</a:t>
            </a:r>
            <a:r>
              <a:rPr lang="zh-CN" altLang="en-US" sz="1600" b="1">
                <a:solidFill>
                  <a:srgbClr val="0000FF"/>
                </a:solidFill>
                <a:latin typeface="微软雅黑" panose="020B0503020204020204" pitchFamily="34" charset="-122"/>
                <a:ea typeface="微软雅黑" panose="020B0503020204020204" pitchFamily="34" charset="-122"/>
              </a:rPr>
              <a:t>相差很小</a:t>
            </a:r>
            <a:r>
              <a:rPr lang="zh-CN" altLang="en-US" sz="1600" b="1">
                <a:latin typeface="微软雅黑" panose="020B0503020204020204" pitchFamily="34" charset="-122"/>
                <a:ea typeface="微软雅黑" panose="020B0503020204020204" pitchFamily="34" charset="-122"/>
              </a:rPr>
              <a:t>，因此，</a:t>
            </a:r>
            <a:r>
              <a:rPr lang="zh-CN" altLang="en-US" sz="1600" b="1">
                <a:solidFill>
                  <a:srgbClr val="0000FF"/>
                </a:solidFill>
                <a:latin typeface="微软雅黑" panose="020B0503020204020204" pitchFamily="34" charset="-122"/>
                <a:ea typeface="微软雅黑" panose="020B0503020204020204" pitchFamily="34" charset="-122"/>
              </a:rPr>
              <a:t>很难区别</a:t>
            </a:r>
            <a:r>
              <a:rPr lang="zh-CN" altLang="en-US" sz="1600" b="1">
                <a:latin typeface="微软雅黑" panose="020B0503020204020204" pitchFamily="34" charset="-122"/>
                <a:ea typeface="微软雅黑" panose="020B0503020204020204" pitchFamily="34" charset="-122"/>
              </a:rPr>
              <a:t>哪一个染色体</a:t>
            </a:r>
            <a:r>
              <a:rPr lang="zh-CN" altLang="en-US" sz="1600" b="1">
                <a:solidFill>
                  <a:srgbClr val="0000FF"/>
                </a:solidFill>
                <a:latin typeface="微软雅黑" panose="020B0503020204020204" pitchFamily="34" charset="-122"/>
                <a:ea typeface="微软雅黑" panose="020B0503020204020204" pitchFamily="34" charset="-122"/>
              </a:rPr>
              <a:t>占先</a:t>
            </a:r>
            <a:r>
              <a:rPr lang="zh-CN" altLang="en-US" sz="1600" b="1">
                <a:latin typeface="微软雅黑" panose="020B0503020204020204" pitchFamily="34" charset="-122"/>
                <a:ea typeface="微软雅黑" panose="020B0503020204020204" pitchFamily="34" charset="-122"/>
              </a:rPr>
              <a:t> </a:t>
            </a:r>
            <a:r>
              <a:rPr lang="en-US" altLang="zh-CN" sz="1600" b="1">
                <a:latin typeface="微软雅黑" panose="020B0503020204020204" pitchFamily="34" charset="-122"/>
                <a:ea typeface="微软雅黑" panose="020B0503020204020204" pitchFamily="34" charset="-122"/>
              </a:rPr>
              <a:t>.</a:t>
            </a: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p:pic>
        <p:nvPicPr>
          <p:cNvPr id="3" name="图片 2">
            <a:extLst>
              <a:ext uri="{FF2B5EF4-FFF2-40B4-BE49-F238E27FC236}">
                <a16:creationId xmlns:a16="http://schemas.microsoft.com/office/drawing/2014/main" id="{0BA03714-16B2-4939-B6CC-FA5CEF3077CE}"/>
              </a:ext>
            </a:extLst>
          </p:cNvPr>
          <p:cNvPicPr>
            <a:picLocks noChangeAspect="1"/>
          </p:cNvPicPr>
          <p:nvPr/>
        </p:nvPicPr>
        <p:blipFill>
          <a:blip r:embed="rId2"/>
          <a:stretch>
            <a:fillRect/>
          </a:stretch>
        </p:blipFill>
        <p:spPr>
          <a:xfrm>
            <a:off x="1619672" y="2564904"/>
            <a:ext cx="4910571" cy="735878"/>
          </a:xfrm>
          <a:prstGeom prst="rect">
            <a:avLst/>
          </a:prstGeom>
        </p:spPr>
      </p:pic>
      <mc:AlternateContent xmlns:mc="http://schemas.openxmlformats.org/markup-compatibility/2006" xmlns:a14="http://schemas.microsoft.com/office/drawing/2010/main">
        <mc:Choice Requires="a14">
          <p:graphicFrame>
            <p:nvGraphicFramePr>
              <p:cNvPr id="4" name="表格 4">
                <a:extLst>
                  <a:ext uri="{FF2B5EF4-FFF2-40B4-BE49-F238E27FC236}">
                    <a16:creationId xmlns:a16="http://schemas.microsoft.com/office/drawing/2014/main" id="{684C8C2A-6645-4A51-9E15-1E11CEDC1404}"/>
                  </a:ext>
                </a:extLst>
              </p:cNvPr>
              <p:cNvGraphicFramePr>
                <a:graphicFrameLocks noGrp="1"/>
              </p:cNvGraphicFramePr>
              <p:nvPr>
                <p:extLst>
                  <p:ext uri="{D42A27DB-BD31-4B8C-83A1-F6EECF244321}">
                    <p14:modId xmlns:p14="http://schemas.microsoft.com/office/powerpoint/2010/main" val="1722074253"/>
                  </p:ext>
                </p:extLst>
              </p:nvPr>
            </p:nvGraphicFramePr>
            <p:xfrm>
              <a:off x="1331640" y="3717032"/>
              <a:ext cx="5688632" cy="1909125"/>
            </p:xfrm>
            <a:graphic>
              <a:graphicData uri="http://schemas.openxmlformats.org/drawingml/2006/table">
                <a:tbl>
                  <a:tblPr firstRow="1" bandRow="1">
                    <a:tableStyleId>{5C22544A-7EE6-4342-B048-85BDC9FD1C3A}</a:tableStyleId>
                  </a:tblPr>
                  <a:tblGrid>
                    <a:gridCol w="1024764">
                      <a:extLst>
                        <a:ext uri="{9D8B030D-6E8A-4147-A177-3AD203B41FA5}">
                          <a16:colId xmlns:a16="http://schemas.microsoft.com/office/drawing/2014/main" val="3517966306"/>
                        </a:ext>
                      </a:extLst>
                    </a:gridCol>
                    <a:gridCol w="1296144">
                      <a:extLst>
                        <a:ext uri="{9D8B030D-6E8A-4147-A177-3AD203B41FA5}">
                          <a16:colId xmlns:a16="http://schemas.microsoft.com/office/drawing/2014/main" val="2542501805"/>
                        </a:ext>
                      </a:extLst>
                    </a:gridCol>
                    <a:gridCol w="1728192">
                      <a:extLst>
                        <a:ext uri="{9D8B030D-6E8A-4147-A177-3AD203B41FA5}">
                          <a16:colId xmlns:a16="http://schemas.microsoft.com/office/drawing/2014/main" val="1981372139"/>
                        </a:ext>
                      </a:extLst>
                    </a:gridCol>
                    <a:gridCol w="1639532">
                      <a:extLst>
                        <a:ext uri="{9D8B030D-6E8A-4147-A177-3AD203B41FA5}">
                          <a16:colId xmlns:a16="http://schemas.microsoft.com/office/drawing/2014/main" val="1703302403"/>
                        </a:ext>
                      </a:extLst>
                    </a:gridCol>
                  </a:tblGrid>
                  <a:tr h="381825">
                    <a:tc>
                      <a:txBody>
                        <a:bodyPr/>
                        <a:lstStyle/>
                        <a:p>
                          <a:pPr algn="just"/>
                          <a14:m>
                            <m:oMathPara xmlns:m="http://schemas.openxmlformats.org/officeDocument/2006/math">
                              <m:oMathParaPr>
                                <m:jc m:val="centerGroup"/>
                              </m:oMathParaPr>
                              <m:oMath xmlns:m="http://schemas.openxmlformats.org/officeDocument/2006/math">
                                <m:r>
                                  <a:rPr lang="en-US" altLang="zh-CN" b="1" i="1" smtClean="0">
                                    <a:solidFill>
                                      <a:srgbClr val="C00000"/>
                                    </a:solidFill>
                                    <a:latin typeface="Cambria Math" panose="02040503050406030204" pitchFamily="18" charset="0"/>
                                  </a:rPr>
                                  <m:t>𝒙</m:t>
                                </m:r>
                              </m:oMath>
                            </m:oMathPara>
                          </a14:m>
                          <a:endParaRPr lang="zh-CN" altLang="en-US">
                            <a:solidFill>
                              <a:srgbClr val="C00000"/>
                            </a:solidFill>
                          </a:endParaRPr>
                        </a:p>
                      </a:txBody>
                      <a:tcPr anchor="ctr"/>
                    </a:tc>
                    <a:tc>
                      <a:txBody>
                        <a:bodyPr/>
                        <a:lstStyle/>
                        <a:p>
                          <a:pPr algn="ctr"/>
                          <a:r>
                            <a:rPr lang="zh-CN" altLang="en-US">
                              <a:solidFill>
                                <a:srgbClr val="C00000"/>
                              </a:solidFill>
                            </a:rPr>
                            <a:t>群体</a:t>
                          </a:r>
                        </a:p>
                      </a:txBody>
                      <a:tcPr anchor="ctr"/>
                    </a:tc>
                    <a:tc>
                      <a:txBody>
                        <a:bodyPr/>
                        <a:lstStyle/>
                        <a:p>
                          <a:pPr algn="just"/>
                          <a14:m>
                            <m:oMathPara xmlns:m="http://schemas.openxmlformats.org/officeDocument/2006/math">
                              <m:oMathParaPr>
                                <m:jc m:val="centerGroup"/>
                              </m:oMathParaPr>
                              <m:oMath xmlns:m="http://schemas.openxmlformats.org/officeDocument/2006/math">
                                <m:r>
                                  <a:rPr lang="en-US" altLang="zh-CN" b="1" i="1" smtClean="0">
                                    <a:solidFill>
                                      <a:srgbClr val="C00000"/>
                                    </a:solidFill>
                                    <a:latin typeface="Cambria Math" panose="02040503050406030204" pitchFamily="18" charset="0"/>
                                  </a:rPr>
                                  <m:t>𝒇𝒊𝒕𝒏𝒆𝒔𝒔</m:t>
                                </m:r>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𝒙</m:t>
                                </m:r>
                                <m:r>
                                  <a:rPr lang="en-US" altLang="zh-CN" b="1" i="1" smtClean="0">
                                    <a:solidFill>
                                      <a:srgbClr val="C00000"/>
                                    </a:solidFill>
                                    <a:latin typeface="Cambria Math" panose="02040503050406030204" pitchFamily="18" charset="0"/>
                                  </a:rPr>
                                  <m:t>)</m:t>
                                </m:r>
                              </m:oMath>
                            </m:oMathPara>
                          </a14:m>
                          <a:endParaRPr lang="zh-CN" altLang="en-US">
                            <a:solidFill>
                              <a:srgbClr val="C00000"/>
                            </a:solidFill>
                          </a:endParaRPr>
                        </a:p>
                      </a:txBody>
                      <a:tcPr anchor="ctr"/>
                    </a:tc>
                    <a:tc>
                      <a:txBody>
                        <a:bodyPr/>
                        <a:lstStyle/>
                        <a:p>
                          <a:pPr algn="ctr"/>
                          <a:r>
                            <a:rPr lang="zh-CN" altLang="en-US">
                              <a:solidFill>
                                <a:srgbClr val="C00000"/>
                              </a:solidFill>
                            </a:rPr>
                            <a:t>概率分布</a:t>
                          </a:r>
                        </a:p>
                      </a:txBody>
                      <a:tcPr anchor="ctr"/>
                    </a:tc>
                    <a:extLst>
                      <a:ext uri="{0D108BD9-81ED-4DB2-BD59-A6C34878D82A}">
                        <a16:rowId xmlns:a16="http://schemas.microsoft.com/office/drawing/2014/main" val="1023137300"/>
                      </a:ext>
                    </a:extLst>
                  </a:tr>
                  <a:tr h="381825">
                    <a:tc>
                      <a:txBody>
                        <a:bodyPr/>
                        <a:lstStyle/>
                        <a:p>
                          <a:pPr algn="ctr"/>
                          <a:r>
                            <a:rPr lang="en-US" altLang="zh-CN">
                              <a:solidFill>
                                <a:srgbClr val="0000FF"/>
                              </a:solidFill>
                            </a:rPr>
                            <a:t>1/2</a:t>
                          </a:r>
                          <a:endParaRPr lang="zh-CN" altLang="en-US">
                            <a:solidFill>
                              <a:srgbClr val="0000FF"/>
                            </a:solidFill>
                          </a:endParaRPr>
                        </a:p>
                      </a:txBody>
                      <a:tcPr anchor="ctr"/>
                    </a:tc>
                    <a:tc>
                      <a:txBody>
                        <a:bodyPr/>
                        <a:lstStyle/>
                        <a:p>
                          <a:pPr algn="ctr"/>
                          <a:r>
                            <a:rPr lang="en-US" altLang="zh-CN">
                              <a:solidFill>
                                <a:srgbClr val="0000FF"/>
                              </a:solidFill>
                            </a:rPr>
                            <a:t>0000</a:t>
                          </a:r>
                          <a:endParaRPr lang="zh-CN" altLang="en-US">
                            <a:solidFill>
                              <a:srgbClr val="0000FF"/>
                            </a:solidFill>
                          </a:endParaRPr>
                        </a:p>
                      </a:txBody>
                      <a:tcPr anchor="ctr"/>
                    </a:tc>
                    <a:tc>
                      <a:txBody>
                        <a:bodyPr/>
                        <a:lstStyle/>
                        <a:p>
                          <a:pPr algn="ctr"/>
                          <a:r>
                            <a:rPr lang="en-US" altLang="zh-CN">
                              <a:solidFill>
                                <a:srgbClr val="0000FF"/>
                              </a:solidFill>
                            </a:rPr>
                            <a:t>0.689</a:t>
                          </a:r>
                          <a:endParaRPr lang="zh-CN" altLang="en-US">
                            <a:solidFill>
                              <a:srgbClr val="0000FF"/>
                            </a:solidFill>
                          </a:endParaRPr>
                        </a:p>
                      </a:txBody>
                      <a:tcPr anchor="ctr"/>
                    </a:tc>
                    <a:tc>
                      <a:txBody>
                        <a:bodyPr/>
                        <a:lstStyle/>
                        <a:p>
                          <a:pPr algn="ctr"/>
                          <a:r>
                            <a:rPr lang="en-US" altLang="zh-CN">
                              <a:solidFill>
                                <a:srgbClr val="0000FF"/>
                              </a:solidFill>
                            </a:rPr>
                            <a:t>0.221</a:t>
                          </a:r>
                          <a:endParaRPr lang="zh-CN" altLang="en-US">
                            <a:solidFill>
                              <a:srgbClr val="0000FF"/>
                            </a:solidFill>
                          </a:endParaRPr>
                        </a:p>
                      </a:txBody>
                      <a:tcPr anchor="ctr"/>
                    </a:tc>
                    <a:extLst>
                      <a:ext uri="{0D108BD9-81ED-4DB2-BD59-A6C34878D82A}">
                        <a16:rowId xmlns:a16="http://schemas.microsoft.com/office/drawing/2014/main" val="1164320893"/>
                      </a:ext>
                    </a:extLst>
                  </a:tr>
                  <a:tr h="381825">
                    <a:tc>
                      <a:txBody>
                        <a:bodyPr/>
                        <a:lstStyle/>
                        <a:p>
                          <a:pPr algn="ctr"/>
                          <a:r>
                            <a:rPr lang="en-US" altLang="zh-CN">
                              <a:solidFill>
                                <a:srgbClr val="0000FF"/>
                              </a:solidFill>
                            </a:rPr>
                            <a:t>5/8</a:t>
                          </a:r>
                          <a:endParaRPr lang="zh-CN" altLang="en-US">
                            <a:solidFill>
                              <a:srgbClr val="0000FF"/>
                            </a:solidFill>
                          </a:endParaRPr>
                        </a:p>
                      </a:txBody>
                      <a:tcPr anchor="ctr"/>
                    </a:tc>
                    <a:tc>
                      <a:txBody>
                        <a:bodyPr/>
                        <a:lstStyle/>
                        <a:p>
                          <a:pPr algn="ctr"/>
                          <a:r>
                            <a:rPr lang="en-US" altLang="zh-CN">
                              <a:solidFill>
                                <a:srgbClr val="0000FF"/>
                              </a:solidFill>
                            </a:rPr>
                            <a:t>0100</a:t>
                          </a:r>
                          <a:endParaRPr lang="zh-CN" altLang="en-US">
                            <a:solidFill>
                              <a:srgbClr val="0000FF"/>
                            </a:solidFill>
                          </a:endParaRPr>
                        </a:p>
                      </a:txBody>
                      <a:tcPr anchor="ctr"/>
                    </a:tc>
                    <a:tc>
                      <a:txBody>
                        <a:bodyPr/>
                        <a:lstStyle/>
                        <a:p>
                          <a:pPr algn="ctr"/>
                          <a:r>
                            <a:rPr lang="en-US" altLang="zh-CN">
                              <a:solidFill>
                                <a:srgbClr val="0000FF"/>
                              </a:solidFill>
                            </a:rPr>
                            <a:t>0.796</a:t>
                          </a:r>
                          <a:endParaRPr lang="zh-CN" altLang="en-US">
                            <a:solidFill>
                              <a:srgbClr val="0000FF"/>
                            </a:solidFill>
                          </a:endParaRPr>
                        </a:p>
                      </a:txBody>
                      <a:tcPr anchor="ctr"/>
                    </a:tc>
                    <a:tc>
                      <a:txBody>
                        <a:bodyPr/>
                        <a:lstStyle/>
                        <a:p>
                          <a:pPr algn="ctr"/>
                          <a:r>
                            <a:rPr lang="en-US" altLang="zh-CN">
                              <a:solidFill>
                                <a:srgbClr val="0000FF"/>
                              </a:solidFill>
                            </a:rPr>
                            <a:t>0.252</a:t>
                          </a:r>
                          <a:endParaRPr lang="zh-CN" altLang="en-US">
                            <a:solidFill>
                              <a:srgbClr val="0000FF"/>
                            </a:solidFill>
                          </a:endParaRPr>
                        </a:p>
                      </a:txBody>
                      <a:tcPr anchor="ctr"/>
                    </a:tc>
                    <a:extLst>
                      <a:ext uri="{0D108BD9-81ED-4DB2-BD59-A6C34878D82A}">
                        <a16:rowId xmlns:a16="http://schemas.microsoft.com/office/drawing/2014/main" val="604226238"/>
                      </a:ext>
                    </a:extLst>
                  </a:tr>
                  <a:tr h="381825">
                    <a:tc>
                      <a:txBody>
                        <a:bodyPr/>
                        <a:lstStyle/>
                        <a:p>
                          <a:pPr algn="ctr"/>
                          <a:r>
                            <a:rPr lang="en-US" altLang="zh-CN">
                              <a:solidFill>
                                <a:srgbClr val="0000FF"/>
                              </a:solidFill>
                            </a:rPr>
                            <a:t>21/32</a:t>
                          </a:r>
                          <a:endParaRPr lang="zh-CN" altLang="en-US">
                            <a:solidFill>
                              <a:srgbClr val="0000FF"/>
                            </a:solidFill>
                          </a:endParaRPr>
                        </a:p>
                      </a:txBody>
                      <a:tcPr anchor="ctr"/>
                    </a:tc>
                    <a:tc>
                      <a:txBody>
                        <a:bodyPr/>
                        <a:lstStyle/>
                        <a:p>
                          <a:pPr algn="ctr"/>
                          <a:r>
                            <a:rPr lang="en-US" altLang="zh-CN">
                              <a:solidFill>
                                <a:srgbClr val="0000FF"/>
                              </a:solidFill>
                            </a:rPr>
                            <a:t>0101</a:t>
                          </a:r>
                          <a:endParaRPr lang="zh-CN" altLang="en-US">
                            <a:solidFill>
                              <a:srgbClr val="0000FF"/>
                            </a:solidFill>
                          </a:endParaRPr>
                        </a:p>
                      </a:txBody>
                      <a:tcPr anchor="ctr"/>
                    </a:tc>
                    <a:tc>
                      <a:txBody>
                        <a:bodyPr/>
                        <a:lstStyle/>
                        <a:p>
                          <a:pPr algn="ctr"/>
                          <a:r>
                            <a:rPr lang="en-US" altLang="zh-CN">
                              <a:solidFill>
                                <a:srgbClr val="0000FF"/>
                              </a:solidFill>
                            </a:rPr>
                            <a:t>0.817</a:t>
                          </a:r>
                          <a:endParaRPr lang="zh-CN" altLang="en-US">
                            <a:solidFill>
                              <a:srgbClr val="0000FF"/>
                            </a:solidFill>
                          </a:endParaRPr>
                        </a:p>
                      </a:txBody>
                      <a:tcPr anchor="ctr"/>
                    </a:tc>
                    <a:tc>
                      <a:txBody>
                        <a:bodyPr/>
                        <a:lstStyle/>
                        <a:p>
                          <a:pPr algn="ctr"/>
                          <a:r>
                            <a:rPr lang="en-US" altLang="zh-CN">
                              <a:solidFill>
                                <a:srgbClr val="0000FF"/>
                              </a:solidFill>
                            </a:rPr>
                            <a:t>0.259</a:t>
                          </a:r>
                          <a:endParaRPr lang="zh-CN" altLang="en-US">
                            <a:solidFill>
                              <a:srgbClr val="0000FF"/>
                            </a:solidFill>
                          </a:endParaRPr>
                        </a:p>
                      </a:txBody>
                      <a:tcPr anchor="ctr"/>
                    </a:tc>
                    <a:extLst>
                      <a:ext uri="{0D108BD9-81ED-4DB2-BD59-A6C34878D82A}">
                        <a16:rowId xmlns:a16="http://schemas.microsoft.com/office/drawing/2014/main" val="280806833"/>
                      </a:ext>
                    </a:extLst>
                  </a:tr>
                  <a:tr h="381825">
                    <a:tc>
                      <a:txBody>
                        <a:bodyPr/>
                        <a:lstStyle/>
                        <a:p>
                          <a:pPr algn="ctr"/>
                          <a:r>
                            <a:rPr lang="en-US" altLang="zh-CN">
                              <a:solidFill>
                                <a:srgbClr val="0000FF"/>
                              </a:solidFill>
                            </a:rPr>
                            <a:t>23/32</a:t>
                          </a:r>
                          <a:endParaRPr lang="zh-CN" altLang="en-US">
                            <a:solidFill>
                              <a:srgbClr val="0000FF"/>
                            </a:solidFill>
                          </a:endParaRPr>
                        </a:p>
                      </a:txBody>
                      <a:tcPr anchor="ctr"/>
                    </a:tc>
                    <a:tc>
                      <a:txBody>
                        <a:bodyPr/>
                        <a:lstStyle/>
                        <a:p>
                          <a:pPr algn="ctr"/>
                          <a:r>
                            <a:rPr lang="en-US" altLang="zh-CN">
                              <a:solidFill>
                                <a:srgbClr val="0000FF"/>
                              </a:solidFill>
                            </a:rPr>
                            <a:t>0111</a:t>
                          </a:r>
                          <a:endParaRPr lang="zh-CN" altLang="en-US">
                            <a:solidFill>
                              <a:srgbClr val="0000FF"/>
                            </a:solidFill>
                          </a:endParaRPr>
                        </a:p>
                      </a:txBody>
                      <a:tcPr anchor="ctr"/>
                    </a:tc>
                    <a:tc>
                      <a:txBody>
                        <a:bodyPr/>
                        <a:lstStyle/>
                        <a:p>
                          <a:pPr algn="ctr"/>
                          <a:r>
                            <a:rPr lang="en-US" altLang="zh-CN">
                              <a:solidFill>
                                <a:srgbClr val="0000FF"/>
                              </a:solidFill>
                            </a:rPr>
                            <a:t>0.857</a:t>
                          </a:r>
                          <a:endParaRPr lang="zh-CN" altLang="en-US">
                            <a:solidFill>
                              <a:srgbClr val="0000FF"/>
                            </a:solidFill>
                          </a:endParaRPr>
                        </a:p>
                      </a:txBody>
                      <a:tcPr anchor="ctr"/>
                    </a:tc>
                    <a:tc>
                      <a:txBody>
                        <a:bodyPr/>
                        <a:lstStyle/>
                        <a:p>
                          <a:pPr algn="ctr"/>
                          <a:r>
                            <a:rPr lang="en-US" altLang="zh-CN">
                              <a:solidFill>
                                <a:srgbClr val="0000FF"/>
                              </a:solidFill>
                            </a:rPr>
                            <a:t>0.271</a:t>
                          </a:r>
                          <a:endParaRPr lang="zh-CN" altLang="en-US">
                            <a:solidFill>
                              <a:srgbClr val="0000FF"/>
                            </a:solidFill>
                          </a:endParaRPr>
                        </a:p>
                      </a:txBody>
                      <a:tcPr anchor="ctr"/>
                    </a:tc>
                    <a:extLst>
                      <a:ext uri="{0D108BD9-81ED-4DB2-BD59-A6C34878D82A}">
                        <a16:rowId xmlns:a16="http://schemas.microsoft.com/office/drawing/2014/main" val="1897803588"/>
                      </a:ext>
                    </a:extLst>
                  </a:tr>
                </a:tbl>
              </a:graphicData>
            </a:graphic>
          </p:graphicFrame>
        </mc:Choice>
        <mc:Fallback xmlns="">
          <p:graphicFrame>
            <p:nvGraphicFramePr>
              <p:cNvPr id="4" name="表格 4">
                <a:extLst>
                  <a:ext uri="{FF2B5EF4-FFF2-40B4-BE49-F238E27FC236}">
                    <a16:creationId xmlns:a16="http://schemas.microsoft.com/office/drawing/2014/main" id="{684C8C2A-6645-4A51-9E15-1E11CEDC1404}"/>
                  </a:ext>
                </a:extLst>
              </p:cNvPr>
              <p:cNvGraphicFramePr>
                <a:graphicFrameLocks noGrp="1"/>
              </p:cNvGraphicFramePr>
              <p:nvPr>
                <p:extLst>
                  <p:ext uri="{D42A27DB-BD31-4B8C-83A1-F6EECF244321}">
                    <p14:modId xmlns:p14="http://schemas.microsoft.com/office/powerpoint/2010/main" val="1722074253"/>
                  </p:ext>
                </p:extLst>
              </p:nvPr>
            </p:nvGraphicFramePr>
            <p:xfrm>
              <a:off x="1331640" y="3717032"/>
              <a:ext cx="5688632" cy="1909125"/>
            </p:xfrm>
            <a:graphic>
              <a:graphicData uri="http://schemas.openxmlformats.org/drawingml/2006/table">
                <a:tbl>
                  <a:tblPr firstRow="1" bandRow="1">
                    <a:tableStyleId>{5C22544A-7EE6-4342-B048-85BDC9FD1C3A}</a:tableStyleId>
                  </a:tblPr>
                  <a:tblGrid>
                    <a:gridCol w="1024764">
                      <a:extLst>
                        <a:ext uri="{9D8B030D-6E8A-4147-A177-3AD203B41FA5}">
                          <a16:colId xmlns:a16="http://schemas.microsoft.com/office/drawing/2014/main" val="3517966306"/>
                        </a:ext>
                      </a:extLst>
                    </a:gridCol>
                    <a:gridCol w="1296144">
                      <a:extLst>
                        <a:ext uri="{9D8B030D-6E8A-4147-A177-3AD203B41FA5}">
                          <a16:colId xmlns:a16="http://schemas.microsoft.com/office/drawing/2014/main" val="2542501805"/>
                        </a:ext>
                      </a:extLst>
                    </a:gridCol>
                    <a:gridCol w="1728192">
                      <a:extLst>
                        <a:ext uri="{9D8B030D-6E8A-4147-A177-3AD203B41FA5}">
                          <a16:colId xmlns:a16="http://schemas.microsoft.com/office/drawing/2014/main" val="1981372139"/>
                        </a:ext>
                      </a:extLst>
                    </a:gridCol>
                    <a:gridCol w="1639532">
                      <a:extLst>
                        <a:ext uri="{9D8B030D-6E8A-4147-A177-3AD203B41FA5}">
                          <a16:colId xmlns:a16="http://schemas.microsoft.com/office/drawing/2014/main" val="1703302403"/>
                        </a:ext>
                      </a:extLst>
                    </a:gridCol>
                  </a:tblGrid>
                  <a:tr h="381825">
                    <a:tc>
                      <a:txBody>
                        <a:bodyPr/>
                        <a:lstStyle/>
                        <a:p>
                          <a:endParaRPr lang="zh-CN"/>
                        </a:p>
                      </a:txBody>
                      <a:tcPr anchor="ctr">
                        <a:blipFill>
                          <a:blip r:embed="rId3"/>
                          <a:stretch>
                            <a:fillRect l="-595" t="-7937" r="-458333" b="-422222"/>
                          </a:stretch>
                        </a:blipFill>
                      </a:tcPr>
                    </a:tc>
                    <a:tc>
                      <a:txBody>
                        <a:bodyPr/>
                        <a:lstStyle/>
                        <a:p>
                          <a:pPr algn="ctr"/>
                          <a:r>
                            <a:rPr lang="zh-CN" altLang="en-US">
                              <a:solidFill>
                                <a:srgbClr val="C00000"/>
                              </a:solidFill>
                            </a:rPr>
                            <a:t>群体</a:t>
                          </a:r>
                        </a:p>
                      </a:txBody>
                      <a:tcPr anchor="ctr"/>
                    </a:tc>
                    <a:tc>
                      <a:txBody>
                        <a:bodyPr/>
                        <a:lstStyle/>
                        <a:p>
                          <a:endParaRPr lang="zh-CN"/>
                        </a:p>
                      </a:txBody>
                      <a:tcPr anchor="ctr">
                        <a:blipFill>
                          <a:blip r:embed="rId3"/>
                          <a:stretch>
                            <a:fillRect l="-134507" t="-7937" r="-96127" b="-422222"/>
                          </a:stretch>
                        </a:blipFill>
                      </a:tcPr>
                    </a:tc>
                    <a:tc>
                      <a:txBody>
                        <a:bodyPr/>
                        <a:lstStyle/>
                        <a:p>
                          <a:pPr algn="ctr"/>
                          <a:r>
                            <a:rPr lang="zh-CN" altLang="en-US">
                              <a:solidFill>
                                <a:srgbClr val="C00000"/>
                              </a:solidFill>
                            </a:rPr>
                            <a:t>概率分布</a:t>
                          </a:r>
                        </a:p>
                      </a:txBody>
                      <a:tcPr anchor="ctr"/>
                    </a:tc>
                    <a:extLst>
                      <a:ext uri="{0D108BD9-81ED-4DB2-BD59-A6C34878D82A}">
                        <a16:rowId xmlns:a16="http://schemas.microsoft.com/office/drawing/2014/main" val="1023137300"/>
                      </a:ext>
                    </a:extLst>
                  </a:tr>
                  <a:tr h="381825">
                    <a:tc>
                      <a:txBody>
                        <a:bodyPr/>
                        <a:lstStyle/>
                        <a:p>
                          <a:pPr algn="ctr"/>
                          <a:r>
                            <a:rPr lang="en-US" altLang="zh-CN">
                              <a:solidFill>
                                <a:srgbClr val="0000FF"/>
                              </a:solidFill>
                            </a:rPr>
                            <a:t>1/2</a:t>
                          </a:r>
                          <a:endParaRPr lang="zh-CN" altLang="en-US">
                            <a:solidFill>
                              <a:srgbClr val="0000FF"/>
                            </a:solidFill>
                          </a:endParaRPr>
                        </a:p>
                      </a:txBody>
                      <a:tcPr anchor="ctr"/>
                    </a:tc>
                    <a:tc>
                      <a:txBody>
                        <a:bodyPr/>
                        <a:lstStyle/>
                        <a:p>
                          <a:pPr algn="ctr"/>
                          <a:r>
                            <a:rPr lang="en-US" altLang="zh-CN">
                              <a:solidFill>
                                <a:srgbClr val="0000FF"/>
                              </a:solidFill>
                            </a:rPr>
                            <a:t>0000</a:t>
                          </a:r>
                          <a:endParaRPr lang="zh-CN" altLang="en-US">
                            <a:solidFill>
                              <a:srgbClr val="0000FF"/>
                            </a:solidFill>
                          </a:endParaRPr>
                        </a:p>
                      </a:txBody>
                      <a:tcPr anchor="ctr"/>
                    </a:tc>
                    <a:tc>
                      <a:txBody>
                        <a:bodyPr/>
                        <a:lstStyle/>
                        <a:p>
                          <a:pPr algn="ctr"/>
                          <a:r>
                            <a:rPr lang="en-US" altLang="zh-CN">
                              <a:solidFill>
                                <a:srgbClr val="0000FF"/>
                              </a:solidFill>
                            </a:rPr>
                            <a:t>0.689</a:t>
                          </a:r>
                          <a:endParaRPr lang="zh-CN" altLang="en-US">
                            <a:solidFill>
                              <a:srgbClr val="0000FF"/>
                            </a:solidFill>
                          </a:endParaRPr>
                        </a:p>
                      </a:txBody>
                      <a:tcPr anchor="ctr"/>
                    </a:tc>
                    <a:tc>
                      <a:txBody>
                        <a:bodyPr/>
                        <a:lstStyle/>
                        <a:p>
                          <a:pPr algn="ctr"/>
                          <a:r>
                            <a:rPr lang="en-US" altLang="zh-CN">
                              <a:solidFill>
                                <a:srgbClr val="0000FF"/>
                              </a:solidFill>
                            </a:rPr>
                            <a:t>0.221</a:t>
                          </a:r>
                          <a:endParaRPr lang="zh-CN" altLang="en-US">
                            <a:solidFill>
                              <a:srgbClr val="0000FF"/>
                            </a:solidFill>
                          </a:endParaRPr>
                        </a:p>
                      </a:txBody>
                      <a:tcPr anchor="ctr"/>
                    </a:tc>
                    <a:extLst>
                      <a:ext uri="{0D108BD9-81ED-4DB2-BD59-A6C34878D82A}">
                        <a16:rowId xmlns:a16="http://schemas.microsoft.com/office/drawing/2014/main" val="1164320893"/>
                      </a:ext>
                    </a:extLst>
                  </a:tr>
                  <a:tr h="381825">
                    <a:tc>
                      <a:txBody>
                        <a:bodyPr/>
                        <a:lstStyle/>
                        <a:p>
                          <a:pPr algn="ctr"/>
                          <a:r>
                            <a:rPr lang="en-US" altLang="zh-CN">
                              <a:solidFill>
                                <a:srgbClr val="0000FF"/>
                              </a:solidFill>
                            </a:rPr>
                            <a:t>5/8</a:t>
                          </a:r>
                          <a:endParaRPr lang="zh-CN" altLang="en-US">
                            <a:solidFill>
                              <a:srgbClr val="0000FF"/>
                            </a:solidFill>
                          </a:endParaRPr>
                        </a:p>
                      </a:txBody>
                      <a:tcPr anchor="ctr"/>
                    </a:tc>
                    <a:tc>
                      <a:txBody>
                        <a:bodyPr/>
                        <a:lstStyle/>
                        <a:p>
                          <a:pPr algn="ctr"/>
                          <a:r>
                            <a:rPr lang="en-US" altLang="zh-CN">
                              <a:solidFill>
                                <a:srgbClr val="0000FF"/>
                              </a:solidFill>
                            </a:rPr>
                            <a:t>0100</a:t>
                          </a:r>
                          <a:endParaRPr lang="zh-CN" altLang="en-US">
                            <a:solidFill>
                              <a:srgbClr val="0000FF"/>
                            </a:solidFill>
                          </a:endParaRPr>
                        </a:p>
                      </a:txBody>
                      <a:tcPr anchor="ctr"/>
                    </a:tc>
                    <a:tc>
                      <a:txBody>
                        <a:bodyPr/>
                        <a:lstStyle/>
                        <a:p>
                          <a:pPr algn="ctr"/>
                          <a:r>
                            <a:rPr lang="en-US" altLang="zh-CN">
                              <a:solidFill>
                                <a:srgbClr val="0000FF"/>
                              </a:solidFill>
                            </a:rPr>
                            <a:t>0.796</a:t>
                          </a:r>
                          <a:endParaRPr lang="zh-CN" altLang="en-US">
                            <a:solidFill>
                              <a:srgbClr val="0000FF"/>
                            </a:solidFill>
                          </a:endParaRPr>
                        </a:p>
                      </a:txBody>
                      <a:tcPr anchor="ctr"/>
                    </a:tc>
                    <a:tc>
                      <a:txBody>
                        <a:bodyPr/>
                        <a:lstStyle/>
                        <a:p>
                          <a:pPr algn="ctr"/>
                          <a:r>
                            <a:rPr lang="en-US" altLang="zh-CN">
                              <a:solidFill>
                                <a:srgbClr val="0000FF"/>
                              </a:solidFill>
                            </a:rPr>
                            <a:t>0.252</a:t>
                          </a:r>
                          <a:endParaRPr lang="zh-CN" altLang="en-US">
                            <a:solidFill>
                              <a:srgbClr val="0000FF"/>
                            </a:solidFill>
                          </a:endParaRPr>
                        </a:p>
                      </a:txBody>
                      <a:tcPr anchor="ctr"/>
                    </a:tc>
                    <a:extLst>
                      <a:ext uri="{0D108BD9-81ED-4DB2-BD59-A6C34878D82A}">
                        <a16:rowId xmlns:a16="http://schemas.microsoft.com/office/drawing/2014/main" val="604226238"/>
                      </a:ext>
                    </a:extLst>
                  </a:tr>
                  <a:tr h="381825">
                    <a:tc>
                      <a:txBody>
                        <a:bodyPr/>
                        <a:lstStyle/>
                        <a:p>
                          <a:pPr algn="ctr"/>
                          <a:r>
                            <a:rPr lang="en-US" altLang="zh-CN">
                              <a:solidFill>
                                <a:srgbClr val="0000FF"/>
                              </a:solidFill>
                            </a:rPr>
                            <a:t>21/32</a:t>
                          </a:r>
                          <a:endParaRPr lang="zh-CN" altLang="en-US">
                            <a:solidFill>
                              <a:srgbClr val="0000FF"/>
                            </a:solidFill>
                          </a:endParaRPr>
                        </a:p>
                      </a:txBody>
                      <a:tcPr anchor="ctr"/>
                    </a:tc>
                    <a:tc>
                      <a:txBody>
                        <a:bodyPr/>
                        <a:lstStyle/>
                        <a:p>
                          <a:pPr algn="ctr"/>
                          <a:r>
                            <a:rPr lang="en-US" altLang="zh-CN">
                              <a:solidFill>
                                <a:srgbClr val="0000FF"/>
                              </a:solidFill>
                            </a:rPr>
                            <a:t>0101</a:t>
                          </a:r>
                          <a:endParaRPr lang="zh-CN" altLang="en-US">
                            <a:solidFill>
                              <a:srgbClr val="0000FF"/>
                            </a:solidFill>
                          </a:endParaRPr>
                        </a:p>
                      </a:txBody>
                      <a:tcPr anchor="ctr"/>
                    </a:tc>
                    <a:tc>
                      <a:txBody>
                        <a:bodyPr/>
                        <a:lstStyle/>
                        <a:p>
                          <a:pPr algn="ctr"/>
                          <a:r>
                            <a:rPr lang="en-US" altLang="zh-CN">
                              <a:solidFill>
                                <a:srgbClr val="0000FF"/>
                              </a:solidFill>
                            </a:rPr>
                            <a:t>0.817</a:t>
                          </a:r>
                          <a:endParaRPr lang="zh-CN" altLang="en-US">
                            <a:solidFill>
                              <a:srgbClr val="0000FF"/>
                            </a:solidFill>
                          </a:endParaRPr>
                        </a:p>
                      </a:txBody>
                      <a:tcPr anchor="ctr"/>
                    </a:tc>
                    <a:tc>
                      <a:txBody>
                        <a:bodyPr/>
                        <a:lstStyle/>
                        <a:p>
                          <a:pPr algn="ctr"/>
                          <a:r>
                            <a:rPr lang="en-US" altLang="zh-CN">
                              <a:solidFill>
                                <a:srgbClr val="0000FF"/>
                              </a:solidFill>
                            </a:rPr>
                            <a:t>0.259</a:t>
                          </a:r>
                          <a:endParaRPr lang="zh-CN" altLang="en-US">
                            <a:solidFill>
                              <a:srgbClr val="0000FF"/>
                            </a:solidFill>
                          </a:endParaRPr>
                        </a:p>
                      </a:txBody>
                      <a:tcPr anchor="ctr"/>
                    </a:tc>
                    <a:extLst>
                      <a:ext uri="{0D108BD9-81ED-4DB2-BD59-A6C34878D82A}">
                        <a16:rowId xmlns:a16="http://schemas.microsoft.com/office/drawing/2014/main" val="280806833"/>
                      </a:ext>
                    </a:extLst>
                  </a:tr>
                  <a:tr h="381825">
                    <a:tc>
                      <a:txBody>
                        <a:bodyPr/>
                        <a:lstStyle/>
                        <a:p>
                          <a:pPr algn="ctr"/>
                          <a:r>
                            <a:rPr lang="en-US" altLang="zh-CN">
                              <a:solidFill>
                                <a:srgbClr val="0000FF"/>
                              </a:solidFill>
                            </a:rPr>
                            <a:t>23/32</a:t>
                          </a:r>
                          <a:endParaRPr lang="zh-CN" altLang="en-US">
                            <a:solidFill>
                              <a:srgbClr val="0000FF"/>
                            </a:solidFill>
                          </a:endParaRPr>
                        </a:p>
                      </a:txBody>
                      <a:tcPr anchor="ctr"/>
                    </a:tc>
                    <a:tc>
                      <a:txBody>
                        <a:bodyPr/>
                        <a:lstStyle/>
                        <a:p>
                          <a:pPr algn="ctr"/>
                          <a:r>
                            <a:rPr lang="en-US" altLang="zh-CN">
                              <a:solidFill>
                                <a:srgbClr val="0000FF"/>
                              </a:solidFill>
                            </a:rPr>
                            <a:t>0111</a:t>
                          </a:r>
                          <a:endParaRPr lang="zh-CN" altLang="en-US">
                            <a:solidFill>
                              <a:srgbClr val="0000FF"/>
                            </a:solidFill>
                          </a:endParaRPr>
                        </a:p>
                      </a:txBody>
                      <a:tcPr anchor="ctr"/>
                    </a:tc>
                    <a:tc>
                      <a:txBody>
                        <a:bodyPr/>
                        <a:lstStyle/>
                        <a:p>
                          <a:pPr algn="ctr"/>
                          <a:r>
                            <a:rPr lang="en-US" altLang="zh-CN">
                              <a:solidFill>
                                <a:srgbClr val="0000FF"/>
                              </a:solidFill>
                            </a:rPr>
                            <a:t>0.857</a:t>
                          </a:r>
                          <a:endParaRPr lang="zh-CN" altLang="en-US">
                            <a:solidFill>
                              <a:srgbClr val="0000FF"/>
                            </a:solidFill>
                          </a:endParaRPr>
                        </a:p>
                      </a:txBody>
                      <a:tcPr anchor="ctr"/>
                    </a:tc>
                    <a:tc>
                      <a:txBody>
                        <a:bodyPr/>
                        <a:lstStyle/>
                        <a:p>
                          <a:pPr algn="ctr"/>
                          <a:r>
                            <a:rPr lang="en-US" altLang="zh-CN">
                              <a:solidFill>
                                <a:srgbClr val="0000FF"/>
                              </a:solidFill>
                            </a:rPr>
                            <a:t>0.271</a:t>
                          </a:r>
                          <a:endParaRPr lang="zh-CN" altLang="en-US">
                            <a:solidFill>
                              <a:srgbClr val="0000FF"/>
                            </a:solidFill>
                          </a:endParaRPr>
                        </a:p>
                      </a:txBody>
                      <a:tcPr anchor="ctr"/>
                    </a:tc>
                    <a:extLst>
                      <a:ext uri="{0D108BD9-81ED-4DB2-BD59-A6C34878D82A}">
                        <a16:rowId xmlns:a16="http://schemas.microsoft.com/office/drawing/2014/main" val="1897803588"/>
                      </a:ext>
                    </a:extLst>
                  </a:tr>
                </a:tbl>
              </a:graphicData>
            </a:graphic>
          </p:graphicFrame>
        </mc:Fallback>
      </mc:AlternateContent>
    </p:spTree>
    <p:extLst>
      <p:ext uri="{BB962C8B-B14F-4D97-AF65-F5344CB8AC3E}">
        <p14:creationId xmlns:p14="http://schemas.microsoft.com/office/powerpoint/2010/main" val="227643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171">
                                            <p:txEl>
                                              <p:pRg st="8" end="8"/>
                                            </p:txEl>
                                          </p:spTgt>
                                        </p:tgtEl>
                                        <p:attrNameLst>
                                          <p:attrName>style.visibility</p:attrName>
                                        </p:attrNameLst>
                                      </p:cBhvr>
                                      <p:to>
                                        <p:strVal val="visible"/>
                                      </p:to>
                                    </p:set>
                                    <p:animEffect transition="in" filter="fade">
                                      <p:cBhvr>
                                        <p:cTn id="12" dur="1000"/>
                                        <p:tgtEl>
                                          <p:spTgt spid="7171">
                                            <p:txEl>
                                              <p:pRg st="8" end="8"/>
                                            </p:txEl>
                                          </p:spTgt>
                                        </p:tgtEl>
                                      </p:cBhvr>
                                    </p:animEffect>
                                    <p:anim calcmode="lin" valueType="num">
                                      <p:cBhvr>
                                        <p:cTn id="13" dur="1000" fill="hold"/>
                                        <p:tgtEl>
                                          <p:spTgt spid="7171">
                                            <p:txEl>
                                              <p:pRg st="8" end="8"/>
                                            </p:txEl>
                                          </p:spTgt>
                                        </p:tgtEl>
                                        <p:attrNameLst>
                                          <p:attrName>ppt_x</p:attrName>
                                        </p:attrNameLst>
                                      </p:cBhvr>
                                      <p:tavLst>
                                        <p:tav tm="0">
                                          <p:val>
                                            <p:strVal val="#ppt_x"/>
                                          </p:val>
                                        </p:tav>
                                        <p:tav tm="100000">
                                          <p:val>
                                            <p:strVal val="#ppt_x"/>
                                          </p:val>
                                        </p:tav>
                                      </p:tavLst>
                                    </p:anim>
                                    <p:anim calcmode="lin" valueType="num">
                                      <p:cBhvr>
                                        <p:cTn id="14" dur="1000" fill="hold"/>
                                        <p:tgtEl>
                                          <p:spTgt spid="7171">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ircle(in)">
                                      <p:cBhvr>
                                        <p:cTn id="19" dur="2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7171">
                                            <p:txEl>
                                              <p:pRg st="15" end="15"/>
                                            </p:txEl>
                                          </p:spTgt>
                                        </p:tgtEl>
                                        <p:attrNameLst>
                                          <p:attrName>style.visibility</p:attrName>
                                        </p:attrNameLst>
                                      </p:cBhvr>
                                      <p:to>
                                        <p:strVal val="visible"/>
                                      </p:to>
                                    </p:set>
                                    <p:animEffect transition="in" filter="circle(in)">
                                      <p:cBhvr>
                                        <p:cTn id="24" dur="2000"/>
                                        <p:tgtEl>
                                          <p:spTgt spid="7171">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200" dirty="0">
                <a:latin typeface="+mn-lt"/>
              </a:rPr>
              <a:t> </a:t>
            </a:r>
            <a:r>
              <a:rPr lang="zh-CN" altLang="en-US" sz="3200" dirty="0">
                <a:latin typeface="+mn-lt"/>
              </a:rPr>
              <a:t>进化过程中的技术问题</a:t>
            </a:r>
          </a:p>
        </p:txBody>
      </p:sp>
      <mc:AlternateContent xmlns:mc="http://schemas.openxmlformats.org/markup-compatibility/2006" xmlns:a14="http://schemas.microsoft.com/office/drawing/2010/main">
        <mc:Choice Requires="a14">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pPr>
                <a:r>
                  <a:rPr lang="zh-CN" altLang="en-US" sz="2400" b="1">
                    <a:ea typeface="微软雅黑" panose="020B0503020204020204" pitchFamily="34" charset="-122"/>
                  </a:rPr>
                  <a:t>适应函数</a:t>
                </a:r>
                <a:endParaRPr lang="en-US" altLang="zh-CN" sz="2400" b="1">
                  <a:ea typeface="微软雅黑" panose="020B0503020204020204" pitchFamily="34" charset="-122"/>
                </a:endParaRPr>
              </a:p>
              <a:p>
                <a:pPr eaLnBrk="1" hangingPunct="1">
                  <a:buClr>
                    <a:srgbClr val="FF0000"/>
                  </a:buClr>
                  <a:buSzPct val="55000"/>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非线性加速适应函数</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b="1">
                    <a:ea typeface="微软雅黑" panose="020B0503020204020204" pitchFamily="34" charset="-122"/>
                  </a:rPr>
                  <a:t>其中：</a:t>
                </a:r>
                <a14:m>
                  <m:oMath xmlns:m="http://schemas.openxmlformats.org/officeDocument/2006/math">
                    <m:r>
                      <a:rPr lang="en-US" altLang="zh-CN" sz="1600" b="1" i="1" smtClean="0">
                        <a:latin typeface="Cambria Math" panose="02040503050406030204" pitchFamily="18" charset="0"/>
                        <a:ea typeface="微软雅黑" panose="020B0503020204020204" pitchFamily="34" charset="-122"/>
                      </a:rPr>
                      <m:t>𝑴</m:t>
                    </m:r>
                  </m:oMath>
                </a14:m>
                <a:r>
                  <a:rPr lang="en-US" altLang="zh-CN" sz="1600" b="1">
                    <a:ea typeface="微软雅黑" panose="020B0503020204020204" pitchFamily="34" charset="-122"/>
                  </a:rPr>
                  <a:t> </a:t>
                </a:r>
                <a:r>
                  <a:rPr lang="zh-CN" altLang="en-US" sz="1600" b="1">
                    <a:ea typeface="微软雅黑" panose="020B0503020204020204" pitchFamily="34" charset="-122"/>
                  </a:rPr>
                  <a:t>是一个充分大的数，</a:t>
                </a:r>
                <a14:m>
                  <m:oMath xmlns:m="http://schemas.openxmlformats.org/officeDocument/2006/math">
                    <m:sSub>
                      <m:sSubPr>
                        <m:ctrlPr>
                          <a:rPr lang="en-US" altLang="zh-CN" sz="1600" b="1" i="1">
                            <a:latin typeface="Cambria Math" panose="02040503050406030204" pitchFamily="18" charset="0"/>
                            <a:ea typeface="微软雅黑" panose="020B0503020204020204" pitchFamily="34" charset="-122"/>
                          </a:rPr>
                        </m:ctrlPr>
                      </m:sSubPr>
                      <m:e>
                        <m:r>
                          <a:rPr lang="en-US" altLang="zh-CN" sz="1600" b="1">
                            <a:latin typeface="Cambria Math" panose="02040503050406030204" pitchFamily="18" charset="0"/>
                            <a:ea typeface="微软雅黑" panose="020B0503020204020204" pitchFamily="34" charset="-122"/>
                          </a:rPr>
                          <m:t>𝒇</m:t>
                        </m:r>
                      </m:e>
                      <m:sub>
                        <m:r>
                          <a:rPr lang="en-US" altLang="zh-CN" sz="1600" b="1">
                            <a:latin typeface="Cambria Math" panose="02040503050406030204" pitchFamily="18" charset="0"/>
                            <a:ea typeface="微软雅黑" panose="020B0503020204020204" pitchFamily="34" charset="-122"/>
                          </a:rPr>
                          <m:t>𝒎𝒂𝒙</m:t>
                        </m:r>
                      </m:sub>
                    </m:sSub>
                  </m:oMath>
                </a14:m>
                <a:r>
                  <a:rPr lang="en-US" altLang="zh-CN" sz="1600" b="1">
                    <a:ea typeface="微软雅黑" panose="020B0503020204020204" pitchFamily="34" charset="-122"/>
                  </a:rPr>
                  <a:t> </a:t>
                </a:r>
                <a:r>
                  <a:rPr lang="zh-CN" altLang="en-US" sz="1600" b="1">
                    <a:ea typeface="微软雅黑" panose="020B0503020204020204" pitchFamily="34" charset="-122"/>
                  </a:rPr>
                  <a:t>是当前的最优目标值</a:t>
                </a:r>
                <a:endParaRPr lang="en-US" altLang="zh-CN" sz="16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14:m>
                  <m:oMath xmlns:m="http://schemas.openxmlformats.org/officeDocument/2006/math">
                    <m:r>
                      <a:rPr lang="en-US" altLang="zh-CN" sz="2000" b="1" i="1" smtClean="0">
                        <a:latin typeface="Cambria Math" panose="02040503050406030204" pitchFamily="18" charset="0"/>
                        <a:ea typeface="微软雅黑" panose="020B0503020204020204" pitchFamily="34" charset="-122"/>
                      </a:rPr>
                      <m:t>𝑴</m:t>
                    </m:r>
                  </m:oMath>
                </a14:m>
                <a:r>
                  <a:rPr lang="en-US" altLang="zh-CN" sz="2000" b="1">
                    <a:ea typeface="微软雅黑" panose="020B0503020204020204" pitchFamily="34" charset="-122"/>
                  </a:rPr>
                  <a:t> </a:t>
                </a:r>
                <a:r>
                  <a:rPr lang="zh-CN" altLang="en-US" sz="2000" b="1">
                    <a:ea typeface="微软雅黑" panose="020B0503020204020204" pitchFamily="34" charset="-122"/>
                  </a:rPr>
                  <a:t>选取的策略：</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ea typeface="微软雅黑" panose="020B0503020204020204" pitchFamily="34" charset="-122"/>
                  </a:rPr>
                  <a:t>初始迭代时，</a:t>
                </a:r>
                <a:r>
                  <a:rPr lang="en-US" altLang="zh-CN" sz="1800">
                    <a:ea typeface="微软雅黑" panose="020B0503020204020204" pitchFamily="34" charset="-122"/>
                  </a:rPr>
                  <a:t>M </a:t>
                </a:r>
                <a:r>
                  <a:rPr lang="zh-CN" altLang="en-US" sz="1800">
                    <a:ea typeface="微软雅黑" panose="020B0503020204020204" pitchFamily="34" charset="-122"/>
                  </a:rPr>
                  <a:t>同第一大与第二大目标差值的倒数尽量接近以避免早熟，后期迭代中逐步扩大差距</a:t>
                </a:r>
                <a:endParaRPr lang="en-US" altLang="zh-CN" sz="1800">
                  <a:ea typeface="微软雅黑" panose="020B0503020204020204" pitchFamily="34" charset="-122"/>
                </a:endParaRPr>
              </a:p>
              <a:p>
                <a:pPr marL="0" indent="0" eaLnBrk="1" hangingPunct="1">
                  <a:buClr>
                    <a:srgbClr val="FF0000"/>
                  </a:buClr>
                  <a:buSzPct val="55000"/>
                  <a:buNone/>
                </a:pP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mc:Choice>
        <mc:Fallback xmlns="">
          <p:sp>
            <p:nvSpPr>
              <p:cNvPr id="7171" name="Rectangle 3">
                <a:extLst>
                  <a:ext uri="{FF2B5EF4-FFF2-40B4-BE49-F238E27FC236}">
                    <a16:creationId xmlns:a16="http://schemas.microsoft.com/office/drawing/2014/main" id="{5F69CAA3-4F07-48E6-98BF-27CAD3586981}"/>
                  </a:ext>
                </a:extLst>
              </p:cNvPr>
              <p:cNvSpPr>
                <a:spLocks noGrp="1" noRot="1" noChangeAspect="1" noMove="1" noResize="1" noEditPoints="1" noAdjustHandles="1" noChangeArrowheads="1" noChangeShapeType="1" noTextEdit="1"/>
              </p:cNvSpPr>
              <p:nvPr>
                <p:ph type="body" idx="1"/>
              </p:nvPr>
            </p:nvSpPr>
            <p:spPr>
              <a:xfrm>
                <a:off x="619124" y="1303874"/>
                <a:ext cx="8048625" cy="5077454"/>
              </a:xfrm>
              <a:blipFill>
                <a:blip r:embed="rId2"/>
                <a:stretch>
                  <a:fillRect l="-76" t="-960"/>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3963239-DD91-43CC-9ECA-B72FDB3DAF60}"/>
              </a:ext>
            </a:extLst>
          </p:cNvPr>
          <p:cNvPicPr>
            <a:picLocks noChangeAspect="1"/>
          </p:cNvPicPr>
          <p:nvPr/>
        </p:nvPicPr>
        <p:blipFill>
          <a:blip r:embed="rId3"/>
          <a:stretch>
            <a:fillRect/>
          </a:stretch>
        </p:blipFill>
        <p:spPr>
          <a:xfrm>
            <a:off x="971550" y="2276872"/>
            <a:ext cx="5313781" cy="1445754"/>
          </a:xfrm>
          <a:prstGeom prst="rect">
            <a:avLst/>
          </a:prstGeom>
        </p:spPr>
      </p:pic>
    </p:spTree>
    <p:extLst>
      <p:ext uri="{BB962C8B-B14F-4D97-AF65-F5344CB8AC3E}">
        <p14:creationId xmlns:p14="http://schemas.microsoft.com/office/powerpoint/2010/main" val="152952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171">
                                            <p:txEl>
                                              <p:pRg st="7" end="7"/>
                                            </p:txEl>
                                          </p:spTgt>
                                        </p:tgtEl>
                                        <p:attrNameLst>
                                          <p:attrName>style.visibility</p:attrName>
                                        </p:attrNameLst>
                                      </p:cBhvr>
                                      <p:to>
                                        <p:strVal val="visible"/>
                                      </p:to>
                                    </p:set>
                                    <p:animEffect transition="in" filter="fade">
                                      <p:cBhvr>
                                        <p:cTn id="12" dur="1000"/>
                                        <p:tgtEl>
                                          <p:spTgt spid="7171">
                                            <p:txEl>
                                              <p:pRg st="7" end="7"/>
                                            </p:txEl>
                                          </p:spTgt>
                                        </p:tgtEl>
                                      </p:cBhvr>
                                    </p:animEffect>
                                    <p:anim calcmode="lin" valueType="num">
                                      <p:cBhvr>
                                        <p:cTn id="13" dur="1000" fill="hold"/>
                                        <p:tgtEl>
                                          <p:spTgt spid="7171">
                                            <p:txEl>
                                              <p:pRg st="7" end="7"/>
                                            </p:txEl>
                                          </p:spTgt>
                                        </p:tgtEl>
                                        <p:attrNameLst>
                                          <p:attrName>ppt_x</p:attrName>
                                        </p:attrNameLst>
                                      </p:cBhvr>
                                      <p:tavLst>
                                        <p:tav tm="0">
                                          <p:val>
                                            <p:strVal val="#ppt_x"/>
                                          </p:val>
                                        </p:tav>
                                        <p:tav tm="100000">
                                          <p:val>
                                            <p:strVal val="#ppt_x"/>
                                          </p:val>
                                        </p:tav>
                                      </p:tavLst>
                                    </p:anim>
                                    <p:anim calcmode="lin" valueType="num">
                                      <p:cBhvr>
                                        <p:cTn id="14" dur="1000" fill="hold"/>
                                        <p:tgtEl>
                                          <p:spTgt spid="717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171">
                                            <p:txEl>
                                              <p:pRg st="9" end="9"/>
                                            </p:txEl>
                                          </p:spTgt>
                                        </p:tgtEl>
                                        <p:attrNameLst>
                                          <p:attrName>style.visibility</p:attrName>
                                        </p:attrNameLst>
                                      </p:cBhvr>
                                      <p:to>
                                        <p:strVal val="visible"/>
                                      </p:to>
                                    </p:set>
                                    <p:animEffect transition="in" filter="fade">
                                      <p:cBhvr>
                                        <p:cTn id="19" dur="1000"/>
                                        <p:tgtEl>
                                          <p:spTgt spid="7171">
                                            <p:txEl>
                                              <p:pRg st="9" end="9"/>
                                            </p:txEl>
                                          </p:spTgt>
                                        </p:tgtEl>
                                      </p:cBhvr>
                                    </p:animEffect>
                                    <p:anim calcmode="lin" valueType="num">
                                      <p:cBhvr>
                                        <p:cTn id="20" dur="1000" fill="hold"/>
                                        <p:tgtEl>
                                          <p:spTgt spid="7171">
                                            <p:txEl>
                                              <p:pRg st="9" end="9"/>
                                            </p:txEl>
                                          </p:spTgt>
                                        </p:tgtEl>
                                        <p:attrNameLst>
                                          <p:attrName>ppt_x</p:attrName>
                                        </p:attrNameLst>
                                      </p:cBhvr>
                                      <p:tavLst>
                                        <p:tav tm="0">
                                          <p:val>
                                            <p:strVal val="#ppt_x"/>
                                          </p:val>
                                        </p:tav>
                                        <p:tav tm="100000">
                                          <p:val>
                                            <p:strVal val="#ppt_x"/>
                                          </p:val>
                                        </p:tav>
                                      </p:tavLst>
                                    </p:anim>
                                    <p:anim calcmode="lin" valueType="num">
                                      <p:cBhvr>
                                        <p:cTn id="21" dur="1000" fill="hold"/>
                                        <p:tgtEl>
                                          <p:spTgt spid="7171">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171">
                                            <p:txEl>
                                              <p:pRg st="11" end="11"/>
                                            </p:txEl>
                                          </p:spTgt>
                                        </p:tgtEl>
                                        <p:attrNameLst>
                                          <p:attrName>style.visibility</p:attrName>
                                        </p:attrNameLst>
                                      </p:cBhvr>
                                      <p:to>
                                        <p:strVal val="visible"/>
                                      </p:to>
                                    </p:set>
                                    <p:animEffect transition="in" filter="fade">
                                      <p:cBhvr>
                                        <p:cTn id="26" dur="1000"/>
                                        <p:tgtEl>
                                          <p:spTgt spid="7171">
                                            <p:txEl>
                                              <p:pRg st="11" end="11"/>
                                            </p:txEl>
                                          </p:spTgt>
                                        </p:tgtEl>
                                      </p:cBhvr>
                                    </p:animEffect>
                                    <p:anim calcmode="lin" valueType="num">
                                      <p:cBhvr>
                                        <p:cTn id="27" dur="1000" fill="hold"/>
                                        <p:tgtEl>
                                          <p:spTgt spid="7171">
                                            <p:txEl>
                                              <p:pRg st="11" end="11"/>
                                            </p:txEl>
                                          </p:spTgt>
                                        </p:tgtEl>
                                        <p:attrNameLst>
                                          <p:attrName>ppt_x</p:attrName>
                                        </p:attrNameLst>
                                      </p:cBhvr>
                                      <p:tavLst>
                                        <p:tav tm="0">
                                          <p:val>
                                            <p:strVal val="#ppt_x"/>
                                          </p:val>
                                        </p:tav>
                                        <p:tav tm="100000">
                                          <p:val>
                                            <p:strVal val="#ppt_x"/>
                                          </p:val>
                                        </p:tav>
                                      </p:tavLst>
                                    </p:anim>
                                    <p:anim calcmode="lin" valueType="num">
                                      <p:cBhvr>
                                        <p:cTn id="28" dur="1000" fill="hold"/>
                                        <p:tgtEl>
                                          <p:spTgt spid="7171">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 </a:t>
            </a:r>
            <a:r>
              <a:rPr lang="zh-CN" altLang="en-US" dirty="0">
                <a:latin typeface="+mn-lt"/>
              </a:rPr>
              <a:t>进化计算</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p:txBody>
          <a:bodyPr/>
          <a:lstStyle/>
          <a:p>
            <a:pPr eaLnBrk="1" hangingPunct="1">
              <a:buClr>
                <a:srgbClr val="FF0000"/>
              </a:buClr>
              <a:buSzPct val="55000"/>
            </a:pPr>
            <a:r>
              <a:rPr lang="zh-CN" altLang="en-US" sz="2400" b="1">
                <a:ea typeface="微软雅黑" panose="020B0503020204020204" pitchFamily="34" charset="-122"/>
              </a:rPr>
              <a:t>什么是进化计算</a:t>
            </a:r>
            <a:r>
              <a:rPr lang="zh-CN" altLang="en-US" sz="2000" b="1">
                <a:ea typeface="微软雅黑" panose="020B0503020204020204" pitchFamily="34" charset="-122"/>
              </a:rPr>
              <a:t>？</a:t>
            </a:r>
            <a:endParaRPr lang="en-US" altLang="zh-CN" sz="2000" b="1">
              <a:ea typeface="微软雅黑" panose="020B0503020204020204" pitchFamily="34" charset="-122"/>
            </a:endParaRPr>
          </a:p>
          <a:p>
            <a:pPr eaLnBrk="1" hangingPunct="1">
              <a:buClr>
                <a:srgbClr val="FF0000"/>
              </a:buClr>
              <a:buSzPct val="55000"/>
            </a:pPr>
            <a:endParaRPr lang="en-US" altLang="zh-CN" sz="10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a:solidFill>
                  <a:srgbClr val="0000FF"/>
                </a:solidFill>
                <a:ea typeface="微软雅黑" panose="020B0503020204020204" pitchFamily="34" charset="-122"/>
              </a:rPr>
              <a:t>进化计算（</a:t>
            </a:r>
            <a:r>
              <a:rPr lang="en-US" altLang="zh-CN" sz="2000">
                <a:solidFill>
                  <a:srgbClr val="0000FF"/>
                </a:solidFill>
                <a:ea typeface="微软雅黑" panose="020B0503020204020204" pitchFamily="34" charset="-122"/>
              </a:rPr>
              <a:t>Evolutionary Computation,EC</a:t>
            </a:r>
            <a:r>
              <a:rPr lang="zh-CN" altLang="en-US" sz="2000">
                <a:solidFill>
                  <a:srgbClr val="0000FF"/>
                </a:solidFill>
                <a:ea typeface="微软雅黑" panose="020B0503020204020204" pitchFamily="34" charset="-122"/>
              </a:rPr>
              <a:t>）</a:t>
            </a:r>
            <a:r>
              <a:rPr lang="zh-CN" altLang="en-US" sz="2000">
                <a:ea typeface="微软雅黑" panose="020B0503020204020204" pitchFamily="34" charset="-122"/>
              </a:rPr>
              <a:t>（又叫进化算法）是在达尔文（</a:t>
            </a:r>
            <a:r>
              <a:rPr lang="en-US" altLang="zh-CN" sz="2000">
                <a:ea typeface="微软雅黑" panose="020B0503020204020204" pitchFamily="34" charset="-122"/>
              </a:rPr>
              <a:t>Darwin</a:t>
            </a:r>
            <a:r>
              <a:rPr lang="zh-CN" altLang="en-US" sz="2000">
                <a:ea typeface="微软雅黑" panose="020B0503020204020204" pitchFamily="34" charset="-122"/>
              </a:rPr>
              <a:t>）的进化论和孟德尔（</a:t>
            </a:r>
            <a:r>
              <a:rPr lang="en-US" altLang="zh-CN" sz="2000">
                <a:ea typeface="微软雅黑" panose="020B0503020204020204" pitchFamily="34" charset="-122"/>
              </a:rPr>
              <a:t>Mendel</a:t>
            </a:r>
            <a:r>
              <a:rPr lang="zh-CN" altLang="en-US" sz="2000">
                <a:ea typeface="微软雅黑" panose="020B0503020204020204" pitchFamily="34" charset="-122"/>
              </a:rPr>
              <a:t>）的遗传变异理论的基础上产生的一种在基因和种群层次上模拟自然界生物进化过程与机制的问题求解技术。</a:t>
            </a:r>
            <a:endParaRPr lang="en-US" altLang="zh-CN" sz="20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a:ea typeface="微软雅黑" panose="020B0503020204020204" pitchFamily="34" charset="-122"/>
              </a:rPr>
              <a:t>一下算法都属于进化计算：</a:t>
            </a:r>
            <a:endParaRPr lang="en-US" altLang="zh-CN" sz="2000">
              <a:ea typeface="微软雅黑" panose="020B0503020204020204" pitchFamily="34" charset="-122"/>
            </a:endParaRPr>
          </a:p>
          <a:p>
            <a:pPr lvl="1" eaLnBrk="1" hangingPunct="1">
              <a:buClr>
                <a:srgbClr val="FF0000"/>
              </a:buClr>
              <a:buSzPct val="55000"/>
              <a:buFont typeface="Wingdings" panose="05000000000000000000" pitchFamily="2" charset="2"/>
              <a:buChar char="Ø"/>
            </a:pPr>
            <a:r>
              <a:rPr lang="zh-CN" altLang="en-US" sz="1500">
                <a:ea typeface="微软雅黑" panose="020B0503020204020204" pitchFamily="34" charset="-122"/>
              </a:rPr>
              <a:t>遗传算法（</a:t>
            </a:r>
            <a:r>
              <a:rPr lang="en-US" altLang="zh-CN" sz="1500">
                <a:ea typeface="微软雅黑" panose="020B0503020204020204" pitchFamily="34" charset="-122"/>
              </a:rPr>
              <a:t>Genetic Algorithm</a:t>
            </a:r>
            <a:r>
              <a:rPr lang="zh-CN" altLang="en-US" sz="1500">
                <a:ea typeface="微软雅黑" panose="020B0503020204020204" pitchFamily="34" charset="-122"/>
              </a:rPr>
              <a:t>，</a:t>
            </a:r>
            <a:r>
              <a:rPr lang="en-US" altLang="zh-CN" sz="1500">
                <a:ea typeface="微软雅黑" panose="020B0503020204020204" pitchFamily="34" charset="-122"/>
              </a:rPr>
              <a:t>GA</a:t>
            </a:r>
            <a:r>
              <a:rPr lang="zh-CN" altLang="en-US" sz="1500">
                <a:ea typeface="微软雅黑" panose="020B0503020204020204" pitchFamily="34" charset="-122"/>
              </a:rPr>
              <a:t>）</a:t>
            </a:r>
          </a:p>
          <a:p>
            <a:pPr lvl="1" eaLnBrk="1" hangingPunct="1">
              <a:buClr>
                <a:srgbClr val="FF0000"/>
              </a:buClr>
              <a:buSzPct val="55000"/>
              <a:buFont typeface="Wingdings" panose="05000000000000000000" pitchFamily="2" charset="2"/>
              <a:buChar char="Ø"/>
            </a:pPr>
            <a:r>
              <a:rPr lang="zh-CN" altLang="en-US" sz="1500">
                <a:ea typeface="微软雅黑" panose="020B0503020204020204" pitchFamily="34" charset="-122"/>
              </a:rPr>
              <a:t>进化策略（</a:t>
            </a:r>
            <a:r>
              <a:rPr lang="en-US" altLang="zh-CN" sz="1500">
                <a:ea typeface="微软雅黑" panose="020B0503020204020204" pitchFamily="34" charset="-122"/>
              </a:rPr>
              <a:t>Evolutionary Strategy, ES</a:t>
            </a:r>
            <a:r>
              <a:rPr lang="zh-CN" altLang="en-US" sz="1500">
                <a:ea typeface="微软雅黑" panose="020B0503020204020204" pitchFamily="34" charset="-122"/>
              </a:rPr>
              <a:t>）</a:t>
            </a:r>
          </a:p>
          <a:p>
            <a:pPr lvl="1" eaLnBrk="1" hangingPunct="1">
              <a:buClr>
                <a:srgbClr val="FF0000"/>
              </a:buClr>
              <a:buSzPct val="55000"/>
              <a:buFont typeface="Wingdings" panose="05000000000000000000" pitchFamily="2" charset="2"/>
              <a:buChar char="Ø"/>
            </a:pPr>
            <a:r>
              <a:rPr lang="zh-CN" altLang="en-US" sz="1500">
                <a:ea typeface="微软雅黑" panose="020B0503020204020204" pitchFamily="34" charset="-122"/>
              </a:rPr>
              <a:t>神经进化  </a:t>
            </a:r>
            <a:r>
              <a:rPr lang="en-US" altLang="zh-CN" sz="1500">
                <a:ea typeface="微软雅黑" panose="020B0503020204020204" pitchFamily="34" charset="-122"/>
              </a:rPr>
              <a:t>(Neuroevolution)</a:t>
            </a:r>
          </a:p>
          <a:p>
            <a:pPr lvl="1" eaLnBrk="1" hangingPunct="1">
              <a:buClr>
                <a:srgbClr val="FF0000"/>
              </a:buClr>
              <a:buSzPct val="55000"/>
              <a:buFont typeface="Wingdings" panose="05000000000000000000" pitchFamily="2" charset="2"/>
              <a:buChar char="Ø"/>
            </a:pPr>
            <a:r>
              <a:rPr lang="zh-CN" altLang="en-US" sz="1500">
                <a:ea typeface="微软雅黑" panose="020B0503020204020204" pitchFamily="34" charset="-122"/>
              </a:rPr>
              <a:t>遗传规划（</a:t>
            </a:r>
            <a:r>
              <a:rPr lang="en-US" altLang="zh-CN" sz="1500">
                <a:ea typeface="微软雅黑" panose="020B0503020204020204" pitchFamily="34" charset="-122"/>
              </a:rPr>
              <a:t>Genetic Programming,GP</a:t>
            </a:r>
            <a:r>
              <a:rPr lang="zh-CN" altLang="en-US" sz="1500">
                <a:ea typeface="微软雅黑" panose="020B0503020204020204" pitchFamily="34" charset="-122"/>
              </a:rPr>
              <a:t>）</a:t>
            </a:r>
            <a:endParaRPr lang="en-US" altLang="zh-CN" sz="1500">
              <a:ea typeface="微软雅黑" panose="020B0503020204020204" pitchFamily="34" charset="-122"/>
            </a:endParaRPr>
          </a:p>
          <a:p>
            <a:pPr lvl="1" eaLnBrk="1" hangingPunct="1">
              <a:buClr>
                <a:srgbClr val="FF0000"/>
              </a:buClr>
              <a:buSzPct val="55000"/>
              <a:buFont typeface="Wingdings" panose="05000000000000000000" pitchFamily="2" charset="2"/>
              <a:buChar char="Ø"/>
            </a:pPr>
            <a:r>
              <a:rPr lang="zh-CN" altLang="en-US" sz="1500">
                <a:ea typeface="微软雅黑" panose="020B0503020204020204" pitchFamily="34" charset="-122"/>
              </a:rPr>
              <a:t>等等</a:t>
            </a:r>
            <a:endParaRPr lang="en-US" altLang="zh-CN" sz="1500">
              <a:ea typeface="微软雅黑" panose="020B0503020204020204" pitchFamily="34" charset="-122"/>
            </a:endParaRPr>
          </a:p>
          <a:p>
            <a:pPr lvl="1" eaLnBrk="1" hangingPunct="1">
              <a:buClr>
                <a:srgbClr val="FF0000"/>
              </a:buClr>
              <a:buSzPct val="55000"/>
              <a:buFont typeface="Wingdings" panose="05000000000000000000" pitchFamily="2" charset="2"/>
              <a:buChar char="Ø"/>
            </a:pPr>
            <a:endParaRPr lang="en-US" altLang="zh-CN" sz="1500">
              <a:ea typeface="微软雅黑" panose="020B0503020204020204" pitchFamily="34" charset="-122"/>
            </a:endParaRPr>
          </a:p>
          <a:p>
            <a:pPr marL="342900" lvl="1" indent="-342900" eaLnBrk="1" hangingPunct="1">
              <a:buClr>
                <a:srgbClr val="FF0000"/>
              </a:buClr>
              <a:buSzPct val="55000"/>
              <a:buFont typeface="Wingdings" panose="05000000000000000000" pitchFamily="2" charset="2"/>
              <a:buChar char="u"/>
            </a:pPr>
            <a:r>
              <a:rPr lang="zh-CN" altLang="en-US" sz="2000">
                <a:ea typeface="微软雅黑" panose="020B0503020204020204" pitchFamily="34" charset="-122"/>
              </a:rPr>
              <a:t>其中，本章所要重点描述的</a:t>
            </a:r>
            <a:r>
              <a:rPr lang="zh-CN" altLang="en-US" sz="2000" b="1">
                <a:solidFill>
                  <a:srgbClr val="0000FF"/>
                </a:solidFill>
                <a:ea typeface="微软雅黑" panose="020B0503020204020204" pitchFamily="34" charset="-122"/>
              </a:rPr>
              <a:t>遗传算法</a:t>
            </a:r>
            <a:r>
              <a:rPr lang="zh-CN" altLang="en-US" sz="2000">
                <a:ea typeface="微软雅黑" panose="020B0503020204020204" pitchFamily="34" charset="-122"/>
              </a:rPr>
              <a:t>就是一种最基本的进化计算</a:t>
            </a:r>
            <a:endParaRPr lang="en-US" altLang="zh-CN" sz="1500">
              <a:ea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200" dirty="0">
                <a:latin typeface="+mn-lt"/>
              </a:rPr>
              <a:t> </a:t>
            </a:r>
            <a:r>
              <a:rPr lang="zh-CN" altLang="en-US" sz="3200" dirty="0">
                <a:latin typeface="+mn-lt"/>
              </a:rPr>
              <a:t>进化过程中的技术问题</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非线性加速适应函数</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如前面的例子：</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p:pic>
        <p:nvPicPr>
          <p:cNvPr id="4" name="图片 3">
            <a:extLst>
              <a:ext uri="{FF2B5EF4-FFF2-40B4-BE49-F238E27FC236}">
                <a16:creationId xmlns:a16="http://schemas.microsoft.com/office/drawing/2014/main" id="{011EDC92-BD1B-4230-AE16-08273269A798}"/>
              </a:ext>
            </a:extLst>
          </p:cNvPr>
          <p:cNvPicPr>
            <a:picLocks noChangeAspect="1"/>
          </p:cNvPicPr>
          <p:nvPr/>
        </p:nvPicPr>
        <p:blipFill>
          <a:blip r:embed="rId2"/>
          <a:stretch>
            <a:fillRect/>
          </a:stretch>
        </p:blipFill>
        <p:spPr>
          <a:xfrm>
            <a:off x="2372000" y="2298673"/>
            <a:ext cx="4400000" cy="1123810"/>
          </a:xfrm>
          <a:prstGeom prst="rect">
            <a:avLst/>
          </a:prstGeom>
        </p:spPr>
      </p:pic>
      <mc:AlternateContent xmlns:mc="http://schemas.openxmlformats.org/markup-compatibility/2006" xmlns:a14="http://schemas.microsoft.com/office/drawing/2010/main">
        <mc:Choice Requires="a14">
          <p:graphicFrame>
            <p:nvGraphicFramePr>
              <p:cNvPr id="6" name="表格 4">
                <a:extLst>
                  <a:ext uri="{FF2B5EF4-FFF2-40B4-BE49-F238E27FC236}">
                    <a16:creationId xmlns:a16="http://schemas.microsoft.com/office/drawing/2014/main" id="{7260CCEB-2EB2-4984-A4AE-1E66E36DE832}"/>
                  </a:ext>
                </a:extLst>
              </p:cNvPr>
              <p:cNvGraphicFramePr>
                <a:graphicFrameLocks noGrp="1"/>
              </p:cNvGraphicFramePr>
              <p:nvPr>
                <p:extLst>
                  <p:ext uri="{D42A27DB-BD31-4B8C-83A1-F6EECF244321}">
                    <p14:modId xmlns:p14="http://schemas.microsoft.com/office/powerpoint/2010/main" val="1511283684"/>
                  </p:ext>
                </p:extLst>
              </p:nvPr>
            </p:nvGraphicFramePr>
            <p:xfrm>
              <a:off x="1727684" y="3645001"/>
              <a:ext cx="6228693" cy="2304280"/>
            </p:xfrm>
            <a:graphic>
              <a:graphicData uri="http://schemas.openxmlformats.org/drawingml/2006/table">
                <a:tbl>
                  <a:tblPr firstRow="1" bandRow="1">
                    <a:tableStyleId>{5C22544A-7EE6-4342-B048-85BDC9FD1C3A}</a:tableStyleId>
                  </a:tblPr>
                  <a:tblGrid>
                    <a:gridCol w="1122052">
                      <a:extLst>
                        <a:ext uri="{9D8B030D-6E8A-4147-A177-3AD203B41FA5}">
                          <a16:colId xmlns:a16="http://schemas.microsoft.com/office/drawing/2014/main" val="3517966306"/>
                        </a:ext>
                      </a:extLst>
                    </a:gridCol>
                    <a:gridCol w="1419196">
                      <a:extLst>
                        <a:ext uri="{9D8B030D-6E8A-4147-A177-3AD203B41FA5}">
                          <a16:colId xmlns:a16="http://schemas.microsoft.com/office/drawing/2014/main" val="2542501805"/>
                        </a:ext>
                      </a:extLst>
                    </a:gridCol>
                    <a:gridCol w="1892261">
                      <a:extLst>
                        <a:ext uri="{9D8B030D-6E8A-4147-A177-3AD203B41FA5}">
                          <a16:colId xmlns:a16="http://schemas.microsoft.com/office/drawing/2014/main" val="1981372139"/>
                        </a:ext>
                      </a:extLst>
                    </a:gridCol>
                    <a:gridCol w="1795184">
                      <a:extLst>
                        <a:ext uri="{9D8B030D-6E8A-4147-A177-3AD203B41FA5}">
                          <a16:colId xmlns:a16="http://schemas.microsoft.com/office/drawing/2014/main" val="1703302403"/>
                        </a:ext>
                      </a:extLst>
                    </a:gridCol>
                  </a:tblGrid>
                  <a:tr h="460856">
                    <a:tc>
                      <a:txBody>
                        <a:bodyPr/>
                        <a:lstStyle/>
                        <a:p>
                          <a:pPr algn="just"/>
                          <a14:m>
                            <m:oMathPara xmlns:m="http://schemas.openxmlformats.org/officeDocument/2006/math">
                              <m:oMathParaPr>
                                <m:jc m:val="centerGroup"/>
                              </m:oMathParaPr>
                              <m:oMath xmlns:m="http://schemas.openxmlformats.org/officeDocument/2006/math">
                                <m:r>
                                  <a:rPr lang="en-US" altLang="zh-CN" b="1" i="1" smtClean="0">
                                    <a:solidFill>
                                      <a:srgbClr val="C00000"/>
                                    </a:solidFill>
                                    <a:latin typeface="Cambria Math" panose="02040503050406030204" pitchFamily="18" charset="0"/>
                                  </a:rPr>
                                  <m:t>𝒙</m:t>
                                </m:r>
                              </m:oMath>
                            </m:oMathPara>
                          </a14:m>
                          <a:endParaRPr lang="zh-CN" altLang="en-US">
                            <a:solidFill>
                              <a:srgbClr val="C00000"/>
                            </a:solidFill>
                          </a:endParaRPr>
                        </a:p>
                      </a:txBody>
                      <a:tcPr anchor="ctr"/>
                    </a:tc>
                    <a:tc>
                      <a:txBody>
                        <a:bodyPr/>
                        <a:lstStyle/>
                        <a:p>
                          <a:pPr algn="ctr"/>
                          <a:r>
                            <a:rPr lang="zh-CN" altLang="en-US">
                              <a:solidFill>
                                <a:srgbClr val="C00000"/>
                              </a:solidFill>
                            </a:rPr>
                            <a:t>群体</a:t>
                          </a:r>
                        </a:p>
                      </a:txBody>
                      <a:tcPr anchor="ctr"/>
                    </a:tc>
                    <a:tc>
                      <a:txBody>
                        <a:bodyPr/>
                        <a:lstStyle/>
                        <a:p>
                          <a:pPr algn="just"/>
                          <a14:m>
                            <m:oMathPara xmlns:m="http://schemas.openxmlformats.org/officeDocument/2006/math">
                              <m:oMathParaPr>
                                <m:jc m:val="centerGroup"/>
                              </m:oMathParaPr>
                              <m:oMath xmlns:m="http://schemas.openxmlformats.org/officeDocument/2006/math">
                                <m:r>
                                  <a:rPr lang="en-US" altLang="zh-CN" b="1" i="1" smtClean="0">
                                    <a:solidFill>
                                      <a:srgbClr val="C00000"/>
                                    </a:solidFill>
                                    <a:latin typeface="Cambria Math" panose="02040503050406030204" pitchFamily="18" charset="0"/>
                                  </a:rPr>
                                  <m:t>𝒇𝒊𝒕𝒏𝒆𝒔𝒔</m:t>
                                </m:r>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𝒙</m:t>
                                </m:r>
                                <m:r>
                                  <a:rPr lang="en-US" altLang="zh-CN" b="1" i="1" smtClean="0">
                                    <a:solidFill>
                                      <a:srgbClr val="C00000"/>
                                    </a:solidFill>
                                    <a:latin typeface="Cambria Math" panose="02040503050406030204" pitchFamily="18" charset="0"/>
                                  </a:rPr>
                                  <m:t>)</m:t>
                                </m:r>
                              </m:oMath>
                            </m:oMathPara>
                          </a14:m>
                          <a:endParaRPr lang="zh-CN" altLang="en-US">
                            <a:solidFill>
                              <a:srgbClr val="C00000"/>
                            </a:solidFill>
                          </a:endParaRPr>
                        </a:p>
                      </a:txBody>
                      <a:tcPr anchor="ctr"/>
                    </a:tc>
                    <a:tc>
                      <a:txBody>
                        <a:bodyPr/>
                        <a:lstStyle/>
                        <a:p>
                          <a:pPr algn="ctr"/>
                          <a:r>
                            <a:rPr lang="zh-CN" altLang="en-US">
                              <a:solidFill>
                                <a:srgbClr val="C00000"/>
                              </a:solidFill>
                            </a:rPr>
                            <a:t>概率分布</a:t>
                          </a:r>
                        </a:p>
                      </a:txBody>
                      <a:tcPr anchor="ctr"/>
                    </a:tc>
                    <a:extLst>
                      <a:ext uri="{0D108BD9-81ED-4DB2-BD59-A6C34878D82A}">
                        <a16:rowId xmlns:a16="http://schemas.microsoft.com/office/drawing/2014/main" val="1023137300"/>
                      </a:ext>
                    </a:extLst>
                  </a:tr>
                  <a:tr h="460856">
                    <a:tc>
                      <a:txBody>
                        <a:bodyPr/>
                        <a:lstStyle/>
                        <a:p>
                          <a:pPr algn="ctr"/>
                          <a:r>
                            <a:rPr lang="en-US" altLang="zh-CN">
                              <a:solidFill>
                                <a:srgbClr val="0000FF"/>
                              </a:solidFill>
                            </a:rPr>
                            <a:t>1/2</a:t>
                          </a:r>
                          <a:endParaRPr lang="zh-CN" altLang="en-US">
                            <a:solidFill>
                              <a:srgbClr val="0000FF"/>
                            </a:solidFill>
                          </a:endParaRPr>
                        </a:p>
                      </a:txBody>
                      <a:tcPr anchor="ctr"/>
                    </a:tc>
                    <a:tc>
                      <a:txBody>
                        <a:bodyPr/>
                        <a:lstStyle/>
                        <a:p>
                          <a:pPr algn="ctr"/>
                          <a:r>
                            <a:rPr lang="en-US" altLang="zh-CN">
                              <a:solidFill>
                                <a:srgbClr val="0000FF"/>
                              </a:solidFill>
                            </a:rPr>
                            <a:t>0000</a:t>
                          </a:r>
                          <a:endParaRPr lang="zh-CN" altLang="en-US">
                            <a:solidFill>
                              <a:srgbClr val="0000FF"/>
                            </a:solidFill>
                          </a:endParaRPr>
                        </a:p>
                      </a:txBody>
                      <a:tcPr anchor="ctr"/>
                    </a:tc>
                    <a:tc>
                      <a:txBody>
                        <a:bodyPr/>
                        <a:lstStyle/>
                        <a:p>
                          <a:pPr algn="ctr"/>
                          <a:r>
                            <a:rPr lang="en-US" altLang="zh-CN">
                              <a:solidFill>
                                <a:srgbClr val="0000FF"/>
                              </a:solidFill>
                            </a:rPr>
                            <a:t>5.95</a:t>
                          </a:r>
                          <a:endParaRPr lang="zh-CN" altLang="en-US">
                            <a:solidFill>
                              <a:srgbClr val="0000FF"/>
                            </a:solidFill>
                          </a:endParaRPr>
                        </a:p>
                      </a:txBody>
                      <a:tcPr anchor="ctr"/>
                    </a:tc>
                    <a:tc>
                      <a:txBody>
                        <a:bodyPr/>
                        <a:lstStyle/>
                        <a:p>
                          <a:pPr algn="ctr"/>
                          <a:r>
                            <a:rPr lang="en-US" altLang="zh-CN">
                              <a:solidFill>
                                <a:srgbClr val="0000FF"/>
                              </a:solidFill>
                            </a:rPr>
                            <a:t>0.079</a:t>
                          </a:r>
                          <a:endParaRPr lang="zh-CN" altLang="en-US">
                            <a:solidFill>
                              <a:srgbClr val="0000FF"/>
                            </a:solidFill>
                          </a:endParaRPr>
                        </a:p>
                      </a:txBody>
                      <a:tcPr anchor="ctr"/>
                    </a:tc>
                    <a:extLst>
                      <a:ext uri="{0D108BD9-81ED-4DB2-BD59-A6C34878D82A}">
                        <a16:rowId xmlns:a16="http://schemas.microsoft.com/office/drawing/2014/main" val="1164320893"/>
                      </a:ext>
                    </a:extLst>
                  </a:tr>
                  <a:tr h="460856">
                    <a:tc>
                      <a:txBody>
                        <a:bodyPr/>
                        <a:lstStyle/>
                        <a:p>
                          <a:pPr algn="ctr"/>
                          <a:r>
                            <a:rPr lang="en-US" altLang="zh-CN">
                              <a:solidFill>
                                <a:srgbClr val="0000FF"/>
                              </a:solidFill>
                            </a:rPr>
                            <a:t>5/8</a:t>
                          </a:r>
                          <a:endParaRPr lang="zh-CN" altLang="en-US">
                            <a:solidFill>
                              <a:srgbClr val="0000FF"/>
                            </a:solidFill>
                          </a:endParaRPr>
                        </a:p>
                      </a:txBody>
                      <a:tcPr anchor="ctr"/>
                    </a:tc>
                    <a:tc>
                      <a:txBody>
                        <a:bodyPr/>
                        <a:lstStyle/>
                        <a:p>
                          <a:pPr algn="ctr"/>
                          <a:r>
                            <a:rPr lang="en-US" altLang="zh-CN">
                              <a:solidFill>
                                <a:srgbClr val="0000FF"/>
                              </a:solidFill>
                            </a:rPr>
                            <a:t>0100</a:t>
                          </a:r>
                          <a:endParaRPr lang="zh-CN" altLang="en-US">
                            <a:solidFill>
                              <a:srgbClr val="0000FF"/>
                            </a:solidFill>
                          </a:endParaRPr>
                        </a:p>
                      </a:txBody>
                      <a:tcPr anchor="ctr"/>
                    </a:tc>
                    <a:tc>
                      <a:txBody>
                        <a:bodyPr/>
                        <a:lstStyle/>
                        <a:p>
                          <a:pPr algn="ctr"/>
                          <a:r>
                            <a:rPr lang="en-US" altLang="zh-CN">
                              <a:solidFill>
                                <a:srgbClr val="0000FF"/>
                              </a:solidFill>
                            </a:rPr>
                            <a:t>16.39</a:t>
                          </a:r>
                          <a:endParaRPr lang="zh-CN" altLang="en-US">
                            <a:solidFill>
                              <a:srgbClr val="0000FF"/>
                            </a:solidFill>
                          </a:endParaRPr>
                        </a:p>
                      </a:txBody>
                      <a:tcPr anchor="ctr"/>
                    </a:tc>
                    <a:tc>
                      <a:txBody>
                        <a:bodyPr/>
                        <a:lstStyle/>
                        <a:p>
                          <a:pPr algn="ctr"/>
                          <a:r>
                            <a:rPr lang="en-US" altLang="zh-CN">
                              <a:solidFill>
                                <a:srgbClr val="0000FF"/>
                              </a:solidFill>
                            </a:rPr>
                            <a:t>0.218</a:t>
                          </a:r>
                          <a:endParaRPr lang="zh-CN" altLang="en-US">
                            <a:solidFill>
                              <a:srgbClr val="0000FF"/>
                            </a:solidFill>
                          </a:endParaRPr>
                        </a:p>
                      </a:txBody>
                      <a:tcPr anchor="ctr"/>
                    </a:tc>
                    <a:extLst>
                      <a:ext uri="{0D108BD9-81ED-4DB2-BD59-A6C34878D82A}">
                        <a16:rowId xmlns:a16="http://schemas.microsoft.com/office/drawing/2014/main" val="604226238"/>
                      </a:ext>
                    </a:extLst>
                  </a:tr>
                  <a:tr h="460856">
                    <a:tc>
                      <a:txBody>
                        <a:bodyPr/>
                        <a:lstStyle/>
                        <a:p>
                          <a:pPr algn="ctr"/>
                          <a:r>
                            <a:rPr lang="en-US" altLang="zh-CN">
                              <a:solidFill>
                                <a:srgbClr val="0000FF"/>
                              </a:solidFill>
                            </a:rPr>
                            <a:t>21/32</a:t>
                          </a:r>
                          <a:endParaRPr lang="zh-CN" altLang="en-US">
                            <a:solidFill>
                              <a:srgbClr val="0000FF"/>
                            </a:solidFill>
                          </a:endParaRPr>
                        </a:p>
                      </a:txBody>
                      <a:tcPr anchor="ctr"/>
                    </a:tc>
                    <a:tc>
                      <a:txBody>
                        <a:bodyPr/>
                        <a:lstStyle/>
                        <a:p>
                          <a:pPr algn="ctr"/>
                          <a:r>
                            <a:rPr lang="en-US" altLang="zh-CN">
                              <a:solidFill>
                                <a:srgbClr val="0000FF"/>
                              </a:solidFill>
                            </a:rPr>
                            <a:t>0101</a:t>
                          </a:r>
                          <a:endParaRPr lang="zh-CN" altLang="en-US">
                            <a:solidFill>
                              <a:srgbClr val="0000FF"/>
                            </a:solidFill>
                          </a:endParaRPr>
                        </a:p>
                      </a:txBody>
                      <a:tcPr anchor="ctr"/>
                    </a:tc>
                    <a:tc>
                      <a:txBody>
                        <a:bodyPr/>
                        <a:lstStyle/>
                        <a:p>
                          <a:pPr algn="ctr"/>
                          <a:r>
                            <a:rPr lang="en-US" altLang="zh-CN">
                              <a:solidFill>
                                <a:srgbClr val="0000FF"/>
                              </a:solidFill>
                            </a:rPr>
                            <a:t>25</a:t>
                          </a:r>
                          <a:endParaRPr lang="zh-CN" altLang="en-US">
                            <a:solidFill>
                              <a:srgbClr val="0000FF"/>
                            </a:solidFill>
                          </a:endParaRPr>
                        </a:p>
                      </a:txBody>
                      <a:tcPr anchor="ctr"/>
                    </a:tc>
                    <a:tc>
                      <a:txBody>
                        <a:bodyPr/>
                        <a:lstStyle/>
                        <a:p>
                          <a:pPr algn="ctr"/>
                          <a:r>
                            <a:rPr lang="en-US" altLang="zh-CN">
                              <a:solidFill>
                                <a:srgbClr val="0000FF"/>
                              </a:solidFill>
                            </a:rPr>
                            <a:t>0.332</a:t>
                          </a:r>
                          <a:endParaRPr lang="zh-CN" altLang="en-US">
                            <a:solidFill>
                              <a:srgbClr val="0000FF"/>
                            </a:solidFill>
                          </a:endParaRPr>
                        </a:p>
                      </a:txBody>
                      <a:tcPr anchor="ctr"/>
                    </a:tc>
                    <a:extLst>
                      <a:ext uri="{0D108BD9-81ED-4DB2-BD59-A6C34878D82A}">
                        <a16:rowId xmlns:a16="http://schemas.microsoft.com/office/drawing/2014/main" val="280806833"/>
                      </a:ext>
                    </a:extLst>
                  </a:tr>
                  <a:tr h="460856">
                    <a:tc>
                      <a:txBody>
                        <a:bodyPr/>
                        <a:lstStyle/>
                        <a:p>
                          <a:pPr algn="ctr"/>
                          <a:r>
                            <a:rPr lang="en-US" altLang="zh-CN">
                              <a:solidFill>
                                <a:srgbClr val="0000FF"/>
                              </a:solidFill>
                            </a:rPr>
                            <a:t>23/32</a:t>
                          </a:r>
                          <a:endParaRPr lang="zh-CN" altLang="en-US">
                            <a:solidFill>
                              <a:srgbClr val="0000FF"/>
                            </a:solidFill>
                          </a:endParaRPr>
                        </a:p>
                      </a:txBody>
                      <a:tcPr anchor="ctr"/>
                    </a:tc>
                    <a:tc>
                      <a:txBody>
                        <a:bodyPr/>
                        <a:lstStyle/>
                        <a:p>
                          <a:pPr algn="ctr"/>
                          <a:r>
                            <a:rPr lang="en-US" altLang="zh-CN">
                              <a:solidFill>
                                <a:srgbClr val="0000FF"/>
                              </a:solidFill>
                            </a:rPr>
                            <a:t>0111</a:t>
                          </a:r>
                          <a:endParaRPr lang="zh-CN" altLang="en-US">
                            <a:solidFill>
                              <a:srgbClr val="0000FF"/>
                            </a:solidFill>
                          </a:endParaRPr>
                        </a:p>
                      </a:txBody>
                      <a:tcPr anchor="ctr"/>
                    </a:tc>
                    <a:tc>
                      <a:txBody>
                        <a:bodyPr/>
                        <a:lstStyle/>
                        <a:p>
                          <a:pPr algn="ctr"/>
                          <a:r>
                            <a:rPr lang="en-US" altLang="zh-CN">
                              <a:solidFill>
                                <a:srgbClr val="0000FF"/>
                              </a:solidFill>
                            </a:rPr>
                            <a:t>28</a:t>
                          </a:r>
                          <a:endParaRPr lang="zh-CN" altLang="en-US">
                            <a:solidFill>
                              <a:srgbClr val="0000FF"/>
                            </a:solidFill>
                          </a:endParaRPr>
                        </a:p>
                      </a:txBody>
                      <a:tcPr anchor="ctr"/>
                    </a:tc>
                    <a:tc>
                      <a:txBody>
                        <a:bodyPr/>
                        <a:lstStyle/>
                        <a:p>
                          <a:pPr algn="ctr"/>
                          <a:r>
                            <a:rPr lang="en-US" altLang="zh-CN">
                              <a:solidFill>
                                <a:srgbClr val="0000FF"/>
                              </a:solidFill>
                            </a:rPr>
                            <a:t>0.372</a:t>
                          </a:r>
                          <a:endParaRPr lang="zh-CN" altLang="en-US">
                            <a:solidFill>
                              <a:srgbClr val="0000FF"/>
                            </a:solidFill>
                          </a:endParaRPr>
                        </a:p>
                      </a:txBody>
                      <a:tcPr anchor="ctr"/>
                    </a:tc>
                    <a:extLst>
                      <a:ext uri="{0D108BD9-81ED-4DB2-BD59-A6C34878D82A}">
                        <a16:rowId xmlns:a16="http://schemas.microsoft.com/office/drawing/2014/main" val="1897803588"/>
                      </a:ext>
                    </a:extLst>
                  </a:tr>
                </a:tbl>
              </a:graphicData>
            </a:graphic>
          </p:graphicFrame>
        </mc:Choice>
        <mc:Fallback xmlns="">
          <p:graphicFrame>
            <p:nvGraphicFramePr>
              <p:cNvPr id="6" name="表格 4">
                <a:extLst>
                  <a:ext uri="{FF2B5EF4-FFF2-40B4-BE49-F238E27FC236}">
                    <a16:creationId xmlns:a16="http://schemas.microsoft.com/office/drawing/2014/main" id="{7260CCEB-2EB2-4984-A4AE-1E66E36DE832}"/>
                  </a:ext>
                </a:extLst>
              </p:cNvPr>
              <p:cNvGraphicFramePr>
                <a:graphicFrameLocks noGrp="1"/>
              </p:cNvGraphicFramePr>
              <p:nvPr>
                <p:extLst>
                  <p:ext uri="{D42A27DB-BD31-4B8C-83A1-F6EECF244321}">
                    <p14:modId xmlns:p14="http://schemas.microsoft.com/office/powerpoint/2010/main" val="1511283684"/>
                  </p:ext>
                </p:extLst>
              </p:nvPr>
            </p:nvGraphicFramePr>
            <p:xfrm>
              <a:off x="1727684" y="3645001"/>
              <a:ext cx="6228693" cy="2304280"/>
            </p:xfrm>
            <a:graphic>
              <a:graphicData uri="http://schemas.openxmlformats.org/drawingml/2006/table">
                <a:tbl>
                  <a:tblPr firstRow="1" bandRow="1">
                    <a:tableStyleId>{5C22544A-7EE6-4342-B048-85BDC9FD1C3A}</a:tableStyleId>
                  </a:tblPr>
                  <a:tblGrid>
                    <a:gridCol w="1122052">
                      <a:extLst>
                        <a:ext uri="{9D8B030D-6E8A-4147-A177-3AD203B41FA5}">
                          <a16:colId xmlns:a16="http://schemas.microsoft.com/office/drawing/2014/main" val="3517966306"/>
                        </a:ext>
                      </a:extLst>
                    </a:gridCol>
                    <a:gridCol w="1419196">
                      <a:extLst>
                        <a:ext uri="{9D8B030D-6E8A-4147-A177-3AD203B41FA5}">
                          <a16:colId xmlns:a16="http://schemas.microsoft.com/office/drawing/2014/main" val="2542501805"/>
                        </a:ext>
                      </a:extLst>
                    </a:gridCol>
                    <a:gridCol w="1892261">
                      <a:extLst>
                        <a:ext uri="{9D8B030D-6E8A-4147-A177-3AD203B41FA5}">
                          <a16:colId xmlns:a16="http://schemas.microsoft.com/office/drawing/2014/main" val="1981372139"/>
                        </a:ext>
                      </a:extLst>
                    </a:gridCol>
                    <a:gridCol w="1795184">
                      <a:extLst>
                        <a:ext uri="{9D8B030D-6E8A-4147-A177-3AD203B41FA5}">
                          <a16:colId xmlns:a16="http://schemas.microsoft.com/office/drawing/2014/main" val="1703302403"/>
                        </a:ext>
                      </a:extLst>
                    </a:gridCol>
                  </a:tblGrid>
                  <a:tr h="460856">
                    <a:tc>
                      <a:txBody>
                        <a:bodyPr/>
                        <a:lstStyle/>
                        <a:p>
                          <a:endParaRPr lang="zh-CN"/>
                        </a:p>
                      </a:txBody>
                      <a:tcPr anchor="ctr">
                        <a:blipFill>
                          <a:blip r:embed="rId3"/>
                          <a:stretch>
                            <a:fillRect l="-543" t="-1316" r="-458152" b="-409211"/>
                          </a:stretch>
                        </a:blipFill>
                      </a:tcPr>
                    </a:tc>
                    <a:tc>
                      <a:txBody>
                        <a:bodyPr/>
                        <a:lstStyle/>
                        <a:p>
                          <a:pPr algn="ctr"/>
                          <a:r>
                            <a:rPr lang="zh-CN" altLang="en-US">
                              <a:solidFill>
                                <a:srgbClr val="C00000"/>
                              </a:solidFill>
                            </a:rPr>
                            <a:t>群体</a:t>
                          </a:r>
                        </a:p>
                      </a:txBody>
                      <a:tcPr anchor="ctr"/>
                    </a:tc>
                    <a:tc>
                      <a:txBody>
                        <a:bodyPr/>
                        <a:lstStyle/>
                        <a:p>
                          <a:endParaRPr lang="zh-CN"/>
                        </a:p>
                      </a:txBody>
                      <a:tcPr anchor="ctr">
                        <a:blipFill>
                          <a:blip r:embed="rId3"/>
                          <a:stretch>
                            <a:fillRect l="-134405" t="-1316" r="-96141" b="-409211"/>
                          </a:stretch>
                        </a:blipFill>
                      </a:tcPr>
                    </a:tc>
                    <a:tc>
                      <a:txBody>
                        <a:bodyPr/>
                        <a:lstStyle/>
                        <a:p>
                          <a:pPr algn="ctr"/>
                          <a:r>
                            <a:rPr lang="zh-CN" altLang="en-US">
                              <a:solidFill>
                                <a:srgbClr val="C00000"/>
                              </a:solidFill>
                            </a:rPr>
                            <a:t>概率分布</a:t>
                          </a:r>
                        </a:p>
                      </a:txBody>
                      <a:tcPr anchor="ctr"/>
                    </a:tc>
                    <a:extLst>
                      <a:ext uri="{0D108BD9-81ED-4DB2-BD59-A6C34878D82A}">
                        <a16:rowId xmlns:a16="http://schemas.microsoft.com/office/drawing/2014/main" val="1023137300"/>
                      </a:ext>
                    </a:extLst>
                  </a:tr>
                  <a:tr h="460856">
                    <a:tc>
                      <a:txBody>
                        <a:bodyPr/>
                        <a:lstStyle/>
                        <a:p>
                          <a:pPr algn="ctr"/>
                          <a:r>
                            <a:rPr lang="en-US" altLang="zh-CN">
                              <a:solidFill>
                                <a:srgbClr val="0000FF"/>
                              </a:solidFill>
                            </a:rPr>
                            <a:t>1/2</a:t>
                          </a:r>
                          <a:endParaRPr lang="zh-CN" altLang="en-US">
                            <a:solidFill>
                              <a:srgbClr val="0000FF"/>
                            </a:solidFill>
                          </a:endParaRPr>
                        </a:p>
                      </a:txBody>
                      <a:tcPr anchor="ctr"/>
                    </a:tc>
                    <a:tc>
                      <a:txBody>
                        <a:bodyPr/>
                        <a:lstStyle/>
                        <a:p>
                          <a:pPr algn="ctr"/>
                          <a:r>
                            <a:rPr lang="en-US" altLang="zh-CN">
                              <a:solidFill>
                                <a:srgbClr val="0000FF"/>
                              </a:solidFill>
                            </a:rPr>
                            <a:t>0000</a:t>
                          </a:r>
                          <a:endParaRPr lang="zh-CN" altLang="en-US">
                            <a:solidFill>
                              <a:srgbClr val="0000FF"/>
                            </a:solidFill>
                          </a:endParaRPr>
                        </a:p>
                      </a:txBody>
                      <a:tcPr anchor="ctr"/>
                    </a:tc>
                    <a:tc>
                      <a:txBody>
                        <a:bodyPr/>
                        <a:lstStyle/>
                        <a:p>
                          <a:pPr algn="ctr"/>
                          <a:r>
                            <a:rPr lang="en-US" altLang="zh-CN">
                              <a:solidFill>
                                <a:srgbClr val="0000FF"/>
                              </a:solidFill>
                            </a:rPr>
                            <a:t>5.95</a:t>
                          </a:r>
                          <a:endParaRPr lang="zh-CN" altLang="en-US">
                            <a:solidFill>
                              <a:srgbClr val="0000FF"/>
                            </a:solidFill>
                          </a:endParaRPr>
                        </a:p>
                      </a:txBody>
                      <a:tcPr anchor="ctr"/>
                    </a:tc>
                    <a:tc>
                      <a:txBody>
                        <a:bodyPr/>
                        <a:lstStyle/>
                        <a:p>
                          <a:pPr algn="ctr"/>
                          <a:r>
                            <a:rPr lang="en-US" altLang="zh-CN">
                              <a:solidFill>
                                <a:srgbClr val="0000FF"/>
                              </a:solidFill>
                            </a:rPr>
                            <a:t>0.079</a:t>
                          </a:r>
                          <a:endParaRPr lang="zh-CN" altLang="en-US">
                            <a:solidFill>
                              <a:srgbClr val="0000FF"/>
                            </a:solidFill>
                          </a:endParaRPr>
                        </a:p>
                      </a:txBody>
                      <a:tcPr anchor="ctr"/>
                    </a:tc>
                    <a:extLst>
                      <a:ext uri="{0D108BD9-81ED-4DB2-BD59-A6C34878D82A}">
                        <a16:rowId xmlns:a16="http://schemas.microsoft.com/office/drawing/2014/main" val="1164320893"/>
                      </a:ext>
                    </a:extLst>
                  </a:tr>
                  <a:tr h="460856">
                    <a:tc>
                      <a:txBody>
                        <a:bodyPr/>
                        <a:lstStyle/>
                        <a:p>
                          <a:pPr algn="ctr"/>
                          <a:r>
                            <a:rPr lang="en-US" altLang="zh-CN">
                              <a:solidFill>
                                <a:srgbClr val="0000FF"/>
                              </a:solidFill>
                            </a:rPr>
                            <a:t>5/8</a:t>
                          </a:r>
                          <a:endParaRPr lang="zh-CN" altLang="en-US">
                            <a:solidFill>
                              <a:srgbClr val="0000FF"/>
                            </a:solidFill>
                          </a:endParaRPr>
                        </a:p>
                      </a:txBody>
                      <a:tcPr anchor="ctr"/>
                    </a:tc>
                    <a:tc>
                      <a:txBody>
                        <a:bodyPr/>
                        <a:lstStyle/>
                        <a:p>
                          <a:pPr algn="ctr"/>
                          <a:r>
                            <a:rPr lang="en-US" altLang="zh-CN">
                              <a:solidFill>
                                <a:srgbClr val="0000FF"/>
                              </a:solidFill>
                            </a:rPr>
                            <a:t>0100</a:t>
                          </a:r>
                          <a:endParaRPr lang="zh-CN" altLang="en-US">
                            <a:solidFill>
                              <a:srgbClr val="0000FF"/>
                            </a:solidFill>
                          </a:endParaRPr>
                        </a:p>
                      </a:txBody>
                      <a:tcPr anchor="ctr"/>
                    </a:tc>
                    <a:tc>
                      <a:txBody>
                        <a:bodyPr/>
                        <a:lstStyle/>
                        <a:p>
                          <a:pPr algn="ctr"/>
                          <a:r>
                            <a:rPr lang="en-US" altLang="zh-CN">
                              <a:solidFill>
                                <a:srgbClr val="0000FF"/>
                              </a:solidFill>
                            </a:rPr>
                            <a:t>16.39</a:t>
                          </a:r>
                          <a:endParaRPr lang="zh-CN" altLang="en-US">
                            <a:solidFill>
                              <a:srgbClr val="0000FF"/>
                            </a:solidFill>
                          </a:endParaRPr>
                        </a:p>
                      </a:txBody>
                      <a:tcPr anchor="ctr"/>
                    </a:tc>
                    <a:tc>
                      <a:txBody>
                        <a:bodyPr/>
                        <a:lstStyle/>
                        <a:p>
                          <a:pPr algn="ctr"/>
                          <a:r>
                            <a:rPr lang="en-US" altLang="zh-CN">
                              <a:solidFill>
                                <a:srgbClr val="0000FF"/>
                              </a:solidFill>
                            </a:rPr>
                            <a:t>0.218</a:t>
                          </a:r>
                          <a:endParaRPr lang="zh-CN" altLang="en-US">
                            <a:solidFill>
                              <a:srgbClr val="0000FF"/>
                            </a:solidFill>
                          </a:endParaRPr>
                        </a:p>
                      </a:txBody>
                      <a:tcPr anchor="ctr"/>
                    </a:tc>
                    <a:extLst>
                      <a:ext uri="{0D108BD9-81ED-4DB2-BD59-A6C34878D82A}">
                        <a16:rowId xmlns:a16="http://schemas.microsoft.com/office/drawing/2014/main" val="604226238"/>
                      </a:ext>
                    </a:extLst>
                  </a:tr>
                  <a:tr h="460856">
                    <a:tc>
                      <a:txBody>
                        <a:bodyPr/>
                        <a:lstStyle/>
                        <a:p>
                          <a:pPr algn="ctr"/>
                          <a:r>
                            <a:rPr lang="en-US" altLang="zh-CN">
                              <a:solidFill>
                                <a:srgbClr val="0000FF"/>
                              </a:solidFill>
                            </a:rPr>
                            <a:t>21/32</a:t>
                          </a:r>
                          <a:endParaRPr lang="zh-CN" altLang="en-US">
                            <a:solidFill>
                              <a:srgbClr val="0000FF"/>
                            </a:solidFill>
                          </a:endParaRPr>
                        </a:p>
                      </a:txBody>
                      <a:tcPr anchor="ctr"/>
                    </a:tc>
                    <a:tc>
                      <a:txBody>
                        <a:bodyPr/>
                        <a:lstStyle/>
                        <a:p>
                          <a:pPr algn="ctr"/>
                          <a:r>
                            <a:rPr lang="en-US" altLang="zh-CN">
                              <a:solidFill>
                                <a:srgbClr val="0000FF"/>
                              </a:solidFill>
                            </a:rPr>
                            <a:t>0101</a:t>
                          </a:r>
                          <a:endParaRPr lang="zh-CN" altLang="en-US">
                            <a:solidFill>
                              <a:srgbClr val="0000FF"/>
                            </a:solidFill>
                          </a:endParaRPr>
                        </a:p>
                      </a:txBody>
                      <a:tcPr anchor="ctr"/>
                    </a:tc>
                    <a:tc>
                      <a:txBody>
                        <a:bodyPr/>
                        <a:lstStyle/>
                        <a:p>
                          <a:pPr algn="ctr"/>
                          <a:r>
                            <a:rPr lang="en-US" altLang="zh-CN">
                              <a:solidFill>
                                <a:srgbClr val="0000FF"/>
                              </a:solidFill>
                            </a:rPr>
                            <a:t>25</a:t>
                          </a:r>
                          <a:endParaRPr lang="zh-CN" altLang="en-US">
                            <a:solidFill>
                              <a:srgbClr val="0000FF"/>
                            </a:solidFill>
                          </a:endParaRPr>
                        </a:p>
                      </a:txBody>
                      <a:tcPr anchor="ctr"/>
                    </a:tc>
                    <a:tc>
                      <a:txBody>
                        <a:bodyPr/>
                        <a:lstStyle/>
                        <a:p>
                          <a:pPr algn="ctr"/>
                          <a:r>
                            <a:rPr lang="en-US" altLang="zh-CN">
                              <a:solidFill>
                                <a:srgbClr val="0000FF"/>
                              </a:solidFill>
                            </a:rPr>
                            <a:t>0.332</a:t>
                          </a:r>
                          <a:endParaRPr lang="zh-CN" altLang="en-US">
                            <a:solidFill>
                              <a:srgbClr val="0000FF"/>
                            </a:solidFill>
                          </a:endParaRPr>
                        </a:p>
                      </a:txBody>
                      <a:tcPr anchor="ctr"/>
                    </a:tc>
                    <a:extLst>
                      <a:ext uri="{0D108BD9-81ED-4DB2-BD59-A6C34878D82A}">
                        <a16:rowId xmlns:a16="http://schemas.microsoft.com/office/drawing/2014/main" val="280806833"/>
                      </a:ext>
                    </a:extLst>
                  </a:tr>
                  <a:tr h="460856">
                    <a:tc>
                      <a:txBody>
                        <a:bodyPr/>
                        <a:lstStyle/>
                        <a:p>
                          <a:pPr algn="ctr"/>
                          <a:r>
                            <a:rPr lang="en-US" altLang="zh-CN">
                              <a:solidFill>
                                <a:srgbClr val="0000FF"/>
                              </a:solidFill>
                            </a:rPr>
                            <a:t>23/32</a:t>
                          </a:r>
                          <a:endParaRPr lang="zh-CN" altLang="en-US">
                            <a:solidFill>
                              <a:srgbClr val="0000FF"/>
                            </a:solidFill>
                          </a:endParaRPr>
                        </a:p>
                      </a:txBody>
                      <a:tcPr anchor="ctr"/>
                    </a:tc>
                    <a:tc>
                      <a:txBody>
                        <a:bodyPr/>
                        <a:lstStyle/>
                        <a:p>
                          <a:pPr algn="ctr"/>
                          <a:r>
                            <a:rPr lang="en-US" altLang="zh-CN">
                              <a:solidFill>
                                <a:srgbClr val="0000FF"/>
                              </a:solidFill>
                            </a:rPr>
                            <a:t>0111</a:t>
                          </a:r>
                          <a:endParaRPr lang="zh-CN" altLang="en-US">
                            <a:solidFill>
                              <a:srgbClr val="0000FF"/>
                            </a:solidFill>
                          </a:endParaRPr>
                        </a:p>
                      </a:txBody>
                      <a:tcPr anchor="ctr"/>
                    </a:tc>
                    <a:tc>
                      <a:txBody>
                        <a:bodyPr/>
                        <a:lstStyle/>
                        <a:p>
                          <a:pPr algn="ctr"/>
                          <a:r>
                            <a:rPr lang="en-US" altLang="zh-CN">
                              <a:solidFill>
                                <a:srgbClr val="0000FF"/>
                              </a:solidFill>
                            </a:rPr>
                            <a:t>28</a:t>
                          </a:r>
                          <a:endParaRPr lang="zh-CN" altLang="en-US">
                            <a:solidFill>
                              <a:srgbClr val="0000FF"/>
                            </a:solidFill>
                          </a:endParaRPr>
                        </a:p>
                      </a:txBody>
                      <a:tcPr anchor="ctr"/>
                    </a:tc>
                    <a:tc>
                      <a:txBody>
                        <a:bodyPr/>
                        <a:lstStyle/>
                        <a:p>
                          <a:pPr algn="ctr"/>
                          <a:r>
                            <a:rPr lang="en-US" altLang="zh-CN">
                              <a:solidFill>
                                <a:srgbClr val="0000FF"/>
                              </a:solidFill>
                            </a:rPr>
                            <a:t>0.372</a:t>
                          </a:r>
                          <a:endParaRPr lang="zh-CN" altLang="en-US">
                            <a:solidFill>
                              <a:srgbClr val="0000FF"/>
                            </a:solidFill>
                          </a:endParaRPr>
                        </a:p>
                      </a:txBody>
                      <a:tcPr anchor="ctr"/>
                    </a:tc>
                    <a:extLst>
                      <a:ext uri="{0D108BD9-81ED-4DB2-BD59-A6C34878D82A}">
                        <a16:rowId xmlns:a16="http://schemas.microsoft.com/office/drawing/2014/main" val="1897803588"/>
                      </a:ext>
                    </a:extLst>
                  </a:tr>
                </a:tbl>
              </a:graphicData>
            </a:graphic>
          </p:graphicFrame>
        </mc:Fallback>
      </mc:AlternateContent>
    </p:spTree>
    <p:extLst>
      <p:ext uri="{BB962C8B-B14F-4D97-AF65-F5344CB8AC3E}">
        <p14:creationId xmlns:p14="http://schemas.microsoft.com/office/powerpoint/2010/main" val="1919121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1">
                                            <p:txEl>
                                              <p:pRg st="2" end="2"/>
                                            </p:txEl>
                                          </p:spTgt>
                                        </p:tgtEl>
                                        <p:attrNameLst>
                                          <p:attrName>style.visibility</p:attrName>
                                        </p:attrNameLst>
                                      </p:cBhvr>
                                      <p:to>
                                        <p:strVal val="visible"/>
                                      </p:to>
                                    </p:set>
                                    <p:animEffect transition="in" filter="fade">
                                      <p:cBhvr>
                                        <p:cTn id="7" dur="500"/>
                                        <p:tgtEl>
                                          <p:spTgt spid="717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200" dirty="0">
                <a:latin typeface="+mn-lt"/>
              </a:rPr>
              <a:t> </a:t>
            </a:r>
            <a:r>
              <a:rPr lang="zh-CN" altLang="en-US" sz="3200" dirty="0">
                <a:latin typeface="+mn-lt"/>
              </a:rPr>
              <a:t>进化过程中的技术问题</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pPr>
            <a:r>
              <a:rPr lang="zh-CN" altLang="en-US" sz="2400" b="1">
                <a:ea typeface="微软雅黑" panose="020B0503020204020204" pitchFamily="34" charset="-122"/>
              </a:rPr>
              <a:t>适应函数</a:t>
            </a:r>
            <a:endParaRPr lang="en-US" altLang="zh-CN" sz="2400" b="1">
              <a:ea typeface="微软雅黑" panose="020B0503020204020204" pitchFamily="34" charset="-122"/>
            </a:endParaRPr>
          </a:p>
          <a:p>
            <a:pPr eaLnBrk="1" hangingPunct="1">
              <a:buClr>
                <a:srgbClr val="FF0000"/>
              </a:buClr>
              <a:buSzPct val="55000"/>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适应函数的设计应满足的条件</a:t>
            </a:r>
            <a:r>
              <a:rPr lang="en-US" altLang="zh-CN" sz="2000" b="1">
                <a:ea typeface="微软雅黑" panose="020B0503020204020204" pitchFamily="34" charset="-122"/>
              </a:rPr>
              <a:t>:</a:t>
            </a:r>
            <a:endParaRPr lang="en-US" altLang="zh-CN" sz="20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1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ea typeface="微软雅黑" panose="020B0503020204020204" pitchFamily="34" charset="-122"/>
              </a:rPr>
              <a:t>① 单值、连续、非负、最大化</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ea typeface="微软雅黑" panose="020B0503020204020204" pitchFamily="34" charset="-122"/>
              </a:rPr>
              <a:t>② 合理、一致性</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ea typeface="微软雅黑" panose="020B0503020204020204" pitchFamily="34" charset="-122"/>
              </a:rPr>
              <a:t>③ 计算量小</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ea typeface="微软雅黑" panose="020B0503020204020204" pitchFamily="34" charset="-122"/>
              </a:rPr>
              <a:t>④ 通用性强</a:t>
            </a: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p:spTree>
    <p:extLst>
      <p:ext uri="{BB962C8B-B14F-4D97-AF65-F5344CB8AC3E}">
        <p14:creationId xmlns:p14="http://schemas.microsoft.com/office/powerpoint/2010/main" val="2251703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200" dirty="0">
                <a:latin typeface="+mn-lt"/>
              </a:rPr>
              <a:t> </a:t>
            </a:r>
            <a:r>
              <a:rPr lang="zh-CN" altLang="en-US" sz="3200" dirty="0">
                <a:latin typeface="+mn-lt"/>
              </a:rPr>
              <a:t>进化过程中的技术问题</a:t>
            </a:r>
          </a:p>
        </p:txBody>
      </p:sp>
      <mc:AlternateContent xmlns:mc="http://schemas.openxmlformats.org/markup-compatibility/2006" xmlns:a14="http://schemas.microsoft.com/office/drawing/2010/main">
        <mc:Choice Requires="a14">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pPr>
                <a:r>
                  <a:rPr lang="zh-CN" altLang="en-US" sz="2400" b="1">
                    <a:ea typeface="微软雅黑" panose="020B0503020204020204" pitchFamily="34" charset="-122"/>
                  </a:rPr>
                  <a:t>选择策略</a:t>
                </a:r>
                <a:endParaRPr lang="en-US" altLang="zh-CN" sz="2400" b="1">
                  <a:ea typeface="微软雅黑" panose="020B0503020204020204" pitchFamily="34" charset="-122"/>
                </a:endParaRPr>
              </a:p>
              <a:p>
                <a:pPr eaLnBrk="1" hangingPunct="1">
                  <a:buClr>
                    <a:srgbClr val="FF0000"/>
                  </a:buClr>
                  <a:buSzPct val="55000"/>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solidFill>
                      <a:srgbClr val="0000FF"/>
                    </a:solidFill>
                    <a:ea typeface="微软雅黑" panose="020B0503020204020204" pitchFamily="34" charset="-122"/>
                  </a:rPr>
                  <a:t>选择</a:t>
                </a:r>
                <a:r>
                  <a:rPr lang="zh-CN" altLang="en-US" sz="1800" b="1">
                    <a:ea typeface="微软雅黑" panose="020B0503020204020204" pitchFamily="34" charset="-122"/>
                  </a:rPr>
                  <a:t> </a:t>
                </a:r>
                <a:r>
                  <a:rPr lang="en-US" altLang="zh-CN" sz="1800" b="1">
                    <a:ea typeface="微软雅黑" panose="020B0503020204020204" pitchFamily="34" charset="-122"/>
                  </a:rPr>
                  <a:t>—— </a:t>
                </a:r>
                <a:r>
                  <a:rPr lang="zh-CN" altLang="en-US" sz="1800" b="1">
                    <a:ea typeface="微软雅黑" panose="020B0503020204020204" pitchFamily="34" charset="-122"/>
                  </a:rPr>
                  <a:t>从群体中选择优胜的个体，淘汰劣质个体，得到种群的操作。</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ea typeface="微软雅黑" panose="020B0503020204020204" pitchFamily="34" charset="-122"/>
                  </a:rPr>
                  <a:t>选择算子是遗传算法的关键，体现了自然界中</a:t>
                </a:r>
                <a:r>
                  <a:rPr lang="zh-CN" altLang="en-US" sz="1800" b="1">
                    <a:solidFill>
                      <a:srgbClr val="0000FF"/>
                    </a:solidFill>
                    <a:ea typeface="微软雅黑" panose="020B0503020204020204" pitchFamily="34" charset="-122"/>
                  </a:rPr>
                  <a:t>适者生存</a:t>
                </a:r>
                <a:r>
                  <a:rPr lang="zh-CN" altLang="en-US" sz="1800" b="1">
                    <a:ea typeface="微软雅黑" panose="020B0503020204020204" pitchFamily="34" charset="-122"/>
                  </a:rPr>
                  <a:t>的思想，是基于适应函数值的计算。</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① 基于</a:t>
                </a:r>
                <a:r>
                  <a:rPr lang="zh-CN" altLang="en-US" sz="2000" b="1">
                    <a:solidFill>
                      <a:srgbClr val="0000FF"/>
                    </a:solidFill>
                    <a:ea typeface="微软雅黑" panose="020B0503020204020204" pitchFamily="34" charset="-122"/>
                  </a:rPr>
                  <a:t>适应函数值比例</a:t>
                </a:r>
                <a:r>
                  <a:rPr lang="zh-CN" altLang="en-US" sz="2000" b="1">
                    <a:ea typeface="微软雅黑" panose="020B0503020204020204" pitchFamily="34" charset="-122"/>
                  </a:rPr>
                  <a:t>的策略</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计算各个体的相对适应度 </a:t>
                </a:r>
                <a14:m>
                  <m:oMath xmlns:m="http://schemas.openxmlformats.org/officeDocument/2006/math">
                    <m:sSub>
                      <m:sSubPr>
                        <m:ctrlPr>
                          <a:rPr lang="en-US" altLang="zh-CN" sz="1800" b="1" i="1" smtClean="0">
                            <a:latin typeface="Cambria Math" panose="02040503050406030204" pitchFamily="18" charset="0"/>
                            <a:ea typeface="微软雅黑" panose="020B0503020204020204" pitchFamily="34" charset="-122"/>
                          </a:rPr>
                        </m:ctrlPr>
                      </m:sSubPr>
                      <m:e>
                        <m:r>
                          <a:rPr lang="en-US" altLang="zh-CN" sz="1800" b="1" i="1" smtClean="0">
                            <a:latin typeface="Cambria Math" panose="02040503050406030204" pitchFamily="18" charset="0"/>
                            <a:ea typeface="微软雅黑" panose="020B0503020204020204" pitchFamily="34" charset="-122"/>
                          </a:rPr>
                          <m:t>𝒑</m:t>
                        </m:r>
                      </m:e>
                      <m:sub>
                        <m:r>
                          <a:rPr lang="en-US" altLang="zh-CN" sz="1800" b="1" i="1" smtClean="0">
                            <a:latin typeface="Cambria Math" panose="02040503050406030204" pitchFamily="18" charset="0"/>
                            <a:ea typeface="微软雅黑" panose="020B0503020204020204" pitchFamily="34" charset="-122"/>
                          </a:rPr>
                          <m:t>𝒊</m:t>
                        </m:r>
                      </m:sub>
                    </m:sSub>
                    <m:r>
                      <a:rPr lang="en-US" altLang="zh-CN" sz="1800" b="1" i="1" smtClean="0">
                        <a:latin typeface="Cambria Math" panose="02040503050406030204" pitchFamily="18" charset="0"/>
                        <a:ea typeface="微软雅黑" panose="020B0503020204020204" pitchFamily="34" charset="-122"/>
                      </a:rPr>
                      <m:t>=</m:t>
                    </m:r>
                    <m:f>
                      <m:fPr>
                        <m:ctrlPr>
                          <a:rPr lang="en-US" altLang="zh-CN" sz="1800" b="1" i="1" smtClean="0">
                            <a:latin typeface="Cambria Math" panose="02040503050406030204" pitchFamily="18" charset="0"/>
                            <a:ea typeface="微软雅黑" panose="020B0503020204020204" pitchFamily="34" charset="-122"/>
                          </a:rPr>
                        </m:ctrlPr>
                      </m:fPr>
                      <m:num>
                        <m:sSub>
                          <m:sSubPr>
                            <m:ctrlPr>
                              <a:rPr lang="en-US" altLang="zh-CN" sz="1800" b="1" i="1" smtClean="0">
                                <a:latin typeface="Cambria Math" panose="02040503050406030204" pitchFamily="18" charset="0"/>
                                <a:ea typeface="微软雅黑" panose="020B0503020204020204" pitchFamily="34" charset="-122"/>
                              </a:rPr>
                            </m:ctrlPr>
                          </m:sSubPr>
                          <m:e>
                            <m:r>
                              <a:rPr lang="en-US" altLang="zh-CN" sz="1800" b="1" i="1" smtClean="0">
                                <a:latin typeface="Cambria Math" panose="02040503050406030204" pitchFamily="18" charset="0"/>
                                <a:ea typeface="微软雅黑" panose="020B0503020204020204" pitchFamily="34" charset="-122"/>
                              </a:rPr>
                              <m:t>𝒇</m:t>
                            </m:r>
                          </m:e>
                          <m:sub>
                            <m:r>
                              <a:rPr lang="en-US" altLang="zh-CN" sz="1800" b="1" i="1" smtClean="0">
                                <a:latin typeface="Cambria Math" panose="02040503050406030204" pitchFamily="18" charset="0"/>
                                <a:ea typeface="微软雅黑" panose="020B0503020204020204" pitchFamily="34" charset="-122"/>
                              </a:rPr>
                              <m:t>𝒊</m:t>
                            </m:r>
                          </m:sub>
                        </m:sSub>
                      </m:num>
                      <m:den>
                        <m:nary>
                          <m:naryPr>
                            <m:chr m:val="∑"/>
                            <m:subHide m:val="on"/>
                            <m:supHide m:val="on"/>
                            <m:ctrlPr>
                              <a:rPr lang="en-US" altLang="zh-CN" sz="1800" b="1" i="1" smtClean="0">
                                <a:latin typeface="Cambria Math" panose="02040503050406030204" pitchFamily="18" charset="0"/>
                                <a:ea typeface="微软雅黑" panose="020B0503020204020204" pitchFamily="34" charset="-122"/>
                              </a:rPr>
                            </m:ctrlPr>
                          </m:naryPr>
                          <m:sub/>
                          <m:sup/>
                          <m:e>
                            <m:sSub>
                              <m:sSubPr>
                                <m:ctrlPr>
                                  <a:rPr lang="en-US" altLang="zh-CN" sz="1800" b="1" i="1" smtClean="0">
                                    <a:latin typeface="Cambria Math" panose="02040503050406030204" pitchFamily="18" charset="0"/>
                                    <a:ea typeface="微软雅黑" panose="020B0503020204020204" pitchFamily="34" charset="-122"/>
                                  </a:rPr>
                                </m:ctrlPr>
                              </m:sSubPr>
                              <m:e>
                                <m:r>
                                  <a:rPr lang="en-US" altLang="zh-CN" sz="1800" b="1" i="1" smtClean="0">
                                    <a:latin typeface="Cambria Math" panose="02040503050406030204" pitchFamily="18" charset="0"/>
                                    <a:ea typeface="微软雅黑" panose="020B0503020204020204" pitchFamily="34" charset="-122"/>
                                  </a:rPr>
                                  <m:t>𝒇</m:t>
                                </m:r>
                              </m:e>
                              <m:sub>
                                <m:r>
                                  <a:rPr lang="en-US" altLang="zh-CN" sz="1800" b="1" i="1" smtClean="0">
                                    <a:latin typeface="Cambria Math" panose="02040503050406030204" pitchFamily="18" charset="0"/>
                                    <a:ea typeface="微软雅黑" panose="020B0503020204020204" pitchFamily="34" charset="-122"/>
                                  </a:rPr>
                                  <m:t>𝒊</m:t>
                                </m:r>
                              </m:sub>
                            </m:sSub>
                          </m:e>
                        </m:nary>
                      </m:den>
                    </m:f>
                  </m:oMath>
                </a14:m>
                <a:r>
                  <a:rPr lang="zh-CN" altLang="en-US" sz="1800" b="1">
                    <a:ea typeface="微软雅黑" panose="020B0503020204020204" pitchFamily="34" charset="-122"/>
                  </a:rPr>
                  <a:t> ，然后以 </a:t>
                </a:r>
                <a14:m>
                  <m:oMath xmlns:m="http://schemas.openxmlformats.org/officeDocument/2006/math">
                    <m:sSub>
                      <m:sSubPr>
                        <m:ctrlPr>
                          <a:rPr lang="en-US" altLang="zh-CN" sz="1800" b="1" i="1" smtClean="0">
                            <a:latin typeface="Cambria Math" panose="02040503050406030204" pitchFamily="18" charset="0"/>
                            <a:ea typeface="微软雅黑" panose="020B0503020204020204" pitchFamily="34" charset="-122"/>
                          </a:rPr>
                        </m:ctrlPr>
                      </m:sSubPr>
                      <m:e>
                        <m:r>
                          <a:rPr lang="en-US" altLang="zh-CN" sz="1800" b="1" i="1" smtClean="0">
                            <a:latin typeface="Cambria Math" panose="02040503050406030204" pitchFamily="18" charset="0"/>
                            <a:ea typeface="微软雅黑" panose="020B0503020204020204" pitchFamily="34" charset="-122"/>
                          </a:rPr>
                          <m:t>𝒑</m:t>
                        </m:r>
                      </m:e>
                      <m:sub>
                        <m:r>
                          <a:rPr lang="en-US" altLang="zh-CN" sz="1800" b="1" i="1" smtClean="0">
                            <a:latin typeface="Cambria Math" panose="02040503050406030204" pitchFamily="18" charset="0"/>
                            <a:ea typeface="微软雅黑" panose="020B0503020204020204" pitchFamily="34" charset="-122"/>
                          </a:rPr>
                          <m:t>𝒊</m:t>
                        </m:r>
                      </m:sub>
                    </m:sSub>
                  </m:oMath>
                </a14:m>
                <a:r>
                  <a:rPr lang="zh-CN" altLang="en-US" sz="1800" b="1">
                    <a:ea typeface="微软雅黑" panose="020B0503020204020204" pitchFamily="34" charset="-122"/>
                  </a:rPr>
                  <a:t> 为选择概率，通过某种选择算法进行选择，如例</a:t>
                </a:r>
                <a:r>
                  <a:rPr lang="en-US" altLang="zh-CN" sz="1800" b="1">
                    <a:ea typeface="微软雅黑" panose="020B0503020204020204" pitchFamily="34" charset="-122"/>
                  </a:rPr>
                  <a:t>1 </a:t>
                </a:r>
                <a:r>
                  <a:rPr lang="zh-CN" altLang="en-US" sz="1800" b="1">
                    <a:ea typeface="微软雅黑" panose="020B0503020204020204" pitchFamily="34" charset="-122"/>
                  </a:rPr>
                  <a:t>中的“</a:t>
                </a:r>
                <a:r>
                  <a:rPr lang="zh-CN" altLang="en-US" sz="1800" b="1">
                    <a:solidFill>
                      <a:srgbClr val="0000FF"/>
                    </a:solidFill>
                    <a:ea typeface="微软雅黑" panose="020B0503020204020204" pitchFamily="34" charset="-122"/>
                  </a:rPr>
                  <a:t>轮盘赌选择算法</a:t>
                </a:r>
                <a:r>
                  <a:rPr lang="zh-CN" altLang="en-US" sz="1800" b="1">
                    <a:ea typeface="微软雅黑" panose="020B0503020204020204" pitchFamily="34" charset="-122"/>
                  </a:rPr>
                  <a:t>”</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mc:Choice>
        <mc:Fallback xmlns="">
          <p:sp>
            <p:nvSpPr>
              <p:cNvPr id="7171" name="Rectangle 3">
                <a:extLst>
                  <a:ext uri="{FF2B5EF4-FFF2-40B4-BE49-F238E27FC236}">
                    <a16:creationId xmlns:a16="http://schemas.microsoft.com/office/drawing/2014/main" id="{5F69CAA3-4F07-48E6-98BF-27CAD3586981}"/>
                  </a:ext>
                </a:extLst>
              </p:cNvPr>
              <p:cNvSpPr>
                <a:spLocks noGrp="1" noRot="1" noChangeAspect="1" noMove="1" noResize="1" noEditPoints="1" noAdjustHandles="1" noChangeArrowheads="1" noChangeShapeType="1" noTextEdit="1"/>
              </p:cNvSpPr>
              <p:nvPr>
                <p:ph type="body" idx="1"/>
              </p:nvPr>
            </p:nvSpPr>
            <p:spPr>
              <a:xfrm>
                <a:off x="619124" y="1303874"/>
                <a:ext cx="8048625" cy="5077454"/>
              </a:xfrm>
              <a:blipFill>
                <a:blip r:embed="rId2"/>
                <a:stretch>
                  <a:fillRect l="-76" t="-9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13351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200" dirty="0">
                <a:latin typeface="+mn-lt"/>
              </a:rPr>
              <a:t> </a:t>
            </a:r>
            <a:r>
              <a:rPr lang="zh-CN" altLang="en-US" sz="3200" dirty="0">
                <a:latin typeface="+mn-lt"/>
              </a:rPr>
              <a:t>进化过程中的技术问题</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pPr>
            <a:r>
              <a:rPr lang="zh-CN" altLang="en-US" sz="2400" b="1">
                <a:ea typeface="微软雅黑" panose="020B0503020204020204" pitchFamily="34" charset="-122"/>
              </a:rPr>
              <a:t>选择策略</a:t>
            </a:r>
            <a:endParaRPr lang="en-US" altLang="zh-CN" sz="2400" b="1">
              <a:ea typeface="微软雅黑" panose="020B0503020204020204" pitchFamily="34" charset="-122"/>
            </a:endParaRPr>
          </a:p>
          <a:p>
            <a:pPr eaLnBrk="1" hangingPunct="1">
              <a:buClr>
                <a:srgbClr val="FF0000"/>
              </a:buClr>
              <a:buSzPct val="55000"/>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② 基于</a:t>
            </a:r>
            <a:r>
              <a:rPr lang="zh-CN" altLang="en-US" sz="2000" b="1">
                <a:solidFill>
                  <a:srgbClr val="0000FF"/>
                </a:solidFill>
                <a:ea typeface="微软雅黑" panose="020B0503020204020204" pitchFamily="34" charset="-122"/>
              </a:rPr>
              <a:t>排名</a:t>
            </a:r>
            <a:r>
              <a:rPr lang="zh-CN" altLang="en-US" sz="2000" b="1">
                <a:ea typeface="微软雅黑" panose="020B0503020204020204" pitchFamily="34" charset="-122"/>
              </a:rPr>
              <a:t>的策略</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不计算各个体的相对适应度，而根据个体适应度在群体中的排名来确定其选择概率。</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 将同一代群体中的 </a:t>
            </a:r>
            <a:r>
              <a:rPr lang="en-US" altLang="zh-CN" sz="1800" b="1">
                <a:ea typeface="微软雅黑" panose="020B0503020204020204" pitchFamily="34" charset="-122"/>
              </a:rPr>
              <a:t>m </a:t>
            </a:r>
            <a:r>
              <a:rPr lang="zh-CN" altLang="en-US" sz="1800" b="1">
                <a:ea typeface="微软雅黑" panose="020B0503020204020204" pitchFamily="34" charset="-122"/>
              </a:rPr>
              <a:t>个染色体按适应函数值</a:t>
            </a:r>
            <a:r>
              <a:rPr lang="en-US" altLang="zh-CN" sz="1800" b="1">
                <a:ea typeface="微软雅黑" panose="020B0503020204020204" pitchFamily="34" charset="-122"/>
              </a:rPr>
              <a:t>,  </a:t>
            </a:r>
            <a:r>
              <a:rPr lang="zh-CN" altLang="en-US" sz="1800" b="1">
                <a:ea typeface="微软雅黑" panose="020B0503020204020204" pitchFamily="34" charset="-122"/>
              </a:rPr>
              <a:t>从小到大排列，记为 </a:t>
            </a:r>
            <a:r>
              <a:rPr lang="en-US" altLang="zh-CN" sz="1800" b="1">
                <a:ea typeface="微软雅黑" panose="020B0503020204020204" pitchFamily="34" charset="-122"/>
              </a:rPr>
              <a:t>1</a:t>
            </a:r>
            <a:r>
              <a:rPr lang="zh-CN" altLang="en-US" sz="1800" b="1">
                <a:ea typeface="微软雅黑" panose="020B0503020204020204" pitchFamily="34" charset="-122"/>
              </a:rPr>
              <a:t>，</a:t>
            </a:r>
            <a:r>
              <a:rPr lang="en-US" altLang="zh-CN" sz="1800" b="1">
                <a:ea typeface="微软雅黑" panose="020B0503020204020204" pitchFamily="34" charset="-122"/>
              </a:rPr>
              <a:t>2,..., m .  </a:t>
            </a:r>
            <a:r>
              <a:rPr lang="zh-CN" altLang="en-US" sz="1800" b="1">
                <a:ea typeface="微软雅黑" panose="020B0503020204020204" pitchFamily="34" charset="-122"/>
              </a:rPr>
              <a:t>取选择概率 ：</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ea typeface="微软雅黑" panose="020B0503020204020204" pitchFamily="34" charset="-122"/>
              </a:rPr>
              <a:t>再用 ① 的方法选择</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ea typeface="微软雅黑" panose="020B0503020204020204" pitchFamily="34" charset="-122"/>
              </a:rPr>
              <a:t>这可避开非线性加速可能产生的早熟现象 </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p:pic>
        <p:nvPicPr>
          <p:cNvPr id="2" name="图片 1">
            <a:extLst>
              <a:ext uri="{FF2B5EF4-FFF2-40B4-BE49-F238E27FC236}">
                <a16:creationId xmlns:a16="http://schemas.microsoft.com/office/drawing/2014/main" id="{B9CB36C2-B97C-4F2E-97A6-11DE4A426D7C}"/>
              </a:ext>
            </a:extLst>
          </p:cNvPr>
          <p:cNvPicPr>
            <a:picLocks noChangeAspect="1"/>
          </p:cNvPicPr>
          <p:nvPr/>
        </p:nvPicPr>
        <p:blipFill>
          <a:blip r:embed="rId2"/>
          <a:stretch>
            <a:fillRect/>
          </a:stretch>
        </p:blipFill>
        <p:spPr>
          <a:xfrm>
            <a:off x="3152952" y="3751398"/>
            <a:ext cx="2838095" cy="685714"/>
          </a:xfrm>
          <a:prstGeom prst="rect">
            <a:avLst/>
          </a:prstGeom>
        </p:spPr>
      </p:pic>
    </p:spTree>
    <p:extLst>
      <p:ext uri="{BB962C8B-B14F-4D97-AF65-F5344CB8AC3E}">
        <p14:creationId xmlns:p14="http://schemas.microsoft.com/office/powerpoint/2010/main" val="76987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7171">
                                            <p:txEl>
                                              <p:pRg st="10" end="10"/>
                                            </p:txEl>
                                          </p:spTgt>
                                        </p:tgtEl>
                                        <p:attrNameLst>
                                          <p:attrName>style.visibility</p:attrName>
                                        </p:attrNameLst>
                                      </p:cBhvr>
                                      <p:to>
                                        <p:strVal val="visible"/>
                                      </p:to>
                                    </p:set>
                                    <p:animEffect transition="in" filter="wipe(down)">
                                      <p:cBhvr>
                                        <p:cTn id="14" dur="500"/>
                                        <p:tgtEl>
                                          <p:spTgt spid="7171">
                                            <p:txEl>
                                              <p:pRg st="10" end="1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7171">
                                            <p:txEl>
                                              <p:pRg st="11" end="11"/>
                                            </p:txEl>
                                          </p:spTgt>
                                        </p:tgtEl>
                                        <p:attrNameLst>
                                          <p:attrName>style.visibility</p:attrName>
                                        </p:attrNameLst>
                                      </p:cBhvr>
                                      <p:to>
                                        <p:strVal val="visible"/>
                                      </p:to>
                                    </p:set>
                                    <p:animEffect transition="in" filter="wipe(down)">
                                      <p:cBhvr>
                                        <p:cTn id="19" dur="500"/>
                                        <p:tgtEl>
                                          <p:spTgt spid="717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200" dirty="0">
                <a:latin typeface="+mn-lt"/>
              </a:rPr>
              <a:t> </a:t>
            </a:r>
            <a:r>
              <a:rPr lang="zh-CN" altLang="en-US" sz="3200" dirty="0">
                <a:latin typeface="+mn-lt"/>
              </a:rPr>
              <a:t>进化过程中的技术问题</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pPr>
            <a:r>
              <a:rPr lang="zh-CN" altLang="en-US" sz="2400" b="1">
                <a:ea typeface="微软雅黑" panose="020B0503020204020204" pitchFamily="34" charset="-122"/>
              </a:rPr>
              <a:t>选择策略</a:t>
            </a:r>
            <a:endParaRPr lang="en-US" altLang="zh-CN" sz="2400" b="1">
              <a:ea typeface="微软雅黑" panose="020B0503020204020204" pitchFamily="34" charset="-122"/>
            </a:endParaRPr>
          </a:p>
          <a:p>
            <a:pPr eaLnBrk="1" hangingPunct="1">
              <a:buClr>
                <a:srgbClr val="FF0000"/>
              </a:buClr>
              <a:buSzPct val="55000"/>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③ 基于</a:t>
            </a:r>
            <a:r>
              <a:rPr lang="zh-CN" altLang="en-US" sz="2000" b="1">
                <a:solidFill>
                  <a:srgbClr val="0000FF"/>
                </a:solidFill>
                <a:ea typeface="微软雅黑" panose="020B0503020204020204" pitchFamily="34" charset="-122"/>
              </a:rPr>
              <a:t>局部竞争</a:t>
            </a:r>
            <a:r>
              <a:rPr lang="zh-CN" altLang="en-US" sz="2000" b="1">
                <a:ea typeface="微软雅黑" panose="020B0503020204020204" pitchFamily="34" charset="-122"/>
              </a:rPr>
              <a:t>机制的策略</a:t>
            </a: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在群体中随机选择 </a:t>
            </a:r>
            <a:r>
              <a:rPr lang="en-US" altLang="zh-CN" sz="1800" b="1">
                <a:ea typeface="微软雅黑" panose="020B0503020204020204" pitchFamily="34" charset="-122"/>
              </a:rPr>
              <a:t>k </a:t>
            </a:r>
            <a:r>
              <a:rPr lang="zh-CN" altLang="en-US" sz="1800" b="1">
                <a:ea typeface="微软雅黑" panose="020B0503020204020204" pitchFamily="34" charset="-122"/>
              </a:rPr>
              <a:t>个个体 （常取  </a:t>
            </a:r>
            <a:r>
              <a:rPr lang="en-US" altLang="zh-CN" sz="1800" b="1">
                <a:ea typeface="微软雅黑" panose="020B0503020204020204" pitchFamily="34" charset="-122"/>
              </a:rPr>
              <a:t>k = 2</a:t>
            </a:r>
            <a:r>
              <a:rPr lang="zh-CN" altLang="en-US" sz="1800" b="1">
                <a:ea typeface="微软雅黑" panose="020B0503020204020204" pitchFamily="34" charset="-122"/>
              </a:rPr>
              <a:t>）进行比较，其中适应度最好的个体被确定为生成下一代的父体</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④ </a:t>
            </a:r>
            <a:r>
              <a:rPr lang="zh-CN" altLang="en-US" sz="2000" b="1">
                <a:solidFill>
                  <a:srgbClr val="0000FF"/>
                </a:solidFill>
                <a:ea typeface="微软雅黑" panose="020B0503020204020204" pitchFamily="34" charset="-122"/>
              </a:rPr>
              <a:t>最优保存</a:t>
            </a:r>
            <a:r>
              <a:rPr lang="zh-CN" altLang="en-US" sz="2000" b="1">
                <a:ea typeface="微软雅黑" panose="020B0503020204020204" pitchFamily="34" charset="-122"/>
              </a:rPr>
              <a:t>选择策略</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4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强行遗传</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4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600">
                <a:ea typeface="微软雅黑" panose="020B0503020204020204" pitchFamily="34" charset="-122"/>
              </a:rPr>
              <a:t>优点：阶段最优不被随机性破坏</a:t>
            </a:r>
            <a:endParaRPr lang="en-US" altLang="zh-CN" sz="16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600">
                <a:ea typeface="微软雅黑" panose="020B0503020204020204" pitchFamily="34" charset="-122"/>
              </a:rPr>
              <a:t>缺点：影响全局搜索能力 </a:t>
            </a:r>
            <a:endParaRPr lang="en-US" altLang="zh-CN" sz="16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p:spTree>
    <p:extLst>
      <p:ext uri="{BB962C8B-B14F-4D97-AF65-F5344CB8AC3E}">
        <p14:creationId xmlns:p14="http://schemas.microsoft.com/office/powerpoint/2010/main" val="14372757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200" dirty="0">
                <a:latin typeface="+mn-lt"/>
              </a:rPr>
              <a:t> </a:t>
            </a:r>
            <a:r>
              <a:rPr lang="zh-CN" altLang="en-US" sz="3200" dirty="0">
                <a:latin typeface="+mn-lt"/>
              </a:rPr>
              <a:t>进化过程中的技术问题</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pPr>
            <a:r>
              <a:rPr lang="zh-CN" altLang="en-US" sz="2400" b="1">
                <a:ea typeface="微软雅黑" panose="020B0503020204020204" pitchFamily="34" charset="-122"/>
              </a:rPr>
              <a:t>交叉（杂交）规则</a:t>
            </a:r>
            <a:endParaRPr lang="en-US" altLang="zh-CN" sz="2400" b="1">
              <a:ea typeface="微软雅黑" panose="020B0503020204020204" pitchFamily="34" charset="-122"/>
            </a:endParaRPr>
          </a:p>
          <a:p>
            <a:pPr eaLnBrk="1" hangingPunct="1">
              <a:buClr>
                <a:srgbClr val="FF0000"/>
              </a:buClr>
              <a:buSzPct val="55000"/>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交叉操作是基因算法获得优良个体的重要手段</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200" b="1">
                <a:ea typeface="微软雅黑" panose="020B0503020204020204" pitchFamily="34" charset="-122"/>
              </a:rPr>
              <a:t>内容包括：</a:t>
            </a:r>
            <a:endParaRPr lang="en-US" altLang="zh-CN" sz="22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2000" b="1">
                <a:ea typeface="微软雅黑" panose="020B0503020204020204" pitchFamily="34" charset="-122"/>
              </a:rPr>
              <a:t>a</a:t>
            </a:r>
            <a:r>
              <a:rPr lang="zh-CN" altLang="en-US" sz="2000" b="1">
                <a:ea typeface="微软雅黑" panose="020B0503020204020204" pitchFamily="34" charset="-122"/>
              </a:rPr>
              <a:t>、从种群中对个体</a:t>
            </a:r>
            <a:r>
              <a:rPr lang="zh-CN" altLang="en-US" sz="2000" b="1">
                <a:solidFill>
                  <a:srgbClr val="0000FF"/>
                </a:solidFill>
                <a:ea typeface="微软雅黑" panose="020B0503020204020204" pitchFamily="34" charset="-122"/>
              </a:rPr>
              <a:t>随机配对</a:t>
            </a:r>
            <a:r>
              <a:rPr lang="zh-CN" altLang="en-US" sz="2000" b="1">
                <a:ea typeface="微软雅黑" panose="020B0503020204020204" pitchFamily="34" charset="-122"/>
              </a:rPr>
              <a:t>，并按预定的</a:t>
            </a:r>
            <a:r>
              <a:rPr lang="zh-CN" altLang="en-US" sz="2000" b="1">
                <a:solidFill>
                  <a:srgbClr val="0000FF"/>
                </a:solidFill>
                <a:ea typeface="微软雅黑" panose="020B0503020204020204" pitchFamily="34" charset="-122"/>
              </a:rPr>
              <a:t>交叉概率</a:t>
            </a:r>
            <a:r>
              <a:rPr lang="zh-CN" altLang="en-US" sz="2000" b="1">
                <a:ea typeface="微软雅黑" panose="020B0503020204020204" pitchFamily="34" charset="-122"/>
              </a:rPr>
              <a:t>来决定是否进行</a:t>
            </a:r>
            <a:r>
              <a:rPr lang="zh-CN" altLang="en-US" sz="2000" b="1">
                <a:solidFill>
                  <a:srgbClr val="0000FF"/>
                </a:solidFill>
                <a:ea typeface="微软雅黑" panose="020B0503020204020204" pitchFamily="34" charset="-122"/>
              </a:rPr>
              <a:t>交叉</a:t>
            </a:r>
            <a:r>
              <a:rPr lang="zh-CN" altLang="en-US" sz="2000" b="1">
                <a:ea typeface="微软雅黑" panose="020B0503020204020204" pitchFamily="34" charset="-122"/>
              </a:rPr>
              <a:t>操作 </a:t>
            </a:r>
            <a:r>
              <a:rPr lang="en-US" altLang="zh-CN" sz="2000" b="1">
                <a:ea typeface="微软雅黑" panose="020B0503020204020204" pitchFamily="34" charset="-122"/>
              </a:rPr>
              <a:t>;</a:t>
            </a:r>
          </a:p>
          <a:p>
            <a:pPr eaLnBrk="1" hangingPunct="1">
              <a:buClr>
                <a:srgbClr val="FF0000"/>
              </a:buClr>
              <a:buSzPct val="55000"/>
              <a:buFont typeface="Wingdings" panose="05000000000000000000" pitchFamily="2" charset="2"/>
              <a:buChar char="Ø"/>
            </a:pPr>
            <a:r>
              <a:rPr lang="en-US" altLang="zh-CN" sz="2000" b="1">
                <a:ea typeface="微软雅黑" panose="020B0503020204020204" pitchFamily="34" charset="-122"/>
              </a:rPr>
              <a:t>b</a:t>
            </a:r>
            <a:r>
              <a:rPr lang="zh-CN" altLang="en-US" sz="2000" b="1">
                <a:ea typeface="微软雅黑" panose="020B0503020204020204" pitchFamily="34" charset="-122"/>
              </a:rPr>
              <a:t>、设定个体的</a:t>
            </a:r>
            <a:r>
              <a:rPr lang="zh-CN" altLang="en-US" sz="2000" b="1">
                <a:solidFill>
                  <a:srgbClr val="0000FF"/>
                </a:solidFill>
                <a:ea typeface="微软雅黑" panose="020B0503020204020204" pitchFamily="34" charset="-122"/>
              </a:rPr>
              <a:t>交叉点</a:t>
            </a:r>
            <a:r>
              <a:rPr lang="zh-CN" altLang="en-US" sz="2000" b="1">
                <a:ea typeface="微软雅黑" panose="020B0503020204020204" pitchFamily="34" charset="-122"/>
              </a:rPr>
              <a:t>，并对这些点前后的配对个体的</a:t>
            </a:r>
            <a:r>
              <a:rPr lang="zh-CN" altLang="en-US" sz="2000" b="1">
                <a:solidFill>
                  <a:srgbClr val="0000FF"/>
                </a:solidFill>
                <a:ea typeface="微软雅黑" panose="020B0503020204020204" pitchFamily="34" charset="-122"/>
              </a:rPr>
              <a:t>基因相互交换 </a:t>
            </a: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p:spTree>
    <p:extLst>
      <p:ext uri="{BB962C8B-B14F-4D97-AF65-F5344CB8AC3E}">
        <p14:creationId xmlns:p14="http://schemas.microsoft.com/office/powerpoint/2010/main" val="34379337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200" dirty="0">
                <a:latin typeface="+mn-lt"/>
              </a:rPr>
              <a:t> </a:t>
            </a:r>
            <a:r>
              <a:rPr lang="zh-CN" altLang="en-US" sz="3200" dirty="0">
                <a:latin typeface="+mn-lt"/>
              </a:rPr>
              <a:t>进化过程中的技术问题</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pPr>
            <a:r>
              <a:rPr lang="zh-CN" altLang="en-US" sz="2400" b="1">
                <a:ea typeface="微软雅黑" panose="020B0503020204020204" pitchFamily="34" charset="-122"/>
              </a:rPr>
              <a:t>交叉（杂交）规则</a:t>
            </a:r>
            <a:endParaRPr lang="en-US" altLang="zh-CN" sz="2400" b="1">
              <a:ea typeface="微软雅黑" panose="020B0503020204020204" pitchFamily="34" charset="-122"/>
            </a:endParaRPr>
          </a:p>
          <a:p>
            <a:pPr eaLnBrk="1" hangingPunct="1">
              <a:buClr>
                <a:srgbClr val="FF0000"/>
              </a:buClr>
              <a:buSzPct val="55000"/>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solidFill>
                  <a:srgbClr val="0000FF"/>
                </a:solidFill>
                <a:ea typeface="微软雅黑" panose="020B0503020204020204" pitchFamily="34" charset="-122"/>
              </a:rPr>
              <a:t>二进制编码的交叉规则</a:t>
            </a:r>
            <a:endParaRPr lang="en-US" altLang="zh-CN" sz="2000" b="1">
              <a:solidFill>
                <a:srgbClr val="0000FF"/>
              </a:solidFill>
              <a:ea typeface="微软雅黑" panose="020B0503020204020204" pitchFamily="34" charset="-122"/>
            </a:endParaRPr>
          </a:p>
          <a:p>
            <a:pPr marL="0" indent="0" eaLnBrk="1" hangingPunct="1">
              <a:buClr>
                <a:srgbClr val="FF0000"/>
              </a:buClr>
              <a:buSzPct val="55000"/>
              <a:buNone/>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① 单交叉位法</a:t>
            </a:r>
          </a:p>
          <a:p>
            <a:pPr marL="0" indent="0" eaLnBrk="1" hangingPunct="1">
              <a:buClr>
                <a:srgbClr val="FF0000"/>
              </a:buClr>
              <a:buSzPct val="55000"/>
              <a:buNone/>
            </a:pPr>
            <a:r>
              <a:rPr lang="en-US" altLang="zh-CN" sz="1800" b="1">
                <a:ea typeface="微软雅黑" panose="020B0503020204020204" pitchFamily="34" charset="-122"/>
              </a:rPr>
              <a:t>                                </a:t>
            </a: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例</a:t>
            </a:r>
            <a:r>
              <a:rPr lang="en-US" altLang="zh-CN" sz="1800" b="1">
                <a:ea typeface="微软雅黑" panose="020B0503020204020204" pitchFamily="34" charset="-122"/>
              </a:rPr>
              <a:t>1 </a:t>
            </a:r>
            <a:r>
              <a:rPr lang="zh-CN" altLang="en-US" sz="1800" b="1">
                <a:ea typeface="微软雅黑" panose="020B0503020204020204" pitchFamily="34" charset="-122"/>
              </a:rPr>
              <a:t>使用的就是这种交叉算子：</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p:sp>
        <p:nvSpPr>
          <p:cNvPr id="4" name="Text Box 11">
            <a:extLst>
              <a:ext uri="{FF2B5EF4-FFF2-40B4-BE49-F238E27FC236}">
                <a16:creationId xmlns:a16="http://schemas.microsoft.com/office/drawing/2014/main" id="{CEB09392-51D0-4527-B09D-252484D1FC43}"/>
              </a:ext>
            </a:extLst>
          </p:cNvPr>
          <p:cNvSpPr txBox="1">
            <a:spLocks noChangeArrowheads="1"/>
          </p:cNvSpPr>
          <p:nvPr/>
        </p:nvSpPr>
        <p:spPr bwMode="auto">
          <a:xfrm>
            <a:off x="1187625" y="2812866"/>
            <a:ext cx="23762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父代</a:t>
            </a:r>
            <a:r>
              <a:rPr lang="zh-CN" altLang="en-US" sz="2000"/>
              <a:t>    </a:t>
            </a:r>
            <a:r>
              <a:rPr lang="en-US" altLang="zh-CN" sz="2000" i="1"/>
              <a:t>A </a:t>
            </a:r>
            <a:r>
              <a:rPr lang="en-US" altLang="zh-CN" sz="2000"/>
              <a:t>     100</a:t>
            </a:r>
            <a:r>
              <a:rPr lang="en-US" altLang="zh-CN" sz="2000">
                <a:solidFill>
                  <a:srgbClr val="FF0000"/>
                </a:solidFill>
              </a:rPr>
              <a:t> </a:t>
            </a:r>
            <a:r>
              <a:rPr lang="en-US" altLang="zh-CN" sz="2000"/>
              <a:t>100      </a:t>
            </a:r>
          </a:p>
        </p:txBody>
      </p:sp>
      <p:sp>
        <p:nvSpPr>
          <p:cNvPr id="5" name="Text Box 11">
            <a:extLst>
              <a:ext uri="{FF2B5EF4-FFF2-40B4-BE49-F238E27FC236}">
                <a16:creationId xmlns:a16="http://schemas.microsoft.com/office/drawing/2014/main" id="{F581BE57-C576-4058-A341-7A1E86C5BC1E}"/>
              </a:ext>
            </a:extLst>
          </p:cNvPr>
          <p:cNvSpPr txBox="1">
            <a:spLocks noChangeArrowheads="1"/>
          </p:cNvSpPr>
          <p:nvPr/>
        </p:nvSpPr>
        <p:spPr bwMode="auto">
          <a:xfrm>
            <a:off x="1187625" y="3316922"/>
            <a:ext cx="23762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父代</a:t>
            </a:r>
            <a:r>
              <a:rPr lang="zh-CN" altLang="en-US" sz="2000"/>
              <a:t>    </a:t>
            </a:r>
            <a:r>
              <a:rPr lang="en-US" altLang="zh-CN" sz="2000" i="1"/>
              <a:t>B </a:t>
            </a:r>
            <a:r>
              <a:rPr lang="en-US" altLang="zh-CN" sz="2000"/>
              <a:t>     100</a:t>
            </a:r>
            <a:r>
              <a:rPr lang="en-US" altLang="zh-CN" sz="2000">
                <a:solidFill>
                  <a:srgbClr val="FF0000"/>
                </a:solidFill>
              </a:rPr>
              <a:t> </a:t>
            </a:r>
            <a:r>
              <a:rPr lang="en-US" altLang="zh-CN" sz="2000"/>
              <a:t>100      </a:t>
            </a:r>
          </a:p>
        </p:txBody>
      </p:sp>
      <p:sp>
        <p:nvSpPr>
          <p:cNvPr id="6" name="Text Box 11">
            <a:extLst>
              <a:ext uri="{FF2B5EF4-FFF2-40B4-BE49-F238E27FC236}">
                <a16:creationId xmlns:a16="http://schemas.microsoft.com/office/drawing/2014/main" id="{9D0D294A-9E00-4E45-A284-6681E875141F}"/>
              </a:ext>
            </a:extLst>
          </p:cNvPr>
          <p:cNvSpPr txBox="1">
            <a:spLocks noChangeArrowheads="1"/>
          </p:cNvSpPr>
          <p:nvPr/>
        </p:nvSpPr>
        <p:spPr bwMode="auto">
          <a:xfrm>
            <a:off x="4812734" y="2812866"/>
            <a:ext cx="23762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子代</a:t>
            </a:r>
            <a:r>
              <a:rPr lang="zh-CN" altLang="en-US" sz="2000"/>
              <a:t>    </a:t>
            </a:r>
            <a:r>
              <a:rPr lang="en-US" altLang="zh-CN" sz="2000" i="1"/>
              <a:t>A </a:t>
            </a:r>
            <a:r>
              <a:rPr lang="en-US" altLang="zh-CN" sz="2000"/>
              <a:t>     100</a:t>
            </a:r>
            <a:r>
              <a:rPr lang="en-US" altLang="zh-CN" sz="2000">
                <a:solidFill>
                  <a:srgbClr val="FF0000"/>
                </a:solidFill>
              </a:rPr>
              <a:t> </a:t>
            </a:r>
            <a:r>
              <a:rPr lang="en-US" altLang="zh-CN" sz="2000"/>
              <a:t>100      </a:t>
            </a:r>
          </a:p>
        </p:txBody>
      </p:sp>
      <p:sp>
        <p:nvSpPr>
          <p:cNvPr id="7" name="Text Box 11">
            <a:extLst>
              <a:ext uri="{FF2B5EF4-FFF2-40B4-BE49-F238E27FC236}">
                <a16:creationId xmlns:a16="http://schemas.microsoft.com/office/drawing/2014/main" id="{7BC1C754-9D5E-4EA5-A373-2E433E80FA6A}"/>
              </a:ext>
            </a:extLst>
          </p:cNvPr>
          <p:cNvSpPr txBox="1">
            <a:spLocks noChangeArrowheads="1"/>
          </p:cNvSpPr>
          <p:nvPr/>
        </p:nvSpPr>
        <p:spPr bwMode="auto">
          <a:xfrm>
            <a:off x="4819650" y="3316922"/>
            <a:ext cx="23762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子代</a:t>
            </a:r>
            <a:r>
              <a:rPr lang="zh-CN" altLang="en-US" sz="2000"/>
              <a:t>    </a:t>
            </a:r>
            <a:r>
              <a:rPr lang="en-US" altLang="zh-CN" sz="2000" i="1"/>
              <a:t>B </a:t>
            </a:r>
            <a:r>
              <a:rPr lang="en-US" altLang="zh-CN" sz="2000"/>
              <a:t>     100</a:t>
            </a:r>
            <a:r>
              <a:rPr lang="en-US" altLang="zh-CN" sz="2000">
                <a:solidFill>
                  <a:srgbClr val="FF0000"/>
                </a:solidFill>
              </a:rPr>
              <a:t> </a:t>
            </a:r>
            <a:r>
              <a:rPr lang="en-US" altLang="zh-CN" sz="2000"/>
              <a:t>100      </a:t>
            </a:r>
          </a:p>
        </p:txBody>
      </p:sp>
      <p:sp>
        <p:nvSpPr>
          <p:cNvPr id="8" name="Line 16">
            <a:extLst>
              <a:ext uri="{FF2B5EF4-FFF2-40B4-BE49-F238E27FC236}">
                <a16:creationId xmlns:a16="http://schemas.microsoft.com/office/drawing/2014/main" id="{C7E9C6C1-A919-41C4-9A39-6F7256104E12}"/>
              </a:ext>
            </a:extLst>
          </p:cNvPr>
          <p:cNvSpPr>
            <a:spLocks noChangeShapeType="1"/>
          </p:cNvSpPr>
          <p:nvPr/>
        </p:nvSpPr>
        <p:spPr bwMode="auto">
          <a:xfrm>
            <a:off x="3635375" y="3284984"/>
            <a:ext cx="936625" cy="0"/>
          </a:xfrm>
          <a:prstGeom prst="line">
            <a:avLst/>
          </a:prstGeom>
          <a:ln>
            <a:headEnd/>
            <a:tailEnd type="triangle" w="med" len="med"/>
          </a:ln>
          <a:extLst>
            <a:ext uri="{909E8E84-426E-40DD-AFC4-6F175D3DCCD1}">
              <a14:hiddenFill xmlns:a14="http://schemas.microsoft.com/office/drawing/2010/main">
                <a:noFill/>
              </a14:hiddenFill>
            </a:ext>
          </a:extLst>
        </p:spPr>
        <p:style>
          <a:lnRef idx="3">
            <a:schemeClr val="accent4"/>
          </a:lnRef>
          <a:fillRef idx="0">
            <a:schemeClr val="accent4"/>
          </a:fillRef>
          <a:effectRef idx="2">
            <a:schemeClr val="accent4"/>
          </a:effectRef>
          <a:fontRef idx="minor">
            <a:schemeClr val="tx1"/>
          </a:fontRef>
        </p:style>
        <p:txBody>
          <a:bodyPr/>
          <a:lstStyle/>
          <a:p>
            <a:endParaRPr lang="zh-CN" altLang="en-US">
              <a:highlight>
                <a:srgbClr val="000080"/>
              </a:highlight>
            </a:endParaRPr>
          </a:p>
        </p:txBody>
      </p:sp>
      <p:sp>
        <p:nvSpPr>
          <p:cNvPr id="10" name="Line 14">
            <a:extLst>
              <a:ext uri="{FF2B5EF4-FFF2-40B4-BE49-F238E27FC236}">
                <a16:creationId xmlns:a16="http://schemas.microsoft.com/office/drawing/2014/main" id="{E9FD4587-C93C-466C-8390-A1DEE996B93F}"/>
              </a:ext>
            </a:extLst>
          </p:cNvPr>
          <p:cNvSpPr>
            <a:spLocks noChangeShapeType="1"/>
          </p:cNvSpPr>
          <p:nvPr/>
        </p:nvSpPr>
        <p:spPr bwMode="auto">
          <a:xfrm>
            <a:off x="2987824" y="2852614"/>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4">
            <a:extLst>
              <a:ext uri="{FF2B5EF4-FFF2-40B4-BE49-F238E27FC236}">
                <a16:creationId xmlns:a16="http://schemas.microsoft.com/office/drawing/2014/main" id="{69292838-4E1B-4EF7-8EF1-23F1FE46D25B}"/>
              </a:ext>
            </a:extLst>
          </p:cNvPr>
          <p:cNvSpPr>
            <a:spLocks noChangeShapeType="1"/>
          </p:cNvSpPr>
          <p:nvPr/>
        </p:nvSpPr>
        <p:spPr bwMode="auto">
          <a:xfrm>
            <a:off x="2987824" y="3356670"/>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4">
            <a:extLst>
              <a:ext uri="{FF2B5EF4-FFF2-40B4-BE49-F238E27FC236}">
                <a16:creationId xmlns:a16="http://schemas.microsoft.com/office/drawing/2014/main" id="{DDBB99F7-853F-4050-BED1-BC5A9DD09B5C}"/>
              </a:ext>
            </a:extLst>
          </p:cNvPr>
          <p:cNvSpPr>
            <a:spLocks noChangeShapeType="1"/>
          </p:cNvSpPr>
          <p:nvPr/>
        </p:nvSpPr>
        <p:spPr bwMode="auto">
          <a:xfrm>
            <a:off x="6588224" y="2852614"/>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4">
            <a:extLst>
              <a:ext uri="{FF2B5EF4-FFF2-40B4-BE49-F238E27FC236}">
                <a16:creationId xmlns:a16="http://schemas.microsoft.com/office/drawing/2014/main" id="{33607AC7-26A5-4242-AB89-E8737E9DC85B}"/>
              </a:ext>
            </a:extLst>
          </p:cNvPr>
          <p:cNvSpPr>
            <a:spLocks noChangeShapeType="1"/>
          </p:cNvSpPr>
          <p:nvPr/>
        </p:nvSpPr>
        <p:spPr bwMode="auto">
          <a:xfrm>
            <a:off x="6588224" y="3356670"/>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4" name="图片 13">
            <a:extLst>
              <a:ext uri="{FF2B5EF4-FFF2-40B4-BE49-F238E27FC236}">
                <a16:creationId xmlns:a16="http://schemas.microsoft.com/office/drawing/2014/main" id="{C98FDCAD-E2B4-449F-9CA8-3DF6325027E1}"/>
              </a:ext>
            </a:extLst>
          </p:cNvPr>
          <p:cNvPicPr>
            <a:picLocks noChangeAspect="1"/>
          </p:cNvPicPr>
          <p:nvPr/>
        </p:nvPicPr>
        <p:blipFill>
          <a:blip r:embed="rId2"/>
          <a:stretch>
            <a:fillRect/>
          </a:stretch>
        </p:blipFill>
        <p:spPr>
          <a:xfrm>
            <a:off x="1410057" y="4451183"/>
            <a:ext cx="6323885" cy="1485806"/>
          </a:xfrm>
          <a:prstGeom prst="rect">
            <a:avLst/>
          </a:prstGeom>
        </p:spPr>
      </p:pic>
    </p:spTree>
    <p:extLst>
      <p:ext uri="{BB962C8B-B14F-4D97-AF65-F5344CB8AC3E}">
        <p14:creationId xmlns:p14="http://schemas.microsoft.com/office/powerpoint/2010/main" val="427857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strips(downLeft)">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strips(downLeft)">
                                      <p:cBhvr>
                                        <p:cTn id="22" dur="2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strips(downRight)">
                                      <p:cBhvr>
                                        <p:cTn id="27" dur="2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12"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strips(downLeft)">
                                      <p:cBhvr>
                                        <p:cTn id="42" dur="20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12"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strips(downLeft)">
                                      <p:cBhvr>
                                        <p:cTn id="4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200" dirty="0">
                <a:latin typeface="+mn-lt"/>
              </a:rPr>
              <a:t> </a:t>
            </a:r>
            <a:r>
              <a:rPr lang="zh-CN" altLang="en-US" sz="3200" dirty="0">
                <a:latin typeface="+mn-lt"/>
              </a:rPr>
              <a:t>进化过程中的技术问题</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pPr>
            <a:r>
              <a:rPr lang="zh-CN" altLang="en-US" sz="2400" b="1">
                <a:ea typeface="微软雅黑" panose="020B0503020204020204" pitchFamily="34" charset="-122"/>
              </a:rPr>
              <a:t>交叉（杂交）规则</a:t>
            </a:r>
            <a:endParaRPr lang="en-US" altLang="zh-CN" sz="2400" b="1">
              <a:ea typeface="微软雅黑" panose="020B0503020204020204" pitchFamily="34" charset="-122"/>
            </a:endParaRPr>
          </a:p>
          <a:p>
            <a:pPr marL="0" indent="0" eaLnBrk="1" hangingPunct="1">
              <a:buClr>
                <a:srgbClr val="FF0000"/>
              </a:buClr>
              <a:buSzPct val="55000"/>
              <a:buNone/>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② 变化交叉法</a:t>
            </a:r>
          </a:p>
          <a:p>
            <a:pPr marL="0" indent="0" eaLnBrk="1" hangingPunct="1">
              <a:buClr>
                <a:srgbClr val="FF0000"/>
              </a:buClr>
              <a:buSzPct val="55000"/>
              <a:buNone/>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b="1">
                <a:ea typeface="微软雅黑" panose="020B0503020204020204" pitchFamily="34" charset="-122"/>
              </a:rPr>
              <a:t>交叉点在 </a:t>
            </a:r>
            <a:r>
              <a:rPr lang="en-US" altLang="zh-CN" sz="1600" b="1">
                <a:ea typeface="微软雅黑" panose="020B0503020204020204" pitchFamily="34" charset="-122"/>
              </a:rPr>
              <a:t>1</a:t>
            </a:r>
            <a:r>
              <a:rPr lang="zh-CN" altLang="en-US" sz="1600" b="1">
                <a:ea typeface="微软雅黑" panose="020B0503020204020204" pitchFamily="34" charset="-122"/>
              </a:rPr>
              <a:t>、</a:t>
            </a:r>
            <a:r>
              <a:rPr lang="en-US" altLang="zh-CN" sz="1600" b="1">
                <a:ea typeface="微软雅黑" panose="020B0503020204020204" pitchFamily="34" charset="-122"/>
              </a:rPr>
              <a:t>2</a:t>
            </a:r>
            <a:r>
              <a:rPr lang="zh-CN" altLang="en-US" sz="1600" b="1">
                <a:ea typeface="微软雅黑" panose="020B0503020204020204" pitchFamily="34" charset="-122"/>
              </a:rPr>
              <a:t>、</a:t>
            </a:r>
            <a:r>
              <a:rPr lang="en-US" altLang="zh-CN" sz="1600" b="1">
                <a:ea typeface="微软雅黑" panose="020B0503020204020204" pitchFamily="34" charset="-122"/>
              </a:rPr>
              <a:t>3</a:t>
            </a:r>
            <a:r>
              <a:rPr lang="zh-CN" altLang="en-US" sz="1600" b="1">
                <a:ea typeface="微软雅黑" panose="020B0503020204020204" pitchFamily="34" charset="-122"/>
              </a:rPr>
              <a:t>，则交叉后无任何变化 </a:t>
            </a:r>
            <a:r>
              <a:rPr lang="en-US" altLang="zh-CN" sz="1600" b="1">
                <a:ea typeface="微软雅黑" panose="020B0503020204020204" pitchFamily="34" charset="-122"/>
              </a:rPr>
              <a:t>.  </a:t>
            </a:r>
            <a:r>
              <a:rPr lang="zh-CN" altLang="en-US" sz="1600" b="1">
                <a:ea typeface="微软雅黑" panose="020B0503020204020204" pitchFamily="34" charset="-122"/>
              </a:rPr>
              <a:t>因此交叉点需避开这三个位置</a:t>
            </a:r>
            <a:endParaRPr lang="en-US" altLang="zh-CN" sz="16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b="1">
                <a:ea typeface="微软雅黑" panose="020B0503020204020204" pitchFamily="34" charset="-122"/>
              </a:rPr>
              <a:t>采用方法：从左开始，先比较它们的相同的基因，从不同基因位置按 ① 进行交叉 </a:t>
            </a:r>
            <a:endParaRPr lang="en-US" altLang="zh-CN" sz="16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p:sp>
        <p:nvSpPr>
          <p:cNvPr id="4" name="Text Box 11">
            <a:extLst>
              <a:ext uri="{FF2B5EF4-FFF2-40B4-BE49-F238E27FC236}">
                <a16:creationId xmlns:a16="http://schemas.microsoft.com/office/drawing/2014/main" id="{CEB09392-51D0-4527-B09D-252484D1FC43}"/>
              </a:ext>
            </a:extLst>
          </p:cNvPr>
          <p:cNvSpPr txBox="1">
            <a:spLocks noChangeArrowheads="1"/>
          </p:cNvSpPr>
          <p:nvPr/>
        </p:nvSpPr>
        <p:spPr bwMode="auto">
          <a:xfrm>
            <a:off x="1187624" y="2348880"/>
            <a:ext cx="26161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父代</a:t>
            </a:r>
            <a:r>
              <a:rPr lang="zh-CN" altLang="en-US" sz="2000"/>
              <a:t>    </a:t>
            </a:r>
            <a:r>
              <a:rPr lang="en-US" altLang="zh-CN" sz="2000" i="1"/>
              <a:t>A </a:t>
            </a:r>
            <a:r>
              <a:rPr lang="en-US" altLang="zh-CN" sz="2000"/>
              <a:t>     1 1 0</a:t>
            </a:r>
            <a:r>
              <a:rPr lang="en-US" altLang="zh-CN" sz="2000">
                <a:solidFill>
                  <a:srgbClr val="FF0000"/>
                </a:solidFill>
              </a:rPr>
              <a:t> </a:t>
            </a:r>
            <a:r>
              <a:rPr lang="en-US" altLang="zh-CN" sz="2000"/>
              <a:t>1001      </a:t>
            </a:r>
          </a:p>
        </p:txBody>
      </p:sp>
      <p:sp>
        <p:nvSpPr>
          <p:cNvPr id="5" name="Text Box 11">
            <a:extLst>
              <a:ext uri="{FF2B5EF4-FFF2-40B4-BE49-F238E27FC236}">
                <a16:creationId xmlns:a16="http://schemas.microsoft.com/office/drawing/2014/main" id="{F581BE57-C576-4058-A341-7A1E86C5BC1E}"/>
              </a:ext>
            </a:extLst>
          </p:cNvPr>
          <p:cNvSpPr txBox="1">
            <a:spLocks noChangeArrowheads="1"/>
          </p:cNvSpPr>
          <p:nvPr/>
        </p:nvSpPr>
        <p:spPr bwMode="auto">
          <a:xfrm>
            <a:off x="1187624" y="2852936"/>
            <a:ext cx="26239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父代</a:t>
            </a:r>
            <a:r>
              <a:rPr lang="zh-CN" altLang="en-US" sz="2000"/>
              <a:t>    </a:t>
            </a:r>
            <a:r>
              <a:rPr lang="en-US" altLang="zh-CN" sz="2000" i="1"/>
              <a:t>B </a:t>
            </a:r>
            <a:r>
              <a:rPr lang="en-US" altLang="zh-CN" sz="2000"/>
              <a:t>     1 1 0</a:t>
            </a:r>
            <a:r>
              <a:rPr lang="en-US" altLang="zh-CN" sz="2000">
                <a:solidFill>
                  <a:srgbClr val="FF0000"/>
                </a:solidFill>
              </a:rPr>
              <a:t> </a:t>
            </a:r>
            <a:r>
              <a:rPr lang="en-US" altLang="zh-CN" sz="2000"/>
              <a:t>0010      </a:t>
            </a:r>
          </a:p>
        </p:txBody>
      </p:sp>
      <p:sp>
        <p:nvSpPr>
          <p:cNvPr id="6" name="Text Box 11">
            <a:extLst>
              <a:ext uri="{FF2B5EF4-FFF2-40B4-BE49-F238E27FC236}">
                <a16:creationId xmlns:a16="http://schemas.microsoft.com/office/drawing/2014/main" id="{9D0D294A-9E00-4E45-A284-6681E875141F}"/>
              </a:ext>
            </a:extLst>
          </p:cNvPr>
          <p:cNvSpPr txBox="1">
            <a:spLocks noChangeArrowheads="1"/>
          </p:cNvSpPr>
          <p:nvPr/>
        </p:nvSpPr>
        <p:spPr bwMode="auto">
          <a:xfrm>
            <a:off x="4812733" y="2348880"/>
            <a:ext cx="26161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子代</a:t>
            </a:r>
            <a:r>
              <a:rPr lang="zh-CN" altLang="en-US" sz="2000"/>
              <a:t>    </a:t>
            </a:r>
            <a:r>
              <a:rPr lang="en-US" altLang="zh-CN" sz="2000" i="1"/>
              <a:t>A </a:t>
            </a:r>
            <a:r>
              <a:rPr lang="en-US" altLang="zh-CN" sz="2000"/>
              <a:t>     110</a:t>
            </a:r>
            <a:r>
              <a:rPr lang="en-US" altLang="zh-CN" sz="2000">
                <a:solidFill>
                  <a:srgbClr val="FF0000"/>
                </a:solidFill>
              </a:rPr>
              <a:t> </a:t>
            </a:r>
            <a:r>
              <a:rPr lang="en-US" altLang="zh-CN" sz="2000"/>
              <a:t>0010      </a:t>
            </a:r>
          </a:p>
        </p:txBody>
      </p:sp>
      <p:sp>
        <p:nvSpPr>
          <p:cNvPr id="7" name="Text Box 11">
            <a:extLst>
              <a:ext uri="{FF2B5EF4-FFF2-40B4-BE49-F238E27FC236}">
                <a16:creationId xmlns:a16="http://schemas.microsoft.com/office/drawing/2014/main" id="{7BC1C754-9D5E-4EA5-A373-2E433E80FA6A}"/>
              </a:ext>
            </a:extLst>
          </p:cNvPr>
          <p:cNvSpPr txBox="1">
            <a:spLocks noChangeArrowheads="1"/>
          </p:cNvSpPr>
          <p:nvPr/>
        </p:nvSpPr>
        <p:spPr bwMode="auto">
          <a:xfrm>
            <a:off x="4819650" y="2852936"/>
            <a:ext cx="27046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子代</a:t>
            </a:r>
            <a:r>
              <a:rPr lang="zh-CN" altLang="en-US" sz="2000"/>
              <a:t>    </a:t>
            </a:r>
            <a:r>
              <a:rPr lang="en-US" altLang="zh-CN" sz="2000" i="1"/>
              <a:t>B </a:t>
            </a:r>
            <a:r>
              <a:rPr lang="en-US" altLang="zh-CN" sz="2000"/>
              <a:t>     1101</a:t>
            </a:r>
            <a:r>
              <a:rPr lang="en-US" altLang="zh-CN" sz="2000">
                <a:solidFill>
                  <a:srgbClr val="FF0000"/>
                </a:solidFill>
              </a:rPr>
              <a:t> </a:t>
            </a:r>
            <a:r>
              <a:rPr lang="en-US" altLang="zh-CN" sz="2000"/>
              <a:t>001      </a:t>
            </a:r>
          </a:p>
        </p:txBody>
      </p:sp>
      <p:sp>
        <p:nvSpPr>
          <p:cNvPr id="8" name="Line 16">
            <a:extLst>
              <a:ext uri="{FF2B5EF4-FFF2-40B4-BE49-F238E27FC236}">
                <a16:creationId xmlns:a16="http://schemas.microsoft.com/office/drawing/2014/main" id="{C7E9C6C1-A919-41C4-9A39-6F7256104E12}"/>
              </a:ext>
            </a:extLst>
          </p:cNvPr>
          <p:cNvSpPr>
            <a:spLocks noChangeShapeType="1"/>
          </p:cNvSpPr>
          <p:nvPr/>
        </p:nvSpPr>
        <p:spPr bwMode="auto">
          <a:xfrm>
            <a:off x="3779912" y="2780928"/>
            <a:ext cx="936625" cy="0"/>
          </a:xfrm>
          <a:prstGeom prst="line">
            <a:avLst/>
          </a:prstGeom>
          <a:ln>
            <a:headEnd/>
            <a:tailEnd type="triangle" w="med" len="med"/>
          </a:ln>
          <a:extLst>
            <a:ext uri="{909E8E84-426E-40DD-AFC4-6F175D3DCCD1}">
              <a14:hiddenFill xmlns:a14="http://schemas.microsoft.com/office/drawing/2010/main">
                <a:noFill/>
              </a14:hiddenFill>
            </a:ext>
          </a:extLst>
        </p:spPr>
        <p:style>
          <a:lnRef idx="3">
            <a:schemeClr val="accent4"/>
          </a:lnRef>
          <a:fillRef idx="0">
            <a:schemeClr val="accent4"/>
          </a:fillRef>
          <a:effectRef idx="2">
            <a:schemeClr val="accent4"/>
          </a:effectRef>
          <a:fontRef idx="minor">
            <a:schemeClr val="tx1"/>
          </a:fontRef>
        </p:style>
        <p:txBody>
          <a:bodyPr/>
          <a:lstStyle/>
          <a:p>
            <a:endParaRPr lang="zh-CN" altLang="en-US">
              <a:highlight>
                <a:srgbClr val="000080"/>
              </a:highlight>
            </a:endParaRPr>
          </a:p>
        </p:txBody>
      </p:sp>
      <p:sp>
        <p:nvSpPr>
          <p:cNvPr id="10" name="Line 14">
            <a:extLst>
              <a:ext uri="{FF2B5EF4-FFF2-40B4-BE49-F238E27FC236}">
                <a16:creationId xmlns:a16="http://schemas.microsoft.com/office/drawing/2014/main" id="{E9FD4587-C93C-466C-8390-A1DEE996B93F}"/>
              </a:ext>
            </a:extLst>
          </p:cNvPr>
          <p:cNvSpPr>
            <a:spLocks noChangeShapeType="1"/>
          </p:cNvSpPr>
          <p:nvPr/>
        </p:nvSpPr>
        <p:spPr bwMode="auto">
          <a:xfrm>
            <a:off x="2699792" y="2348558"/>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4">
            <a:extLst>
              <a:ext uri="{FF2B5EF4-FFF2-40B4-BE49-F238E27FC236}">
                <a16:creationId xmlns:a16="http://schemas.microsoft.com/office/drawing/2014/main" id="{69292838-4E1B-4EF7-8EF1-23F1FE46D25B}"/>
              </a:ext>
            </a:extLst>
          </p:cNvPr>
          <p:cNvSpPr>
            <a:spLocks noChangeShapeType="1"/>
          </p:cNvSpPr>
          <p:nvPr/>
        </p:nvSpPr>
        <p:spPr bwMode="auto">
          <a:xfrm>
            <a:off x="2699792" y="2924622"/>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4">
            <a:extLst>
              <a:ext uri="{FF2B5EF4-FFF2-40B4-BE49-F238E27FC236}">
                <a16:creationId xmlns:a16="http://schemas.microsoft.com/office/drawing/2014/main" id="{DDBB99F7-853F-4050-BED1-BC5A9DD09B5C}"/>
              </a:ext>
            </a:extLst>
          </p:cNvPr>
          <p:cNvSpPr>
            <a:spLocks noChangeShapeType="1"/>
          </p:cNvSpPr>
          <p:nvPr/>
        </p:nvSpPr>
        <p:spPr bwMode="auto">
          <a:xfrm>
            <a:off x="2915816" y="2924622"/>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4">
            <a:extLst>
              <a:ext uri="{FF2B5EF4-FFF2-40B4-BE49-F238E27FC236}">
                <a16:creationId xmlns:a16="http://schemas.microsoft.com/office/drawing/2014/main" id="{33607AC7-26A5-4242-AB89-E8737E9DC85B}"/>
              </a:ext>
            </a:extLst>
          </p:cNvPr>
          <p:cNvSpPr>
            <a:spLocks noChangeShapeType="1"/>
          </p:cNvSpPr>
          <p:nvPr/>
        </p:nvSpPr>
        <p:spPr bwMode="auto">
          <a:xfrm>
            <a:off x="2915816" y="2348558"/>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4">
            <a:extLst>
              <a:ext uri="{FF2B5EF4-FFF2-40B4-BE49-F238E27FC236}">
                <a16:creationId xmlns:a16="http://schemas.microsoft.com/office/drawing/2014/main" id="{8C2ECABC-E140-4306-9C8F-90B607D67D14}"/>
              </a:ext>
            </a:extLst>
          </p:cNvPr>
          <p:cNvSpPr>
            <a:spLocks noChangeShapeType="1"/>
          </p:cNvSpPr>
          <p:nvPr/>
        </p:nvSpPr>
        <p:spPr bwMode="auto">
          <a:xfrm>
            <a:off x="3131840" y="2348558"/>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4">
            <a:extLst>
              <a:ext uri="{FF2B5EF4-FFF2-40B4-BE49-F238E27FC236}">
                <a16:creationId xmlns:a16="http://schemas.microsoft.com/office/drawing/2014/main" id="{E97AE8D9-106F-4D7C-85EF-2B4DCC9219BC}"/>
              </a:ext>
            </a:extLst>
          </p:cNvPr>
          <p:cNvSpPr>
            <a:spLocks noChangeShapeType="1"/>
          </p:cNvSpPr>
          <p:nvPr/>
        </p:nvSpPr>
        <p:spPr bwMode="auto">
          <a:xfrm>
            <a:off x="3131840" y="2924622"/>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Text Box 11">
            <a:extLst>
              <a:ext uri="{FF2B5EF4-FFF2-40B4-BE49-F238E27FC236}">
                <a16:creationId xmlns:a16="http://schemas.microsoft.com/office/drawing/2014/main" id="{3DA70C80-F4A8-4D18-848F-0CA0B033F065}"/>
              </a:ext>
            </a:extLst>
          </p:cNvPr>
          <p:cNvSpPr txBox="1">
            <a:spLocks noChangeArrowheads="1"/>
          </p:cNvSpPr>
          <p:nvPr/>
        </p:nvSpPr>
        <p:spPr bwMode="auto">
          <a:xfrm>
            <a:off x="1179772" y="4268974"/>
            <a:ext cx="2600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父代</a:t>
            </a:r>
            <a:r>
              <a:rPr lang="zh-CN" altLang="en-US" sz="2000"/>
              <a:t>    </a:t>
            </a:r>
            <a:r>
              <a:rPr lang="en-US" altLang="zh-CN" sz="2000" i="1"/>
              <a:t>A </a:t>
            </a:r>
            <a:r>
              <a:rPr lang="en-US" altLang="zh-CN" sz="2000"/>
              <a:t>     1101 001      </a:t>
            </a:r>
          </a:p>
        </p:txBody>
      </p:sp>
      <p:sp>
        <p:nvSpPr>
          <p:cNvPr id="18" name="Text Box 11">
            <a:extLst>
              <a:ext uri="{FF2B5EF4-FFF2-40B4-BE49-F238E27FC236}">
                <a16:creationId xmlns:a16="http://schemas.microsoft.com/office/drawing/2014/main" id="{EF57C823-71F5-457F-981F-CE38DE5B4D24}"/>
              </a:ext>
            </a:extLst>
          </p:cNvPr>
          <p:cNvSpPr txBox="1">
            <a:spLocks noChangeArrowheads="1"/>
          </p:cNvSpPr>
          <p:nvPr/>
        </p:nvSpPr>
        <p:spPr bwMode="auto">
          <a:xfrm>
            <a:off x="1179772" y="4767869"/>
            <a:ext cx="26239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父代</a:t>
            </a:r>
            <a:r>
              <a:rPr lang="zh-CN" altLang="en-US" sz="2000"/>
              <a:t>    </a:t>
            </a:r>
            <a:r>
              <a:rPr lang="en-US" altLang="zh-CN" sz="2000" i="1"/>
              <a:t>B </a:t>
            </a:r>
            <a:r>
              <a:rPr lang="en-US" altLang="zh-CN" sz="2000"/>
              <a:t>     1100</a:t>
            </a:r>
            <a:r>
              <a:rPr lang="en-US" altLang="zh-CN" sz="2000">
                <a:solidFill>
                  <a:srgbClr val="FF0000"/>
                </a:solidFill>
              </a:rPr>
              <a:t> </a:t>
            </a:r>
            <a:r>
              <a:rPr lang="en-US" altLang="zh-CN" sz="2000"/>
              <a:t>010      </a:t>
            </a:r>
          </a:p>
        </p:txBody>
      </p:sp>
      <p:sp>
        <p:nvSpPr>
          <p:cNvPr id="19" name="Line 14">
            <a:extLst>
              <a:ext uri="{FF2B5EF4-FFF2-40B4-BE49-F238E27FC236}">
                <a16:creationId xmlns:a16="http://schemas.microsoft.com/office/drawing/2014/main" id="{244A071A-6576-40B9-B74F-2AA041633D15}"/>
              </a:ext>
            </a:extLst>
          </p:cNvPr>
          <p:cNvSpPr>
            <a:spLocks noChangeShapeType="1"/>
          </p:cNvSpPr>
          <p:nvPr/>
        </p:nvSpPr>
        <p:spPr bwMode="auto">
          <a:xfrm>
            <a:off x="3122274" y="4268974"/>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4">
            <a:extLst>
              <a:ext uri="{FF2B5EF4-FFF2-40B4-BE49-F238E27FC236}">
                <a16:creationId xmlns:a16="http://schemas.microsoft.com/office/drawing/2014/main" id="{21AAE6C8-247B-4768-A773-BD90A9E85CBA}"/>
              </a:ext>
            </a:extLst>
          </p:cNvPr>
          <p:cNvSpPr>
            <a:spLocks noChangeShapeType="1"/>
          </p:cNvSpPr>
          <p:nvPr/>
        </p:nvSpPr>
        <p:spPr bwMode="auto">
          <a:xfrm>
            <a:off x="3147120" y="4767869"/>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16">
            <a:extLst>
              <a:ext uri="{FF2B5EF4-FFF2-40B4-BE49-F238E27FC236}">
                <a16:creationId xmlns:a16="http://schemas.microsoft.com/office/drawing/2014/main" id="{F91C8952-6EC1-4B2C-9D47-1DFE6BBBCAEC}"/>
              </a:ext>
            </a:extLst>
          </p:cNvPr>
          <p:cNvSpPr>
            <a:spLocks noChangeShapeType="1"/>
          </p:cNvSpPr>
          <p:nvPr/>
        </p:nvSpPr>
        <p:spPr bwMode="auto">
          <a:xfrm>
            <a:off x="3635375" y="4711728"/>
            <a:ext cx="936625" cy="0"/>
          </a:xfrm>
          <a:prstGeom prst="line">
            <a:avLst/>
          </a:prstGeom>
          <a:ln>
            <a:headEnd/>
            <a:tailEnd type="triangle" w="med" len="med"/>
          </a:ln>
          <a:extLst>
            <a:ext uri="{909E8E84-426E-40DD-AFC4-6F175D3DCCD1}">
              <a14:hiddenFill xmlns:a14="http://schemas.microsoft.com/office/drawing/2010/main">
                <a:noFill/>
              </a14:hiddenFill>
            </a:ext>
          </a:extLst>
        </p:spPr>
        <p:style>
          <a:lnRef idx="3">
            <a:schemeClr val="accent4"/>
          </a:lnRef>
          <a:fillRef idx="0">
            <a:schemeClr val="accent4"/>
          </a:fillRef>
          <a:effectRef idx="2">
            <a:schemeClr val="accent4"/>
          </a:effectRef>
          <a:fontRef idx="minor">
            <a:schemeClr val="tx1"/>
          </a:fontRef>
        </p:style>
        <p:txBody>
          <a:bodyPr/>
          <a:lstStyle/>
          <a:p>
            <a:endParaRPr lang="zh-CN" altLang="en-US">
              <a:highlight>
                <a:srgbClr val="000080"/>
              </a:highlight>
            </a:endParaRPr>
          </a:p>
        </p:txBody>
      </p:sp>
      <p:sp>
        <p:nvSpPr>
          <p:cNvPr id="23" name="Text Box 11">
            <a:extLst>
              <a:ext uri="{FF2B5EF4-FFF2-40B4-BE49-F238E27FC236}">
                <a16:creationId xmlns:a16="http://schemas.microsoft.com/office/drawing/2014/main" id="{FD4D3A7F-6FBD-4F52-A4FE-203A148E2797}"/>
              </a:ext>
            </a:extLst>
          </p:cNvPr>
          <p:cNvSpPr txBox="1">
            <a:spLocks noChangeArrowheads="1"/>
          </p:cNvSpPr>
          <p:nvPr/>
        </p:nvSpPr>
        <p:spPr bwMode="auto">
          <a:xfrm>
            <a:off x="4736507" y="4268974"/>
            <a:ext cx="26161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子代</a:t>
            </a:r>
            <a:r>
              <a:rPr lang="zh-CN" altLang="en-US" sz="2000"/>
              <a:t>    </a:t>
            </a:r>
            <a:r>
              <a:rPr lang="en-US" altLang="zh-CN" sz="2000" i="1"/>
              <a:t>A </a:t>
            </a:r>
            <a:r>
              <a:rPr lang="en-US" altLang="zh-CN" sz="2000"/>
              <a:t>     110</a:t>
            </a:r>
            <a:r>
              <a:rPr lang="en-US" altLang="zh-CN" sz="2000">
                <a:solidFill>
                  <a:srgbClr val="FF0000"/>
                </a:solidFill>
              </a:rPr>
              <a:t> </a:t>
            </a:r>
            <a:r>
              <a:rPr lang="en-US" altLang="zh-CN" sz="2000"/>
              <a:t>0010      </a:t>
            </a:r>
          </a:p>
        </p:txBody>
      </p:sp>
      <p:sp>
        <p:nvSpPr>
          <p:cNvPr id="24" name="Text Box 11">
            <a:extLst>
              <a:ext uri="{FF2B5EF4-FFF2-40B4-BE49-F238E27FC236}">
                <a16:creationId xmlns:a16="http://schemas.microsoft.com/office/drawing/2014/main" id="{D8E56862-F415-46A9-94B3-AEB1D56103EC}"/>
              </a:ext>
            </a:extLst>
          </p:cNvPr>
          <p:cNvSpPr txBox="1">
            <a:spLocks noChangeArrowheads="1"/>
          </p:cNvSpPr>
          <p:nvPr/>
        </p:nvSpPr>
        <p:spPr bwMode="auto">
          <a:xfrm>
            <a:off x="4736507" y="4767869"/>
            <a:ext cx="27046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子代</a:t>
            </a:r>
            <a:r>
              <a:rPr lang="zh-CN" altLang="en-US" sz="2000"/>
              <a:t>    </a:t>
            </a:r>
            <a:r>
              <a:rPr lang="en-US" altLang="zh-CN" sz="2000" i="1"/>
              <a:t>B </a:t>
            </a:r>
            <a:r>
              <a:rPr lang="en-US" altLang="zh-CN" sz="2000"/>
              <a:t>     1101</a:t>
            </a:r>
            <a:r>
              <a:rPr lang="en-US" altLang="zh-CN" sz="2000">
                <a:solidFill>
                  <a:srgbClr val="FF0000"/>
                </a:solidFill>
              </a:rPr>
              <a:t> </a:t>
            </a:r>
            <a:r>
              <a:rPr lang="en-US" altLang="zh-CN" sz="2000"/>
              <a:t>001      </a:t>
            </a:r>
          </a:p>
        </p:txBody>
      </p:sp>
    </p:spTree>
    <p:extLst>
      <p:ext uri="{BB962C8B-B14F-4D97-AF65-F5344CB8AC3E}">
        <p14:creationId xmlns:p14="http://schemas.microsoft.com/office/powerpoint/2010/main" val="104065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strips(downLeft)">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strips(downLeft)">
                                      <p:cBhvr>
                                        <p:cTn id="22" dur="2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strips(downRight)">
                                      <p:cBhvr>
                                        <p:cTn id="27" dur="2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8" presetClass="entr" presetSubtype="12"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strips(downLeft)">
                                      <p:cBhvr>
                                        <p:cTn id="52" dur="20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12"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strips(downLeft)">
                                      <p:cBhvr>
                                        <p:cTn id="57" dur="20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0" nodeType="clickEffect">
                                  <p:stCondLst>
                                    <p:cond delay="0"/>
                                  </p:stCondLst>
                                  <p:childTnLst>
                                    <p:animEffect transition="out" filter="fade">
                                      <p:cBhvr>
                                        <p:cTn id="61" dur="500"/>
                                        <p:tgtEl>
                                          <p:spTgt spid="13"/>
                                        </p:tgtEl>
                                      </p:cBhvr>
                                    </p:animEffect>
                                    <p:set>
                                      <p:cBhvr>
                                        <p:cTn id="62" dur="1" fill="hold">
                                          <p:stCondLst>
                                            <p:cond delay="499"/>
                                          </p:stCondLst>
                                        </p:cTn>
                                        <p:tgtEl>
                                          <p:spTgt spid="1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0" nodeType="clickEffect">
                                  <p:stCondLst>
                                    <p:cond delay="0"/>
                                  </p:stCondLst>
                                  <p:childTnLst>
                                    <p:animEffect transition="out" filter="fade">
                                      <p:cBhvr>
                                        <p:cTn id="66" dur="500"/>
                                        <p:tgtEl>
                                          <p:spTgt spid="12"/>
                                        </p:tgtEl>
                                      </p:cBhvr>
                                    </p:animEffect>
                                    <p:set>
                                      <p:cBhvr>
                                        <p:cTn id="67" dur="1" fill="hold">
                                          <p:stCondLst>
                                            <p:cond delay="499"/>
                                          </p:stCondLst>
                                        </p:cTn>
                                        <p:tgtEl>
                                          <p:spTgt spid="1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8" presetClass="entr" presetSubtype="12" fill="hold"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strips(downLeft)">
                                      <p:cBhvr>
                                        <p:cTn id="72" dur="20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18" presetClass="entr" presetSubtype="12"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strips(downLeft)">
                                      <p:cBhvr>
                                        <p:cTn id="77" dur="20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6" presetClass="entr" presetSubtype="16" fill="hold" nodeType="clickEffect">
                                  <p:stCondLst>
                                    <p:cond delay="0"/>
                                  </p:stCondLst>
                                  <p:childTnLst>
                                    <p:set>
                                      <p:cBhvr>
                                        <p:cTn id="81" dur="1" fill="hold">
                                          <p:stCondLst>
                                            <p:cond delay="0"/>
                                          </p:stCondLst>
                                        </p:cTn>
                                        <p:tgtEl>
                                          <p:spTgt spid="7171">
                                            <p:txEl>
                                              <p:pRg st="8" end="8"/>
                                            </p:txEl>
                                          </p:spTgt>
                                        </p:tgtEl>
                                        <p:attrNameLst>
                                          <p:attrName>style.visibility</p:attrName>
                                        </p:attrNameLst>
                                      </p:cBhvr>
                                      <p:to>
                                        <p:strVal val="visible"/>
                                      </p:to>
                                    </p:set>
                                    <p:animEffect transition="in" filter="circle(in)">
                                      <p:cBhvr>
                                        <p:cTn id="82" dur="2000"/>
                                        <p:tgtEl>
                                          <p:spTgt spid="7171">
                                            <p:txEl>
                                              <p:pRg st="8" end="8"/>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6" presetClass="entr" presetSubtype="16" fill="hold" nodeType="clickEffect">
                                  <p:stCondLst>
                                    <p:cond delay="0"/>
                                  </p:stCondLst>
                                  <p:childTnLst>
                                    <p:set>
                                      <p:cBhvr>
                                        <p:cTn id="86" dur="1" fill="hold">
                                          <p:stCondLst>
                                            <p:cond delay="0"/>
                                          </p:stCondLst>
                                        </p:cTn>
                                        <p:tgtEl>
                                          <p:spTgt spid="7171">
                                            <p:txEl>
                                              <p:pRg st="9" end="9"/>
                                            </p:txEl>
                                          </p:spTgt>
                                        </p:tgtEl>
                                        <p:attrNameLst>
                                          <p:attrName>style.visibility</p:attrName>
                                        </p:attrNameLst>
                                      </p:cBhvr>
                                      <p:to>
                                        <p:strVal val="visible"/>
                                      </p:to>
                                    </p:set>
                                    <p:animEffect transition="in" filter="circle(in)">
                                      <p:cBhvr>
                                        <p:cTn id="87" dur="2000"/>
                                        <p:tgtEl>
                                          <p:spTgt spid="7171">
                                            <p:txEl>
                                              <p:pRg st="9" end="9"/>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17"/>
                                        </p:tgtEl>
                                        <p:attrNameLst>
                                          <p:attrName>style.visibility</p:attrName>
                                        </p:attrNameLst>
                                      </p:cBhvr>
                                      <p:to>
                                        <p:strVal val="visible"/>
                                      </p:to>
                                    </p:set>
                                    <p:animEffect transition="in" filter="blinds(horizontal)">
                                      <p:cBhvr>
                                        <p:cTn id="92" dur="500"/>
                                        <p:tgtEl>
                                          <p:spTgt spid="17"/>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blinds(horizontal)">
                                      <p:cBhvr>
                                        <p:cTn id="97" dur="500"/>
                                        <p:tgtEl>
                                          <p:spTgt spid="18"/>
                                        </p:tgtEl>
                                      </p:cBhvr>
                                    </p:animEffect>
                                  </p:childTnLst>
                                </p:cTn>
                              </p:par>
                            </p:childTnLst>
                          </p:cTn>
                        </p:par>
                      </p:childTnLst>
                    </p:cTn>
                  </p:par>
                  <p:par>
                    <p:cTn id="98" fill="hold">
                      <p:stCondLst>
                        <p:cond delay="indefinite"/>
                      </p:stCondLst>
                      <p:childTnLst>
                        <p:par>
                          <p:cTn id="99" fill="hold">
                            <p:stCondLst>
                              <p:cond delay="0"/>
                            </p:stCondLst>
                            <p:childTnLst>
                              <p:par>
                                <p:cTn id="100" presetID="18" presetClass="entr" presetSubtype="12" fill="hold" nodeType="click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strips(downLeft)">
                                      <p:cBhvr>
                                        <p:cTn id="102" dur="2000"/>
                                        <p:tgtEl>
                                          <p:spTgt spid="19"/>
                                        </p:tgtEl>
                                      </p:cBhvr>
                                    </p:animEffect>
                                  </p:childTnLst>
                                </p:cTn>
                              </p:par>
                            </p:childTnLst>
                          </p:cTn>
                        </p:par>
                      </p:childTnLst>
                    </p:cTn>
                  </p:par>
                  <p:par>
                    <p:cTn id="103" fill="hold">
                      <p:stCondLst>
                        <p:cond delay="indefinite"/>
                      </p:stCondLst>
                      <p:childTnLst>
                        <p:par>
                          <p:cTn id="104" fill="hold">
                            <p:stCondLst>
                              <p:cond delay="0"/>
                            </p:stCondLst>
                            <p:childTnLst>
                              <p:par>
                                <p:cTn id="105" presetID="18" presetClass="entr" presetSubtype="12" fill="hold" nodeType="clickEffect">
                                  <p:stCondLst>
                                    <p:cond delay="0"/>
                                  </p:stCondLst>
                                  <p:childTnLst>
                                    <p:set>
                                      <p:cBhvr>
                                        <p:cTn id="106" dur="1" fill="hold">
                                          <p:stCondLst>
                                            <p:cond delay="0"/>
                                          </p:stCondLst>
                                        </p:cTn>
                                        <p:tgtEl>
                                          <p:spTgt spid="21"/>
                                        </p:tgtEl>
                                        <p:attrNameLst>
                                          <p:attrName>style.visibility</p:attrName>
                                        </p:attrNameLst>
                                      </p:cBhvr>
                                      <p:to>
                                        <p:strVal val="visible"/>
                                      </p:to>
                                    </p:set>
                                    <p:animEffect transition="in" filter="strips(downLeft)">
                                      <p:cBhvr>
                                        <p:cTn id="107" dur="2000"/>
                                        <p:tgtEl>
                                          <p:spTgt spid="21"/>
                                        </p:tgtEl>
                                      </p:cBhvr>
                                    </p:animEffect>
                                  </p:childTnLst>
                                </p:cTn>
                              </p:par>
                            </p:childTnLst>
                          </p:cTn>
                        </p:par>
                      </p:childTnLst>
                    </p:cTn>
                  </p:par>
                  <p:par>
                    <p:cTn id="108" fill="hold">
                      <p:stCondLst>
                        <p:cond delay="indefinite"/>
                      </p:stCondLst>
                      <p:childTnLst>
                        <p:par>
                          <p:cTn id="109" fill="hold">
                            <p:stCondLst>
                              <p:cond delay="0"/>
                            </p:stCondLst>
                            <p:childTnLst>
                              <p:par>
                                <p:cTn id="110" presetID="18" presetClass="entr" presetSubtype="6" fill="hold" nodeType="clickEffect">
                                  <p:stCondLst>
                                    <p:cond delay="0"/>
                                  </p:stCondLst>
                                  <p:childTnLst>
                                    <p:set>
                                      <p:cBhvr>
                                        <p:cTn id="111" dur="1" fill="hold">
                                          <p:stCondLst>
                                            <p:cond delay="0"/>
                                          </p:stCondLst>
                                        </p:cTn>
                                        <p:tgtEl>
                                          <p:spTgt spid="22"/>
                                        </p:tgtEl>
                                        <p:attrNameLst>
                                          <p:attrName>style.visibility</p:attrName>
                                        </p:attrNameLst>
                                      </p:cBhvr>
                                      <p:to>
                                        <p:strVal val="visible"/>
                                      </p:to>
                                    </p:set>
                                    <p:animEffect transition="in" filter="strips(downRight)">
                                      <p:cBhvr>
                                        <p:cTn id="112" dur="2000"/>
                                        <p:tgtEl>
                                          <p:spTgt spid="22"/>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23"/>
                                        </p:tgtEl>
                                        <p:attrNameLst>
                                          <p:attrName>style.visibility</p:attrName>
                                        </p:attrNameLst>
                                      </p:cBhvr>
                                      <p:to>
                                        <p:strVal val="visible"/>
                                      </p:to>
                                    </p:set>
                                    <p:animEffect transition="in" filter="blinds(horizontal)">
                                      <p:cBhvr>
                                        <p:cTn id="117" dur="500"/>
                                        <p:tgtEl>
                                          <p:spTgt spid="23"/>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blinds(horizontal)">
                                      <p:cBhvr>
                                        <p:cTn id="1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0" grpId="0" animBg="1"/>
      <p:bldP spid="11" grpId="0" animBg="1"/>
      <p:bldP spid="12" grpId="0" animBg="1"/>
      <p:bldP spid="13" grpId="0" animBg="1"/>
      <p:bldP spid="17" grpId="0"/>
      <p:bldP spid="18" grpId="0"/>
      <p:bldP spid="23" grpId="0"/>
      <p:bldP spid="2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200" dirty="0">
                <a:latin typeface="+mn-lt"/>
              </a:rPr>
              <a:t> </a:t>
            </a:r>
            <a:r>
              <a:rPr lang="zh-CN" altLang="en-US" sz="3200" dirty="0">
                <a:latin typeface="+mn-lt"/>
              </a:rPr>
              <a:t>进化过程中的技术问题</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pPr>
            <a:r>
              <a:rPr lang="zh-CN" altLang="en-US" sz="2400" b="1">
                <a:ea typeface="微软雅黑" panose="020B0503020204020204" pitchFamily="34" charset="-122"/>
              </a:rPr>
              <a:t>交叉（杂交）规则</a:t>
            </a:r>
            <a:endParaRPr lang="en-US" altLang="zh-CN" sz="2400" b="1">
              <a:ea typeface="微软雅黑" panose="020B0503020204020204" pitchFamily="34" charset="-122"/>
            </a:endParaRPr>
          </a:p>
          <a:p>
            <a:pPr marL="0" indent="0" eaLnBrk="1" hangingPunct="1">
              <a:buClr>
                <a:srgbClr val="FF0000"/>
              </a:buClr>
              <a:buSzPct val="55000"/>
              <a:buNone/>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③ 多交叉位法</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ea typeface="微软雅黑" panose="020B0503020204020204" pitchFamily="34" charset="-122"/>
              </a:rPr>
              <a:t>随机选择多个交叉点，双亲以一个交叉点到下一个交叉点基因相互替代和下一个交叉点到再下一个交叉点不变这样交叉形成两个新的后代</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p:sp>
        <p:nvSpPr>
          <p:cNvPr id="4" name="Text Box 11">
            <a:extLst>
              <a:ext uri="{FF2B5EF4-FFF2-40B4-BE49-F238E27FC236}">
                <a16:creationId xmlns:a16="http://schemas.microsoft.com/office/drawing/2014/main" id="{CEB09392-51D0-4527-B09D-252484D1FC43}"/>
              </a:ext>
            </a:extLst>
          </p:cNvPr>
          <p:cNvSpPr txBox="1">
            <a:spLocks noChangeArrowheads="1"/>
          </p:cNvSpPr>
          <p:nvPr/>
        </p:nvSpPr>
        <p:spPr bwMode="auto">
          <a:xfrm>
            <a:off x="1187624" y="3244914"/>
            <a:ext cx="26161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父代</a:t>
            </a:r>
            <a:r>
              <a:rPr lang="zh-CN" altLang="en-US" sz="2000"/>
              <a:t>    </a:t>
            </a:r>
            <a:r>
              <a:rPr lang="en-US" altLang="zh-CN" sz="2000" i="1"/>
              <a:t>A </a:t>
            </a:r>
            <a:r>
              <a:rPr lang="en-US" altLang="zh-CN" sz="2000"/>
              <a:t>     11 01 001      </a:t>
            </a:r>
          </a:p>
        </p:txBody>
      </p:sp>
      <p:sp>
        <p:nvSpPr>
          <p:cNvPr id="5" name="Text Box 11">
            <a:extLst>
              <a:ext uri="{FF2B5EF4-FFF2-40B4-BE49-F238E27FC236}">
                <a16:creationId xmlns:a16="http://schemas.microsoft.com/office/drawing/2014/main" id="{F581BE57-C576-4058-A341-7A1E86C5BC1E}"/>
              </a:ext>
            </a:extLst>
          </p:cNvPr>
          <p:cNvSpPr txBox="1">
            <a:spLocks noChangeArrowheads="1"/>
          </p:cNvSpPr>
          <p:nvPr/>
        </p:nvSpPr>
        <p:spPr bwMode="auto">
          <a:xfrm>
            <a:off x="1187624" y="3789040"/>
            <a:ext cx="26239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父代</a:t>
            </a:r>
            <a:r>
              <a:rPr lang="zh-CN" altLang="en-US" sz="2000"/>
              <a:t>    </a:t>
            </a:r>
            <a:r>
              <a:rPr lang="en-US" altLang="zh-CN" sz="2000" i="1"/>
              <a:t>B </a:t>
            </a:r>
            <a:r>
              <a:rPr lang="en-US" altLang="zh-CN" sz="2000"/>
              <a:t>     11 00 010      </a:t>
            </a:r>
          </a:p>
        </p:txBody>
      </p:sp>
      <p:sp>
        <p:nvSpPr>
          <p:cNvPr id="6" name="Text Box 11">
            <a:extLst>
              <a:ext uri="{FF2B5EF4-FFF2-40B4-BE49-F238E27FC236}">
                <a16:creationId xmlns:a16="http://schemas.microsoft.com/office/drawing/2014/main" id="{9D0D294A-9E00-4E45-A284-6681E875141F}"/>
              </a:ext>
            </a:extLst>
          </p:cNvPr>
          <p:cNvSpPr txBox="1">
            <a:spLocks noChangeArrowheads="1"/>
          </p:cNvSpPr>
          <p:nvPr/>
        </p:nvSpPr>
        <p:spPr bwMode="auto">
          <a:xfrm>
            <a:off x="4782168" y="3244914"/>
            <a:ext cx="26161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子代</a:t>
            </a:r>
            <a:r>
              <a:rPr lang="zh-CN" altLang="en-US" sz="2000"/>
              <a:t>    </a:t>
            </a:r>
            <a:r>
              <a:rPr lang="en-US" altLang="zh-CN" sz="2000" i="1"/>
              <a:t>A </a:t>
            </a:r>
            <a:r>
              <a:rPr lang="en-US" altLang="zh-CN" sz="2000"/>
              <a:t>     11 00 001      </a:t>
            </a:r>
          </a:p>
        </p:txBody>
      </p:sp>
      <p:sp>
        <p:nvSpPr>
          <p:cNvPr id="7" name="Text Box 11">
            <a:extLst>
              <a:ext uri="{FF2B5EF4-FFF2-40B4-BE49-F238E27FC236}">
                <a16:creationId xmlns:a16="http://schemas.microsoft.com/office/drawing/2014/main" id="{7BC1C754-9D5E-4EA5-A373-2E433E80FA6A}"/>
              </a:ext>
            </a:extLst>
          </p:cNvPr>
          <p:cNvSpPr txBox="1">
            <a:spLocks noChangeArrowheads="1"/>
          </p:cNvSpPr>
          <p:nvPr/>
        </p:nvSpPr>
        <p:spPr bwMode="auto">
          <a:xfrm>
            <a:off x="4783250" y="3780586"/>
            <a:ext cx="27046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子代</a:t>
            </a:r>
            <a:r>
              <a:rPr lang="zh-CN" altLang="en-US" sz="2000"/>
              <a:t>    </a:t>
            </a:r>
            <a:r>
              <a:rPr lang="en-US" altLang="zh-CN" sz="2000" i="1"/>
              <a:t>B </a:t>
            </a:r>
            <a:r>
              <a:rPr lang="en-US" altLang="zh-CN" sz="2000"/>
              <a:t>     11 01</a:t>
            </a:r>
            <a:r>
              <a:rPr lang="en-US" altLang="zh-CN" sz="2000">
                <a:solidFill>
                  <a:srgbClr val="FF0000"/>
                </a:solidFill>
              </a:rPr>
              <a:t> </a:t>
            </a:r>
            <a:r>
              <a:rPr lang="en-US" altLang="zh-CN" sz="2000"/>
              <a:t>010      </a:t>
            </a:r>
          </a:p>
        </p:txBody>
      </p:sp>
      <p:sp>
        <p:nvSpPr>
          <p:cNvPr id="8" name="Line 16">
            <a:extLst>
              <a:ext uri="{FF2B5EF4-FFF2-40B4-BE49-F238E27FC236}">
                <a16:creationId xmlns:a16="http://schemas.microsoft.com/office/drawing/2014/main" id="{C7E9C6C1-A919-41C4-9A39-6F7256104E12}"/>
              </a:ext>
            </a:extLst>
          </p:cNvPr>
          <p:cNvSpPr>
            <a:spLocks noChangeShapeType="1"/>
          </p:cNvSpPr>
          <p:nvPr/>
        </p:nvSpPr>
        <p:spPr bwMode="auto">
          <a:xfrm>
            <a:off x="3779912" y="3717032"/>
            <a:ext cx="936625" cy="0"/>
          </a:xfrm>
          <a:prstGeom prst="line">
            <a:avLst/>
          </a:prstGeom>
          <a:ln>
            <a:headEnd/>
            <a:tailEnd type="triangle" w="med" len="med"/>
          </a:ln>
          <a:extLst>
            <a:ext uri="{909E8E84-426E-40DD-AFC4-6F175D3DCCD1}">
              <a14:hiddenFill xmlns:a14="http://schemas.microsoft.com/office/drawing/2010/main">
                <a:noFill/>
              </a14:hiddenFill>
            </a:ext>
          </a:extLst>
        </p:spPr>
        <p:style>
          <a:lnRef idx="3">
            <a:schemeClr val="accent4"/>
          </a:lnRef>
          <a:fillRef idx="0">
            <a:schemeClr val="accent4"/>
          </a:fillRef>
          <a:effectRef idx="2">
            <a:schemeClr val="accent4"/>
          </a:effectRef>
          <a:fontRef idx="minor">
            <a:schemeClr val="tx1"/>
          </a:fontRef>
        </p:style>
        <p:txBody>
          <a:bodyPr/>
          <a:lstStyle/>
          <a:p>
            <a:endParaRPr lang="zh-CN" altLang="en-US">
              <a:highlight>
                <a:srgbClr val="000080"/>
              </a:highlight>
            </a:endParaRPr>
          </a:p>
        </p:txBody>
      </p:sp>
      <p:sp>
        <p:nvSpPr>
          <p:cNvPr id="10" name="Line 14">
            <a:extLst>
              <a:ext uri="{FF2B5EF4-FFF2-40B4-BE49-F238E27FC236}">
                <a16:creationId xmlns:a16="http://schemas.microsoft.com/office/drawing/2014/main" id="{E9FD4587-C93C-466C-8390-A1DEE996B93F}"/>
              </a:ext>
            </a:extLst>
          </p:cNvPr>
          <p:cNvSpPr>
            <a:spLocks noChangeShapeType="1"/>
          </p:cNvSpPr>
          <p:nvPr/>
        </p:nvSpPr>
        <p:spPr bwMode="auto">
          <a:xfrm>
            <a:off x="6444208" y="3284984"/>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4">
            <a:extLst>
              <a:ext uri="{FF2B5EF4-FFF2-40B4-BE49-F238E27FC236}">
                <a16:creationId xmlns:a16="http://schemas.microsoft.com/office/drawing/2014/main" id="{69292838-4E1B-4EF7-8EF1-23F1FE46D25B}"/>
              </a:ext>
            </a:extLst>
          </p:cNvPr>
          <p:cNvSpPr>
            <a:spLocks noChangeShapeType="1"/>
          </p:cNvSpPr>
          <p:nvPr/>
        </p:nvSpPr>
        <p:spPr bwMode="auto">
          <a:xfrm>
            <a:off x="2843808" y="3284662"/>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4">
            <a:extLst>
              <a:ext uri="{FF2B5EF4-FFF2-40B4-BE49-F238E27FC236}">
                <a16:creationId xmlns:a16="http://schemas.microsoft.com/office/drawing/2014/main" id="{DDBB99F7-853F-4050-BED1-BC5A9DD09B5C}"/>
              </a:ext>
            </a:extLst>
          </p:cNvPr>
          <p:cNvSpPr>
            <a:spLocks noChangeShapeType="1"/>
          </p:cNvSpPr>
          <p:nvPr/>
        </p:nvSpPr>
        <p:spPr bwMode="auto">
          <a:xfrm>
            <a:off x="2843808" y="3788718"/>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4">
            <a:extLst>
              <a:ext uri="{FF2B5EF4-FFF2-40B4-BE49-F238E27FC236}">
                <a16:creationId xmlns:a16="http://schemas.microsoft.com/office/drawing/2014/main" id="{33607AC7-26A5-4242-AB89-E8737E9DC85B}"/>
              </a:ext>
            </a:extLst>
          </p:cNvPr>
          <p:cNvSpPr>
            <a:spLocks noChangeShapeType="1"/>
          </p:cNvSpPr>
          <p:nvPr/>
        </p:nvSpPr>
        <p:spPr bwMode="auto">
          <a:xfrm>
            <a:off x="3153630" y="3284662"/>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4">
            <a:extLst>
              <a:ext uri="{FF2B5EF4-FFF2-40B4-BE49-F238E27FC236}">
                <a16:creationId xmlns:a16="http://schemas.microsoft.com/office/drawing/2014/main" id="{8C2ECABC-E140-4306-9C8F-90B607D67D14}"/>
              </a:ext>
            </a:extLst>
          </p:cNvPr>
          <p:cNvSpPr>
            <a:spLocks noChangeShapeType="1"/>
          </p:cNvSpPr>
          <p:nvPr/>
        </p:nvSpPr>
        <p:spPr bwMode="auto">
          <a:xfrm>
            <a:off x="3157975" y="3788718"/>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4">
            <a:extLst>
              <a:ext uri="{FF2B5EF4-FFF2-40B4-BE49-F238E27FC236}">
                <a16:creationId xmlns:a16="http://schemas.microsoft.com/office/drawing/2014/main" id="{E97AE8D9-106F-4D7C-85EF-2B4DCC9219BC}"/>
              </a:ext>
            </a:extLst>
          </p:cNvPr>
          <p:cNvSpPr>
            <a:spLocks noChangeShapeType="1"/>
          </p:cNvSpPr>
          <p:nvPr/>
        </p:nvSpPr>
        <p:spPr bwMode="auto">
          <a:xfrm>
            <a:off x="2843808" y="4652814"/>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Text Box 11">
            <a:extLst>
              <a:ext uri="{FF2B5EF4-FFF2-40B4-BE49-F238E27FC236}">
                <a16:creationId xmlns:a16="http://schemas.microsoft.com/office/drawing/2014/main" id="{3DA70C80-F4A8-4D18-848F-0CA0B033F065}"/>
              </a:ext>
            </a:extLst>
          </p:cNvPr>
          <p:cNvSpPr txBox="1">
            <a:spLocks noChangeArrowheads="1"/>
          </p:cNvSpPr>
          <p:nvPr/>
        </p:nvSpPr>
        <p:spPr bwMode="auto">
          <a:xfrm>
            <a:off x="1179772" y="4613066"/>
            <a:ext cx="2600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父代</a:t>
            </a:r>
            <a:r>
              <a:rPr lang="zh-CN" altLang="en-US" sz="2000"/>
              <a:t>    </a:t>
            </a:r>
            <a:r>
              <a:rPr lang="en-US" altLang="zh-CN" sz="2000" i="1"/>
              <a:t>A </a:t>
            </a:r>
            <a:r>
              <a:rPr lang="en-US" altLang="zh-CN" sz="2000"/>
              <a:t>     11 01 00 1      </a:t>
            </a:r>
          </a:p>
        </p:txBody>
      </p:sp>
      <p:sp>
        <p:nvSpPr>
          <p:cNvPr id="18" name="Text Box 11">
            <a:extLst>
              <a:ext uri="{FF2B5EF4-FFF2-40B4-BE49-F238E27FC236}">
                <a16:creationId xmlns:a16="http://schemas.microsoft.com/office/drawing/2014/main" id="{EF57C823-71F5-457F-981F-CE38DE5B4D24}"/>
              </a:ext>
            </a:extLst>
          </p:cNvPr>
          <p:cNvSpPr txBox="1">
            <a:spLocks noChangeArrowheads="1"/>
          </p:cNvSpPr>
          <p:nvPr/>
        </p:nvSpPr>
        <p:spPr bwMode="auto">
          <a:xfrm>
            <a:off x="1179772" y="5157192"/>
            <a:ext cx="26239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父代</a:t>
            </a:r>
            <a:r>
              <a:rPr lang="zh-CN" altLang="en-US" sz="2000"/>
              <a:t>    </a:t>
            </a:r>
            <a:r>
              <a:rPr lang="en-US" altLang="zh-CN" sz="2000" i="1"/>
              <a:t>B </a:t>
            </a:r>
            <a:r>
              <a:rPr lang="en-US" altLang="zh-CN" sz="2000"/>
              <a:t>     11 00</a:t>
            </a:r>
            <a:r>
              <a:rPr lang="en-US" altLang="zh-CN" sz="2000">
                <a:solidFill>
                  <a:srgbClr val="FF0000"/>
                </a:solidFill>
              </a:rPr>
              <a:t> </a:t>
            </a:r>
            <a:r>
              <a:rPr lang="en-US" altLang="zh-CN" sz="2000"/>
              <a:t>01 0      </a:t>
            </a:r>
          </a:p>
        </p:txBody>
      </p:sp>
      <p:sp>
        <p:nvSpPr>
          <p:cNvPr id="19" name="Line 14">
            <a:extLst>
              <a:ext uri="{FF2B5EF4-FFF2-40B4-BE49-F238E27FC236}">
                <a16:creationId xmlns:a16="http://schemas.microsoft.com/office/drawing/2014/main" id="{244A071A-6576-40B9-B74F-2AA041633D15}"/>
              </a:ext>
            </a:extLst>
          </p:cNvPr>
          <p:cNvSpPr>
            <a:spLocks noChangeShapeType="1"/>
          </p:cNvSpPr>
          <p:nvPr/>
        </p:nvSpPr>
        <p:spPr bwMode="auto">
          <a:xfrm>
            <a:off x="3153630" y="4652814"/>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4">
            <a:extLst>
              <a:ext uri="{FF2B5EF4-FFF2-40B4-BE49-F238E27FC236}">
                <a16:creationId xmlns:a16="http://schemas.microsoft.com/office/drawing/2014/main" id="{21AAE6C8-247B-4768-A773-BD90A9E85CBA}"/>
              </a:ext>
            </a:extLst>
          </p:cNvPr>
          <p:cNvSpPr>
            <a:spLocks noChangeShapeType="1"/>
          </p:cNvSpPr>
          <p:nvPr/>
        </p:nvSpPr>
        <p:spPr bwMode="auto">
          <a:xfrm>
            <a:off x="3491880" y="4652814"/>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16">
            <a:extLst>
              <a:ext uri="{FF2B5EF4-FFF2-40B4-BE49-F238E27FC236}">
                <a16:creationId xmlns:a16="http://schemas.microsoft.com/office/drawing/2014/main" id="{F91C8952-6EC1-4B2C-9D47-1DFE6BBBCAEC}"/>
              </a:ext>
            </a:extLst>
          </p:cNvPr>
          <p:cNvSpPr>
            <a:spLocks noChangeShapeType="1"/>
          </p:cNvSpPr>
          <p:nvPr/>
        </p:nvSpPr>
        <p:spPr bwMode="auto">
          <a:xfrm>
            <a:off x="3779391" y="5085184"/>
            <a:ext cx="936625" cy="0"/>
          </a:xfrm>
          <a:prstGeom prst="line">
            <a:avLst/>
          </a:prstGeom>
          <a:ln>
            <a:headEnd/>
            <a:tailEnd type="triangle" w="med" len="med"/>
          </a:ln>
          <a:extLst>
            <a:ext uri="{909E8E84-426E-40DD-AFC4-6F175D3DCCD1}">
              <a14:hiddenFill xmlns:a14="http://schemas.microsoft.com/office/drawing/2010/main">
                <a:noFill/>
              </a14:hiddenFill>
            </a:ext>
          </a:extLst>
        </p:spPr>
        <p:style>
          <a:lnRef idx="3">
            <a:schemeClr val="accent4"/>
          </a:lnRef>
          <a:fillRef idx="0">
            <a:schemeClr val="accent4"/>
          </a:fillRef>
          <a:effectRef idx="2">
            <a:schemeClr val="accent4"/>
          </a:effectRef>
          <a:fontRef idx="minor">
            <a:schemeClr val="tx1"/>
          </a:fontRef>
        </p:style>
        <p:txBody>
          <a:bodyPr/>
          <a:lstStyle/>
          <a:p>
            <a:endParaRPr lang="zh-CN" altLang="en-US">
              <a:highlight>
                <a:srgbClr val="000080"/>
              </a:highlight>
            </a:endParaRPr>
          </a:p>
        </p:txBody>
      </p:sp>
      <p:sp>
        <p:nvSpPr>
          <p:cNvPr id="23" name="Text Box 11">
            <a:extLst>
              <a:ext uri="{FF2B5EF4-FFF2-40B4-BE49-F238E27FC236}">
                <a16:creationId xmlns:a16="http://schemas.microsoft.com/office/drawing/2014/main" id="{FD4D3A7F-6FBD-4F52-A4FE-203A148E2797}"/>
              </a:ext>
            </a:extLst>
          </p:cNvPr>
          <p:cNvSpPr txBox="1">
            <a:spLocks noChangeArrowheads="1"/>
          </p:cNvSpPr>
          <p:nvPr/>
        </p:nvSpPr>
        <p:spPr bwMode="auto">
          <a:xfrm>
            <a:off x="4736507" y="4613066"/>
            <a:ext cx="26161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子代</a:t>
            </a:r>
            <a:r>
              <a:rPr lang="zh-CN" altLang="en-US" sz="2000"/>
              <a:t>    </a:t>
            </a:r>
            <a:r>
              <a:rPr lang="en-US" altLang="zh-CN" sz="2000" i="1"/>
              <a:t>A </a:t>
            </a:r>
            <a:r>
              <a:rPr lang="en-US" altLang="zh-CN" sz="2000"/>
              <a:t>     11 00 00 0      </a:t>
            </a:r>
          </a:p>
        </p:txBody>
      </p:sp>
      <p:sp>
        <p:nvSpPr>
          <p:cNvPr id="24" name="Text Box 11">
            <a:extLst>
              <a:ext uri="{FF2B5EF4-FFF2-40B4-BE49-F238E27FC236}">
                <a16:creationId xmlns:a16="http://schemas.microsoft.com/office/drawing/2014/main" id="{D8E56862-F415-46A9-94B3-AEB1D56103EC}"/>
              </a:ext>
            </a:extLst>
          </p:cNvPr>
          <p:cNvSpPr txBox="1">
            <a:spLocks noChangeArrowheads="1"/>
          </p:cNvSpPr>
          <p:nvPr/>
        </p:nvSpPr>
        <p:spPr bwMode="auto">
          <a:xfrm>
            <a:off x="4736507" y="5117122"/>
            <a:ext cx="27046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子代</a:t>
            </a:r>
            <a:r>
              <a:rPr lang="zh-CN" altLang="en-US" sz="2000"/>
              <a:t>    </a:t>
            </a:r>
            <a:r>
              <a:rPr lang="en-US" altLang="zh-CN" sz="2000" i="1"/>
              <a:t>B </a:t>
            </a:r>
            <a:r>
              <a:rPr lang="en-US" altLang="zh-CN" sz="2000"/>
              <a:t>     11 01</a:t>
            </a:r>
            <a:r>
              <a:rPr lang="en-US" altLang="zh-CN" sz="2000">
                <a:solidFill>
                  <a:srgbClr val="FF0000"/>
                </a:solidFill>
              </a:rPr>
              <a:t> </a:t>
            </a:r>
            <a:r>
              <a:rPr lang="en-US" altLang="zh-CN" sz="2000"/>
              <a:t>01 1      </a:t>
            </a:r>
          </a:p>
        </p:txBody>
      </p:sp>
      <p:sp>
        <p:nvSpPr>
          <p:cNvPr id="25" name="Line 14">
            <a:extLst>
              <a:ext uri="{FF2B5EF4-FFF2-40B4-BE49-F238E27FC236}">
                <a16:creationId xmlns:a16="http://schemas.microsoft.com/office/drawing/2014/main" id="{0FFB4098-E9B5-4A08-ADA8-0CAC57EE026B}"/>
              </a:ext>
            </a:extLst>
          </p:cNvPr>
          <p:cNvSpPr>
            <a:spLocks noChangeShapeType="1"/>
          </p:cNvSpPr>
          <p:nvPr/>
        </p:nvSpPr>
        <p:spPr bwMode="auto">
          <a:xfrm>
            <a:off x="6732240" y="3284984"/>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14">
            <a:extLst>
              <a:ext uri="{FF2B5EF4-FFF2-40B4-BE49-F238E27FC236}">
                <a16:creationId xmlns:a16="http://schemas.microsoft.com/office/drawing/2014/main" id="{705CEADD-0BA4-49A0-8712-94E683DB39D0}"/>
              </a:ext>
            </a:extLst>
          </p:cNvPr>
          <p:cNvSpPr>
            <a:spLocks noChangeShapeType="1"/>
          </p:cNvSpPr>
          <p:nvPr/>
        </p:nvSpPr>
        <p:spPr bwMode="auto">
          <a:xfrm>
            <a:off x="6444208" y="3717032"/>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14">
            <a:extLst>
              <a:ext uri="{FF2B5EF4-FFF2-40B4-BE49-F238E27FC236}">
                <a16:creationId xmlns:a16="http://schemas.microsoft.com/office/drawing/2014/main" id="{6F0E21C6-46B6-430E-95A7-854B5E2C026F}"/>
              </a:ext>
            </a:extLst>
          </p:cNvPr>
          <p:cNvSpPr>
            <a:spLocks noChangeShapeType="1"/>
          </p:cNvSpPr>
          <p:nvPr/>
        </p:nvSpPr>
        <p:spPr bwMode="auto">
          <a:xfrm>
            <a:off x="6732240" y="3717032"/>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14">
            <a:extLst>
              <a:ext uri="{FF2B5EF4-FFF2-40B4-BE49-F238E27FC236}">
                <a16:creationId xmlns:a16="http://schemas.microsoft.com/office/drawing/2014/main" id="{0D7E946F-F00D-4C2F-AFA9-C6D81FE569B6}"/>
              </a:ext>
            </a:extLst>
          </p:cNvPr>
          <p:cNvSpPr>
            <a:spLocks noChangeShapeType="1"/>
          </p:cNvSpPr>
          <p:nvPr/>
        </p:nvSpPr>
        <p:spPr bwMode="auto">
          <a:xfrm>
            <a:off x="2845236" y="5156870"/>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14">
            <a:extLst>
              <a:ext uri="{FF2B5EF4-FFF2-40B4-BE49-F238E27FC236}">
                <a16:creationId xmlns:a16="http://schemas.microsoft.com/office/drawing/2014/main" id="{8C09395A-225F-4962-AEA0-FBB23A7E1073}"/>
              </a:ext>
            </a:extLst>
          </p:cNvPr>
          <p:cNvSpPr>
            <a:spLocks noChangeShapeType="1"/>
          </p:cNvSpPr>
          <p:nvPr/>
        </p:nvSpPr>
        <p:spPr bwMode="auto">
          <a:xfrm>
            <a:off x="3169807" y="5156870"/>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14">
            <a:extLst>
              <a:ext uri="{FF2B5EF4-FFF2-40B4-BE49-F238E27FC236}">
                <a16:creationId xmlns:a16="http://schemas.microsoft.com/office/drawing/2014/main" id="{8898921A-9D49-4E60-9B02-638968B0353C}"/>
              </a:ext>
            </a:extLst>
          </p:cNvPr>
          <p:cNvSpPr>
            <a:spLocks noChangeShapeType="1"/>
          </p:cNvSpPr>
          <p:nvPr/>
        </p:nvSpPr>
        <p:spPr bwMode="auto">
          <a:xfrm>
            <a:off x="3491880" y="5156870"/>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14">
            <a:extLst>
              <a:ext uri="{FF2B5EF4-FFF2-40B4-BE49-F238E27FC236}">
                <a16:creationId xmlns:a16="http://schemas.microsoft.com/office/drawing/2014/main" id="{A94DD304-B59C-4BF0-869E-C4CB9FA6DC8F}"/>
              </a:ext>
            </a:extLst>
          </p:cNvPr>
          <p:cNvSpPr>
            <a:spLocks noChangeShapeType="1"/>
          </p:cNvSpPr>
          <p:nvPr/>
        </p:nvSpPr>
        <p:spPr bwMode="auto">
          <a:xfrm>
            <a:off x="6372200" y="4652814"/>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14">
            <a:extLst>
              <a:ext uri="{FF2B5EF4-FFF2-40B4-BE49-F238E27FC236}">
                <a16:creationId xmlns:a16="http://schemas.microsoft.com/office/drawing/2014/main" id="{2CCC2EF1-387D-4544-9AE4-BB4161A5B837}"/>
              </a:ext>
            </a:extLst>
          </p:cNvPr>
          <p:cNvSpPr>
            <a:spLocks noChangeShapeType="1"/>
          </p:cNvSpPr>
          <p:nvPr/>
        </p:nvSpPr>
        <p:spPr bwMode="auto">
          <a:xfrm>
            <a:off x="6660232" y="4652814"/>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14">
            <a:extLst>
              <a:ext uri="{FF2B5EF4-FFF2-40B4-BE49-F238E27FC236}">
                <a16:creationId xmlns:a16="http://schemas.microsoft.com/office/drawing/2014/main" id="{D2E69661-6EC8-45A0-89FA-0AD5D18DA114}"/>
              </a:ext>
            </a:extLst>
          </p:cNvPr>
          <p:cNvSpPr>
            <a:spLocks noChangeShapeType="1"/>
          </p:cNvSpPr>
          <p:nvPr/>
        </p:nvSpPr>
        <p:spPr bwMode="auto">
          <a:xfrm>
            <a:off x="7020272" y="4652814"/>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14">
            <a:extLst>
              <a:ext uri="{FF2B5EF4-FFF2-40B4-BE49-F238E27FC236}">
                <a16:creationId xmlns:a16="http://schemas.microsoft.com/office/drawing/2014/main" id="{91F8FBE3-A2A3-44B0-8954-FE74D4C353FB}"/>
              </a:ext>
            </a:extLst>
          </p:cNvPr>
          <p:cNvSpPr>
            <a:spLocks noChangeShapeType="1"/>
          </p:cNvSpPr>
          <p:nvPr/>
        </p:nvSpPr>
        <p:spPr bwMode="auto">
          <a:xfrm>
            <a:off x="6372200" y="5084862"/>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14">
            <a:extLst>
              <a:ext uri="{FF2B5EF4-FFF2-40B4-BE49-F238E27FC236}">
                <a16:creationId xmlns:a16="http://schemas.microsoft.com/office/drawing/2014/main" id="{8192BD6A-5AE5-460A-BB1A-56768A8AC542}"/>
              </a:ext>
            </a:extLst>
          </p:cNvPr>
          <p:cNvSpPr>
            <a:spLocks noChangeShapeType="1"/>
          </p:cNvSpPr>
          <p:nvPr/>
        </p:nvSpPr>
        <p:spPr bwMode="auto">
          <a:xfrm>
            <a:off x="6680793" y="5084862"/>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14">
            <a:extLst>
              <a:ext uri="{FF2B5EF4-FFF2-40B4-BE49-F238E27FC236}">
                <a16:creationId xmlns:a16="http://schemas.microsoft.com/office/drawing/2014/main" id="{B0ADB0DD-311F-46CD-A4F2-25840B82070C}"/>
              </a:ext>
            </a:extLst>
          </p:cNvPr>
          <p:cNvSpPr>
            <a:spLocks noChangeShapeType="1"/>
          </p:cNvSpPr>
          <p:nvPr/>
        </p:nvSpPr>
        <p:spPr bwMode="auto">
          <a:xfrm>
            <a:off x="7020272" y="5084862"/>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11355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strips(downLeft)">
                                      <p:cBhvr>
                                        <p:cTn id="17" dur="2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strips(downLeft)">
                                      <p:cBhvr>
                                        <p:cTn id="22" dur="2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strips(downLeft)">
                                      <p:cBhvr>
                                        <p:cTn id="27" dur="2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strips(downLeft)">
                                      <p:cBhvr>
                                        <p:cTn id="32" dur="20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strips(downRight)">
                                      <p:cBhvr>
                                        <p:cTn id="37" dur="20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linds(horizontal)">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linds(horizontal)">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1000"/>
                                        <p:tgtEl>
                                          <p:spTgt spid="25"/>
                                        </p:tgtEl>
                                      </p:cBhvr>
                                    </p:animEffect>
                                    <p:anim calcmode="lin" valueType="num">
                                      <p:cBhvr>
                                        <p:cTn id="58" dur="1000" fill="hold"/>
                                        <p:tgtEl>
                                          <p:spTgt spid="25"/>
                                        </p:tgtEl>
                                        <p:attrNameLst>
                                          <p:attrName>ppt_x</p:attrName>
                                        </p:attrNameLst>
                                      </p:cBhvr>
                                      <p:tavLst>
                                        <p:tav tm="0">
                                          <p:val>
                                            <p:strVal val="#ppt_x"/>
                                          </p:val>
                                        </p:tav>
                                        <p:tav tm="100000">
                                          <p:val>
                                            <p:strVal val="#ppt_x"/>
                                          </p:val>
                                        </p:tav>
                                      </p:tavLst>
                                    </p:anim>
                                    <p:anim calcmode="lin" valueType="num">
                                      <p:cBhvr>
                                        <p:cTn id="59" dur="1000" fill="hold"/>
                                        <p:tgtEl>
                                          <p:spTgt spid="2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1000"/>
                                        <p:tgtEl>
                                          <p:spTgt spid="26"/>
                                        </p:tgtEl>
                                      </p:cBhvr>
                                    </p:animEffect>
                                    <p:anim calcmode="lin" valueType="num">
                                      <p:cBhvr>
                                        <p:cTn id="63" dur="1000" fill="hold"/>
                                        <p:tgtEl>
                                          <p:spTgt spid="26"/>
                                        </p:tgtEl>
                                        <p:attrNameLst>
                                          <p:attrName>ppt_x</p:attrName>
                                        </p:attrNameLst>
                                      </p:cBhvr>
                                      <p:tavLst>
                                        <p:tav tm="0">
                                          <p:val>
                                            <p:strVal val="#ppt_x"/>
                                          </p:val>
                                        </p:tav>
                                        <p:tav tm="100000">
                                          <p:val>
                                            <p:strVal val="#ppt_x"/>
                                          </p:val>
                                        </p:tav>
                                      </p:tavLst>
                                    </p:anim>
                                    <p:anim calcmode="lin" valueType="num">
                                      <p:cBhvr>
                                        <p:cTn id="64" dur="1000" fill="hold"/>
                                        <p:tgtEl>
                                          <p:spTgt spid="26"/>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1000"/>
                                        <p:tgtEl>
                                          <p:spTgt spid="27"/>
                                        </p:tgtEl>
                                      </p:cBhvr>
                                    </p:animEffect>
                                    <p:anim calcmode="lin" valueType="num">
                                      <p:cBhvr>
                                        <p:cTn id="68" dur="1000" fill="hold"/>
                                        <p:tgtEl>
                                          <p:spTgt spid="27"/>
                                        </p:tgtEl>
                                        <p:attrNameLst>
                                          <p:attrName>ppt_x</p:attrName>
                                        </p:attrNameLst>
                                      </p:cBhvr>
                                      <p:tavLst>
                                        <p:tav tm="0">
                                          <p:val>
                                            <p:strVal val="#ppt_x"/>
                                          </p:val>
                                        </p:tav>
                                        <p:tav tm="100000">
                                          <p:val>
                                            <p:strVal val="#ppt_x"/>
                                          </p:val>
                                        </p:tav>
                                      </p:tavLst>
                                    </p:anim>
                                    <p:anim calcmode="lin" valueType="num">
                                      <p:cBhvr>
                                        <p:cTn id="6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blinds(horizontal)">
                                      <p:cBhvr>
                                        <p:cTn id="74" dur="500"/>
                                        <p:tgtEl>
                                          <p:spTgt spid="17"/>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blinds(horizontal)">
                                      <p:cBhvr>
                                        <p:cTn id="79" dur="500"/>
                                        <p:tgtEl>
                                          <p:spTgt spid="18"/>
                                        </p:tgtEl>
                                      </p:cBhvr>
                                    </p:animEffect>
                                  </p:childTnLst>
                                </p:cTn>
                              </p:par>
                            </p:childTnLst>
                          </p:cTn>
                        </p:par>
                      </p:childTnLst>
                    </p:cTn>
                  </p:par>
                  <p:par>
                    <p:cTn id="80" fill="hold">
                      <p:stCondLst>
                        <p:cond delay="indefinite"/>
                      </p:stCondLst>
                      <p:childTnLst>
                        <p:par>
                          <p:cTn id="81" fill="hold">
                            <p:stCondLst>
                              <p:cond delay="0"/>
                            </p:stCondLst>
                            <p:childTnLst>
                              <p:par>
                                <p:cTn id="82" presetID="18" presetClass="entr" presetSubtype="12" fill="hold" nodeType="click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strips(downLeft)">
                                      <p:cBhvr>
                                        <p:cTn id="84" dur="2000"/>
                                        <p:tgtEl>
                                          <p:spTgt spid="16"/>
                                        </p:tgtEl>
                                      </p:cBhvr>
                                    </p:animEffect>
                                  </p:childTnLst>
                                </p:cTn>
                              </p:par>
                            </p:childTnLst>
                          </p:cTn>
                        </p:par>
                      </p:childTnLst>
                    </p:cTn>
                  </p:par>
                  <p:par>
                    <p:cTn id="85" fill="hold">
                      <p:stCondLst>
                        <p:cond delay="indefinite"/>
                      </p:stCondLst>
                      <p:childTnLst>
                        <p:par>
                          <p:cTn id="86" fill="hold">
                            <p:stCondLst>
                              <p:cond delay="0"/>
                            </p:stCondLst>
                            <p:childTnLst>
                              <p:par>
                                <p:cTn id="87" presetID="18" presetClass="entr" presetSubtype="12" fill="hold" nodeType="click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strips(downLeft)">
                                      <p:cBhvr>
                                        <p:cTn id="89" dur="2000"/>
                                        <p:tgtEl>
                                          <p:spTgt spid="19"/>
                                        </p:tgtEl>
                                      </p:cBhvr>
                                    </p:animEffect>
                                  </p:childTnLst>
                                </p:cTn>
                              </p:par>
                            </p:childTnLst>
                          </p:cTn>
                        </p:par>
                      </p:childTnLst>
                    </p:cTn>
                  </p:par>
                  <p:par>
                    <p:cTn id="90" fill="hold">
                      <p:stCondLst>
                        <p:cond delay="indefinite"/>
                      </p:stCondLst>
                      <p:childTnLst>
                        <p:par>
                          <p:cTn id="91" fill="hold">
                            <p:stCondLst>
                              <p:cond delay="0"/>
                            </p:stCondLst>
                            <p:childTnLst>
                              <p:par>
                                <p:cTn id="92" presetID="18" presetClass="entr" presetSubtype="12" fill="hold" nodeType="click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strips(downLeft)">
                                      <p:cBhvr>
                                        <p:cTn id="94" dur="2000"/>
                                        <p:tgtEl>
                                          <p:spTgt spid="21"/>
                                        </p:tgtEl>
                                      </p:cBhvr>
                                    </p:animEffect>
                                  </p:childTnLst>
                                </p:cTn>
                              </p:par>
                            </p:childTnLst>
                          </p:cTn>
                        </p:par>
                      </p:childTnLst>
                    </p:cTn>
                  </p:par>
                  <p:par>
                    <p:cTn id="95" fill="hold">
                      <p:stCondLst>
                        <p:cond delay="indefinite"/>
                      </p:stCondLst>
                      <p:childTnLst>
                        <p:par>
                          <p:cTn id="96" fill="hold">
                            <p:stCondLst>
                              <p:cond delay="0"/>
                            </p:stCondLst>
                            <p:childTnLst>
                              <p:par>
                                <p:cTn id="97" presetID="18" presetClass="entr" presetSubtype="12" fill="hold" nodeType="clickEffect">
                                  <p:stCondLst>
                                    <p:cond delay="0"/>
                                  </p:stCondLst>
                                  <p:childTnLst>
                                    <p:set>
                                      <p:cBhvr>
                                        <p:cTn id="98" dur="1" fill="hold">
                                          <p:stCondLst>
                                            <p:cond delay="0"/>
                                          </p:stCondLst>
                                        </p:cTn>
                                        <p:tgtEl>
                                          <p:spTgt spid="28"/>
                                        </p:tgtEl>
                                        <p:attrNameLst>
                                          <p:attrName>style.visibility</p:attrName>
                                        </p:attrNameLst>
                                      </p:cBhvr>
                                      <p:to>
                                        <p:strVal val="visible"/>
                                      </p:to>
                                    </p:set>
                                    <p:animEffect transition="in" filter="strips(downLeft)">
                                      <p:cBhvr>
                                        <p:cTn id="99" dur="2000"/>
                                        <p:tgtEl>
                                          <p:spTgt spid="28"/>
                                        </p:tgtEl>
                                      </p:cBhvr>
                                    </p:animEffect>
                                  </p:childTnLst>
                                </p:cTn>
                              </p:par>
                            </p:childTnLst>
                          </p:cTn>
                        </p:par>
                      </p:childTnLst>
                    </p:cTn>
                  </p:par>
                  <p:par>
                    <p:cTn id="100" fill="hold">
                      <p:stCondLst>
                        <p:cond delay="indefinite"/>
                      </p:stCondLst>
                      <p:childTnLst>
                        <p:par>
                          <p:cTn id="101" fill="hold">
                            <p:stCondLst>
                              <p:cond delay="0"/>
                            </p:stCondLst>
                            <p:childTnLst>
                              <p:par>
                                <p:cTn id="102" presetID="18" presetClass="entr" presetSubtype="12" fill="hold" nodeType="clickEffect">
                                  <p:stCondLst>
                                    <p:cond delay="0"/>
                                  </p:stCondLst>
                                  <p:childTnLst>
                                    <p:set>
                                      <p:cBhvr>
                                        <p:cTn id="103" dur="1" fill="hold">
                                          <p:stCondLst>
                                            <p:cond delay="0"/>
                                          </p:stCondLst>
                                        </p:cTn>
                                        <p:tgtEl>
                                          <p:spTgt spid="29"/>
                                        </p:tgtEl>
                                        <p:attrNameLst>
                                          <p:attrName>style.visibility</p:attrName>
                                        </p:attrNameLst>
                                      </p:cBhvr>
                                      <p:to>
                                        <p:strVal val="visible"/>
                                      </p:to>
                                    </p:set>
                                    <p:animEffect transition="in" filter="strips(downLeft)">
                                      <p:cBhvr>
                                        <p:cTn id="104" dur="2000"/>
                                        <p:tgtEl>
                                          <p:spTgt spid="29"/>
                                        </p:tgtEl>
                                      </p:cBhvr>
                                    </p:animEffect>
                                  </p:childTnLst>
                                </p:cTn>
                              </p:par>
                            </p:childTnLst>
                          </p:cTn>
                        </p:par>
                      </p:childTnLst>
                    </p:cTn>
                  </p:par>
                  <p:par>
                    <p:cTn id="105" fill="hold">
                      <p:stCondLst>
                        <p:cond delay="indefinite"/>
                      </p:stCondLst>
                      <p:childTnLst>
                        <p:par>
                          <p:cTn id="106" fill="hold">
                            <p:stCondLst>
                              <p:cond delay="0"/>
                            </p:stCondLst>
                            <p:childTnLst>
                              <p:par>
                                <p:cTn id="107" presetID="18" presetClass="entr" presetSubtype="12" fill="hold" nodeType="clickEffect">
                                  <p:stCondLst>
                                    <p:cond delay="0"/>
                                  </p:stCondLst>
                                  <p:childTnLst>
                                    <p:set>
                                      <p:cBhvr>
                                        <p:cTn id="108" dur="1" fill="hold">
                                          <p:stCondLst>
                                            <p:cond delay="0"/>
                                          </p:stCondLst>
                                        </p:cTn>
                                        <p:tgtEl>
                                          <p:spTgt spid="30"/>
                                        </p:tgtEl>
                                        <p:attrNameLst>
                                          <p:attrName>style.visibility</p:attrName>
                                        </p:attrNameLst>
                                      </p:cBhvr>
                                      <p:to>
                                        <p:strVal val="visible"/>
                                      </p:to>
                                    </p:set>
                                    <p:animEffect transition="in" filter="strips(downLeft)">
                                      <p:cBhvr>
                                        <p:cTn id="109" dur="2000"/>
                                        <p:tgtEl>
                                          <p:spTgt spid="30"/>
                                        </p:tgtEl>
                                      </p:cBhvr>
                                    </p:animEffect>
                                  </p:childTnLst>
                                </p:cTn>
                              </p:par>
                            </p:childTnLst>
                          </p:cTn>
                        </p:par>
                      </p:childTnLst>
                    </p:cTn>
                  </p:par>
                  <p:par>
                    <p:cTn id="110" fill="hold">
                      <p:stCondLst>
                        <p:cond delay="indefinite"/>
                      </p:stCondLst>
                      <p:childTnLst>
                        <p:par>
                          <p:cTn id="111" fill="hold">
                            <p:stCondLst>
                              <p:cond delay="0"/>
                            </p:stCondLst>
                            <p:childTnLst>
                              <p:par>
                                <p:cTn id="112" presetID="18" presetClass="entr" presetSubtype="6" fill="hold" nodeType="clickEffect">
                                  <p:stCondLst>
                                    <p:cond delay="0"/>
                                  </p:stCondLst>
                                  <p:childTnLst>
                                    <p:set>
                                      <p:cBhvr>
                                        <p:cTn id="113" dur="1" fill="hold">
                                          <p:stCondLst>
                                            <p:cond delay="0"/>
                                          </p:stCondLst>
                                        </p:cTn>
                                        <p:tgtEl>
                                          <p:spTgt spid="22"/>
                                        </p:tgtEl>
                                        <p:attrNameLst>
                                          <p:attrName>style.visibility</p:attrName>
                                        </p:attrNameLst>
                                      </p:cBhvr>
                                      <p:to>
                                        <p:strVal val="visible"/>
                                      </p:to>
                                    </p:set>
                                    <p:animEffect transition="in" filter="strips(downRight)">
                                      <p:cBhvr>
                                        <p:cTn id="114" dur="2000"/>
                                        <p:tgtEl>
                                          <p:spTgt spid="22"/>
                                        </p:tgtEl>
                                      </p:cBhvr>
                                    </p:animEffect>
                                  </p:childTnLst>
                                </p:cTn>
                              </p:par>
                            </p:childTnLst>
                          </p:cTn>
                        </p:par>
                      </p:childTnLst>
                    </p:cTn>
                  </p:par>
                  <p:par>
                    <p:cTn id="115" fill="hold">
                      <p:stCondLst>
                        <p:cond delay="indefinite"/>
                      </p:stCondLst>
                      <p:childTnLst>
                        <p:par>
                          <p:cTn id="116" fill="hold">
                            <p:stCondLst>
                              <p:cond delay="0"/>
                            </p:stCondLst>
                            <p:childTnLst>
                              <p:par>
                                <p:cTn id="117" presetID="3" presetClass="entr" presetSubtype="10" fill="hold" grpId="0" nodeType="clickEffect">
                                  <p:stCondLst>
                                    <p:cond delay="0"/>
                                  </p:stCondLst>
                                  <p:childTnLst>
                                    <p:set>
                                      <p:cBhvr>
                                        <p:cTn id="118" dur="1" fill="hold">
                                          <p:stCondLst>
                                            <p:cond delay="0"/>
                                          </p:stCondLst>
                                        </p:cTn>
                                        <p:tgtEl>
                                          <p:spTgt spid="23"/>
                                        </p:tgtEl>
                                        <p:attrNameLst>
                                          <p:attrName>style.visibility</p:attrName>
                                        </p:attrNameLst>
                                      </p:cBhvr>
                                      <p:to>
                                        <p:strVal val="visible"/>
                                      </p:to>
                                    </p:set>
                                    <p:animEffect transition="in" filter="blinds(horizontal)">
                                      <p:cBhvr>
                                        <p:cTn id="119" dur="500"/>
                                        <p:tgtEl>
                                          <p:spTgt spid="23"/>
                                        </p:tgtEl>
                                      </p:cBhvr>
                                    </p:animEffect>
                                  </p:childTnLst>
                                </p:cTn>
                              </p:par>
                              <p:par>
                                <p:cTn id="120" presetID="3" presetClass="entr" presetSubtype="10" fill="hold" grpId="0" nodeType="withEffect">
                                  <p:stCondLst>
                                    <p:cond delay="0"/>
                                  </p:stCondLst>
                                  <p:childTnLst>
                                    <p:set>
                                      <p:cBhvr>
                                        <p:cTn id="121" dur="1" fill="hold">
                                          <p:stCondLst>
                                            <p:cond delay="0"/>
                                          </p:stCondLst>
                                        </p:cTn>
                                        <p:tgtEl>
                                          <p:spTgt spid="31"/>
                                        </p:tgtEl>
                                        <p:attrNameLst>
                                          <p:attrName>style.visibility</p:attrName>
                                        </p:attrNameLst>
                                      </p:cBhvr>
                                      <p:to>
                                        <p:strVal val="visible"/>
                                      </p:to>
                                    </p:set>
                                    <p:animEffect transition="in" filter="blinds(horizontal)">
                                      <p:cBhvr>
                                        <p:cTn id="122" dur="500"/>
                                        <p:tgtEl>
                                          <p:spTgt spid="31"/>
                                        </p:tgtEl>
                                      </p:cBhvr>
                                    </p:animEffect>
                                  </p:childTnLst>
                                </p:cTn>
                              </p:par>
                              <p:par>
                                <p:cTn id="123" presetID="3" presetClass="entr" presetSubtype="10" fill="hold" grpId="0" nodeType="withEffect">
                                  <p:stCondLst>
                                    <p:cond delay="0"/>
                                  </p:stCondLst>
                                  <p:childTnLst>
                                    <p:set>
                                      <p:cBhvr>
                                        <p:cTn id="124" dur="1" fill="hold">
                                          <p:stCondLst>
                                            <p:cond delay="0"/>
                                          </p:stCondLst>
                                        </p:cTn>
                                        <p:tgtEl>
                                          <p:spTgt spid="32"/>
                                        </p:tgtEl>
                                        <p:attrNameLst>
                                          <p:attrName>style.visibility</p:attrName>
                                        </p:attrNameLst>
                                      </p:cBhvr>
                                      <p:to>
                                        <p:strVal val="visible"/>
                                      </p:to>
                                    </p:set>
                                    <p:animEffect transition="in" filter="blinds(horizontal)">
                                      <p:cBhvr>
                                        <p:cTn id="125" dur="500"/>
                                        <p:tgtEl>
                                          <p:spTgt spid="32"/>
                                        </p:tgtEl>
                                      </p:cBhvr>
                                    </p:animEffect>
                                  </p:childTnLst>
                                </p:cTn>
                              </p:par>
                              <p:par>
                                <p:cTn id="126" presetID="3" presetClass="entr" presetSubtype="10" fill="hold" grpId="0" nodeType="withEffect">
                                  <p:stCondLst>
                                    <p:cond delay="0"/>
                                  </p:stCondLst>
                                  <p:childTnLst>
                                    <p:set>
                                      <p:cBhvr>
                                        <p:cTn id="127" dur="1" fill="hold">
                                          <p:stCondLst>
                                            <p:cond delay="0"/>
                                          </p:stCondLst>
                                        </p:cTn>
                                        <p:tgtEl>
                                          <p:spTgt spid="33"/>
                                        </p:tgtEl>
                                        <p:attrNameLst>
                                          <p:attrName>style.visibility</p:attrName>
                                        </p:attrNameLst>
                                      </p:cBhvr>
                                      <p:to>
                                        <p:strVal val="visible"/>
                                      </p:to>
                                    </p:set>
                                    <p:animEffect transition="in" filter="blinds(horizontal)">
                                      <p:cBhvr>
                                        <p:cTn id="128" dur="500"/>
                                        <p:tgtEl>
                                          <p:spTgt spid="33"/>
                                        </p:tgtEl>
                                      </p:cBhvr>
                                    </p:animEffect>
                                  </p:childTnLst>
                                </p:cTn>
                              </p:par>
                            </p:childTnLst>
                          </p:cTn>
                        </p:par>
                      </p:childTnLst>
                    </p:cTn>
                  </p:par>
                  <p:par>
                    <p:cTn id="129" fill="hold">
                      <p:stCondLst>
                        <p:cond delay="indefinite"/>
                      </p:stCondLst>
                      <p:childTnLst>
                        <p:par>
                          <p:cTn id="130" fill="hold">
                            <p:stCondLst>
                              <p:cond delay="0"/>
                            </p:stCondLst>
                            <p:childTnLst>
                              <p:par>
                                <p:cTn id="131" presetID="3" presetClass="entr" presetSubtype="10" fill="hold" grpId="0" nodeType="clickEffect">
                                  <p:stCondLst>
                                    <p:cond delay="0"/>
                                  </p:stCondLst>
                                  <p:childTnLst>
                                    <p:set>
                                      <p:cBhvr>
                                        <p:cTn id="132" dur="1" fill="hold">
                                          <p:stCondLst>
                                            <p:cond delay="0"/>
                                          </p:stCondLst>
                                        </p:cTn>
                                        <p:tgtEl>
                                          <p:spTgt spid="24"/>
                                        </p:tgtEl>
                                        <p:attrNameLst>
                                          <p:attrName>style.visibility</p:attrName>
                                        </p:attrNameLst>
                                      </p:cBhvr>
                                      <p:to>
                                        <p:strVal val="visible"/>
                                      </p:to>
                                    </p:set>
                                    <p:animEffect transition="in" filter="blinds(horizontal)">
                                      <p:cBhvr>
                                        <p:cTn id="133" dur="500"/>
                                        <p:tgtEl>
                                          <p:spTgt spid="24"/>
                                        </p:tgtEl>
                                      </p:cBhvr>
                                    </p:animEffect>
                                  </p:childTnLst>
                                </p:cTn>
                              </p:par>
                              <p:par>
                                <p:cTn id="134" presetID="3" presetClass="entr" presetSubtype="10" fill="hold" grpId="0" nodeType="withEffect">
                                  <p:stCondLst>
                                    <p:cond delay="0"/>
                                  </p:stCondLst>
                                  <p:childTnLst>
                                    <p:set>
                                      <p:cBhvr>
                                        <p:cTn id="135" dur="1" fill="hold">
                                          <p:stCondLst>
                                            <p:cond delay="0"/>
                                          </p:stCondLst>
                                        </p:cTn>
                                        <p:tgtEl>
                                          <p:spTgt spid="34"/>
                                        </p:tgtEl>
                                        <p:attrNameLst>
                                          <p:attrName>style.visibility</p:attrName>
                                        </p:attrNameLst>
                                      </p:cBhvr>
                                      <p:to>
                                        <p:strVal val="visible"/>
                                      </p:to>
                                    </p:set>
                                    <p:animEffect transition="in" filter="blinds(horizontal)">
                                      <p:cBhvr>
                                        <p:cTn id="136" dur="500"/>
                                        <p:tgtEl>
                                          <p:spTgt spid="34"/>
                                        </p:tgtEl>
                                      </p:cBhvr>
                                    </p:animEffect>
                                  </p:childTnLst>
                                </p:cTn>
                              </p:par>
                              <p:par>
                                <p:cTn id="137" presetID="3" presetClass="entr" presetSubtype="10" fill="hold" grpId="0" nodeType="withEffect">
                                  <p:stCondLst>
                                    <p:cond delay="0"/>
                                  </p:stCondLst>
                                  <p:childTnLst>
                                    <p:set>
                                      <p:cBhvr>
                                        <p:cTn id="138" dur="1" fill="hold">
                                          <p:stCondLst>
                                            <p:cond delay="0"/>
                                          </p:stCondLst>
                                        </p:cTn>
                                        <p:tgtEl>
                                          <p:spTgt spid="35"/>
                                        </p:tgtEl>
                                        <p:attrNameLst>
                                          <p:attrName>style.visibility</p:attrName>
                                        </p:attrNameLst>
                                      </p:cBhvr>
                                      <p:to>
                                        <p:strVal val="visible"/>
                                      </p:to>
                                    </p:set>
                                    <p:animEffect transition="in" filter="blinds(horizontal)">
                                      <p:cBhvr>
                                        <p:cTn id="139" dur="500"/>
                                        <p:tgtEl>
                                          <p:spTgt spid="35"/>
                                        </p:tgtEl>
                                      </p:cBhvr>
                                    </p:animEffect>
                                  </p:childTnLst>
                                </p:cTn>
                              </p:par>
                              <p:par>
                                <p:cTn id="140" presetID="3" presetClass="entr" presetSubtype="10" fill="hold" grpId="0" nodeType="withEffect">
                                  <p:stCondLst>
                                    <p:cond delay="0"/>
                                  </p:stCondLst>
                                  <p:childTnLst>
                                    <p:set>
                                      <p:cBhvr>
                                        <p:cTn id="141" dur="1" fill="hold">
                                          <p:stCondLst>
                                            <p:cond delay="0"/>
                                          </p:stCondLst>
                                        </p:cTn>
                                        <p:tgtEl>
                                          <p:spTgt spid="36"/>
                                        </p:tgtEl>
                                        <p:attrNameLst>
                                          <p:attrName>style.visibility</p:attrName>
                                        </p:attrNameLst>
                                      </p:cBhvr>
                                      <p:to>
                                        <p:strVal val="visible"/>
                                      </p:to>
                                    </p:set>
                                    <p:animEffect transition="in" filter="blinds(horizontal)">
                                      <p:cBhvr>
                                        <p:cTn id="14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0" grpId="0" animBg="1"/>
      <p:bldP spid="17" grpId="0"/>
      <p:bldP spid="18" grpId="0"/>
      <p:bldP spid="23" grpId="0"/>
      <p:bldP spid="24" grpId="0"/>
      <p:bldP spid="25" grpId="0" animBg="1"/>
      <p:bldP spid="26" grpId="0" animBg="1"/>
      <p:bldP spid="27" grpId="0" animBg="1"/>
      <p:bldP spid="31" grpId="0" animBg="1"/>
      <p:bldP spid="32" grpId="0" animBg="1"/>
      <p:bldP spid="33" grpId="0" animBg="1"/>
      <p:bldP spid="34" grpId="0" animBg="1"/>
      <p:bldP spid="35" grpId="0" animBg="1"/>
      <p:bldP spid="3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200" dirty="0">
                <a:latin typeface="+mn-lt"/>
              </a:rPr>
              <a:t> </a:t>
            </a:r>
            <a:r>
              <a:rPr lang="zh-CN" altLang="en-US" sz="3200" dirty="0">
                <a:latin typeface="+mn-lt"/>
              </a:rPr>
              <a:t>进化过程中的技术问题</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pPr>
            <a:r>
              <a:rPr lang="zh-CN" altLang="en-US" sz="2400" b="1">
                <a:ea typeface="微软雅黑" panose="020B0503020204020204" pitchFamily="34" charset="-122"/>
              </a:rPr>
              <a:t>交叉（杂交）规则</a:t>
            </a:r>
            <a:endParaRPr lang="en-US" altLang="zh-CN" sz="2400" b="1">
              <a:ea typeface="微软雅黑" panose="020B0503020204020204" pitchFamily="34" charset="-122"/>
            </a:endParaRPr>
          </a:p>
          <a:p>
            <a:pPr marL="0" indent="0" eaLnBrk="1" hangingPunct="1">
              <a:buClr>
                <a:srgbClr val="FF0000"/>
              </a:buClr>
              <a:buSzPct val="55000"/>
              <a:buNone/>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④显性遗传法</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ea typeface="微软雅黑" panose="020B0503020204020204" pitchFamily="34" charset="-122"/>
              </a:rPr>
              <a:t>对双亲中的基因，有些是具有优超关系的，这些基因必将遗传给下一代 </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如：</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则 </a:t>
            </a:r>
            <a:r>
              <a:rPr lang="en-US" altLang="zh-CN" sz="1800" b="1">
                <a:ea typeface="微软雅黑" panose="020B0503020204020204" pitchFamily="34" charset="-122"/>
              </a:rPr>
              <a:t>1 </a:t>
            </a:r>
            <a:r>
              <a:rPr lang="zh-CN" altLang="en-US" sz="1800" b="1">
                <a:ea typeface="微软雅黑" panose="020B0503020204020204" pitchFamily="34" charset="-122"/>
              </a:rPr>
              <a:t>永远比 </a:t>
            </a:r>
            <a:r>
              <a:rPr lang="en-US" altLang="zh-CN" sz="1800" b="1">
                <a:ea typeface="微软雅黑" panose="020B0503020204020204" pitchFamily="34" charset="-122"/>
              </a:rPr>
              <a:t>0 </a:t>
            </a:r>
            <a:r>
              <a:rPr lang="zh-CN" altLang="en-US" sz="1800" b="1">
                <a:ea typeface="微软雅黑" panose="020B0503020204020204" pitchFamily="34" charset="-122"/>
              </a:rPr>
              <a:t>好 ，所以：</a:t>
            </a: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latin typeface="微软雅黑" panose="020B0503020204020204" pitchFamily="34" charset="-122"/>
                <a:ea typeface="微软雅黑" panose="020B0503020204020204" pitchFamily="34" charset="-122"/>
              </a:rPr>
              <a:t>显然，这个交叉算子只产生一个子代，是</a:t>
            </a:r>
            <a:r>
              <a:rPr lang="zh-CN" altLang="en-US" sz="1800" b="1">
                <a:solidFill>
                  <a:srgbClr val="0000FF"/>
                </a:solidFill>
                <a:latin typeface="微软雅黑" panose="020B0503020204020204" pitchFamily="34" charset="-122"/>
                <a:ea typeface="微软雅黑" panose="020B0503020204020204" pitchFamily="34" charset="-122"/>
              </a:rPr>
              <a:t>双亲单子法</a:t>
            </a:r>
            <a:r>
              <a:rPr lang="zh-CN" altLang="en-US" sz="1800" b="1">
                <a:latin typeface="微软雅黑" panose="020B0503020204020204" pitchFamily="34" charset="-122"/>
                <a:ea typeface="微软雅黑" panose="020B0503020204020204" pitchFamily="34" charset="-122"/>
              </a:rPr>
              <a:t>，而前面的几个都属于</a:t>
            </a:r>
            <a:r>
              <a:rPr lang="zh-CN" altLang="en-US" sz="1800" b="1">
                <a:solidFill>
                  <a:srgbClr val="0000FF"/>
                </a:solidFill>
                <a:latin typeface="微软雅黑" panose="020B0503020204020204" pitchFamily="34" charset="-122"/>
                <a:ea typeface="微软雅黑" panose="020B0503020204020204" pitchFamily="34" charset="-122"/>
              </a:rPr>
              <a:t>双亲双子法</a:t>
            </a:r>
            <a:endParaRPr lang="en-US" altLang="zh-CN" sz="1800" b="1">
              <a:solidFill>
                <a:srgbClr val="0000FF"/>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p:sp>
        <p:nvSpPr>
          <p:cNvPr id="17" name="Text Box 11">
            <a:extLst>
              <a:ext uri="{FF2B5EF4-FFF2-40B4-BE49-F238E27FC236}">
                <a16:creationId xmlns:a16="http://schemas.microsoft.com/office/drawing/2014/main" id="{3DA70C80-F4A8-4D18-848F-0CA0B033F065}"/>
              </a:ext>
            </a:extLst>
          </p:cNvPr>
          <p:cNvSpPr txBox="1">
            <a:spLocks noChangeArrowheads="1"/>
          </p:cNvSpPr>
          <p:nvPr/>
        </p:nvSpPr>
        <p:spPr bwMode="auto">
          <a:xfrm>
            <a:off x="976712" y="4060081"/>
            <a:ext cx="2600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父代</a:t>
            </a:r>
            <a:r>
              <a:rPr lang="zh-CN" altLang="en-US" sz="2000"/>
              <a:t>    </a:t>
            </a:r>
            <a:r>
              <a:rPr lang="en-US" altLang="zh-CN" sz="2000" i="1"/>
              <a:t>A </a:t>
            </a:r>
            <a:r>
              <a:rPr lang="en-US" altLang="zh-CN" sz="2000"/>
              <a:t>     1 0 1 0 1      </a:t>
            </a:r>
          </a:p>
        </p:txBody>
      </p:sp>
      <p:sp>
        <p:nvSpPr>
          <p:cNvPr id="18" name="Text Box 11">
            <a:extLst>
              <a:ext uri="{FF2B5EF4-FFF2-40B4-BE49-F238E27FC236}">
                <a16:creationId xmlns:a16="http://schemas.microsoft.com/office/drawing/2014/main" id="{EF57C823-71F5-457F-981F-CE38DE5B4D24}"/>
              </a:ext>
            </a:extLst>
          </p:cNvPr>
          <p:cNvSpPr txBox="1">
            <a:spLocks noChangeArrowheads="1"/>
          </p:cNvSpPr>
          <p:nvPr/>
        </p:nvSpPr>
        <p:spPr bwMode="auto">
          <a:xfrm>
            <a:off x="971550" y="4559167"/>
            <a:ext cx="26239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父代</a:t>
            </a:r>
            <a:r>
              <a:rPr lang="zh-CN" altLang="en-US" sz="2000"/>
              <a:t>    </a:t>
            </a:r>
            <a:r>
              <a:rPr lang="en-US" altLang="zh-CN" sz="2000" i="1"/>
              <a:t>B </a:t>
            </a:r>
            <a:r>
              <a:rPr lang="en-US" altLang="zh-CN" sz="2000"/>
              <a:t>     1 0 0</a:t>
            </a:r>
            <a:r>
              <a:rPr lang="en-US" altLang="zh-CN" sz="2000">
                <a:solidFill>
                  <a:srgbClr val="FF0000"/>
                </a:solidFill>
              </a:rPr>
              <a:t> </a:t>
            </a:r>
            <a:r>
              <a:rPr lang="en-US" altLang="zh-CN" sz="2000"/>
              <a:t>1 0      </a:t>
            </a:r>
          </a:p>
        </p:txBody>
      </p:sp>
      <p:sp>
        <p:nvSpPr>
          <p:cNvPr id="22" name="Line 16">
            <a:extLst>
              <a:ext uri="{FF2B5EF4-FFF2-40B4-BE49-F238E27FC236}">
                <a16:creationId xmlns:a16="http://schemas.microsoft.com/office/drawing/2014/main" id="{F91C8952-6EC1-4B2C-9D47-1DFE6BBBCAEC}"/>
              </a:ext>
            </a:extLst>
          </p:cNvPr>
          <p:cNvSpPr>
            <a:spLocks noChangeShapeType="1"/>
          </p:cNvSpPr>
          <p:nvPr/>
        </p:nvSpPr>
        <p:spPr bwMode="auto">
          <a:xfrm>
            <a:off x="3576843" y="4541409"/>
            <a:ext cx="936625" cy="0"/>
          </a:xfrm>
          <a:prstGeom prst="line">
            <a:avLst/>
          </a:prstGeom>
          <a:ln>
            <a:headEnd/>
            <a:tailEnd type="triangle" w="med" len="med"/>
          </a:ln>
          <a:extLst>
            <a:ext uri="{909E8E84-426E-40DD-AFC4-6F175D3DCCD1}">
              <a14:hiddenFill xmlns:a14="http://schemas.microsoft.com/office/drawing/2010/main">
                <a:noFill/>
              </a14:hiddenFill>
            </a:ext>
          </a:extLst>
        </p:spPr>
        <p:style>
          <a:lnRef idx="3">
            <a:schemeClr val="accent4"/>
          </a:lnRef>
          <a:fillRef idx="0">
            <a:schemeClr val="accent4"/>
          </a:fillRef>
          <a:effectRef idx="2">
            <a:schemeClr val="accent4"/>
          </a:effectRef>
          <a:fontRef idx="minor">
            <a:schemeClr val="tx1"/>
          </a:fontRef>
        </p:style>
        <p:txBody>
          <a:bodyPr/>
          <a:lstStyle/>
          <a:p>
            <a:endParaRPr lang="zh-CN" altLang="en-US">
              <a:highlight>
                <a:srgbClr val="000080"/>
              </a:highlight>
            </a:endParaRPr>
          </a:p>
        </p:txBody>
      </p:sp>
      <p:sp>
        <p:nvSpPr>
          <p:cNvPr id="23" name="Text Box 11">
            <a:extLst>
              <a:ext uri="{FF2B5EF4-FFF2-40B4-BE49-F238E27FC236}">
                <a16:creationId xmlns:a16="http://schemas.microsoft.com/office/drawing/2014/main" id="{FD4D3A7F-6FBD-4F52-A4FE-203A148E2797}"/>
              </a:ext>
            </a:extLst>
          </p:cNvPr>
          <p:cNvSpPr txBox="1">
            <a:spLocks noChangeArrowheads="1"/>
          </p:cNvSpPr>
          <p:nvPr/>
        </p:nvSpPr>
        <p:spPr bwMode="auto">
          <a:xfrm>
            <a:off x="4763408" y="4341354"/>
            <a:ext cx="26161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子代</a:t>
            </a:r>
            <a:r>
              <a:rPr lang="zh-CN" altLang="en-US" sz="2000"/>
              <a:t> </a:t>
            </a:r>
            <a:r>
              <a:rPr lang="en-US" altLang="zh-CN" sz="2000" i="1"/>
              <a:t> </a:t>
            </a:r>
            <a:r>
              <a:rPr lang="en-US" altLang="zh-CN" sz="2000"/>
              <a:t>     1 0 1 1 1 </a:t>
            </a:r>
          </a:p>
        </p:txBody>
      </p:sp>
      <p:pic>
        <p:nvPicPr>
          <p:cNvPr id="2" name="图片 1">
            <a:extLst>
              <a:ext uri="{FF2B5EF4-FFF2-40B4-BE49-F238E27FC236}">
                <a16:creationId xmlns:a16="http://schemas.microsoft.com/office/drawing/2014/main" id="{12F6FAEB-7131-472C-B29E-F53FDF3C6BCD}"/>
              </a:ext>
            </a:extLst>
          </p:cNvPr>
          <p:cNvPicPr>
            <a:picLocks noChangeAspect="1"/>
          </p:cNvPicPr>
          <p:nvPr/>
        </p:nvPicPr>
        <p:blipFill>
          <a:blip r:embed="rId2"/>
          <a:stretch>
            <a:fillRect/>
          </a:stretch>
        </p:blipFill>
        <p:spPr>
          <a:xfrm>
            <a:off x="1557181" y="2890066"/>
            <a:ext cx="4514286" cy="476190"/>
          </a:xfrm>
          <a:prstGeom prst="rect">
            <a:avLst/>
          </a:prstGeom>
        </p:spPr>
      </p:pic>
    </p:spTree>
    <p:extLst>
      <p:ext uri="{BB962C8B-B14F-4D97-AF65-F5344CB8AC3E}">
        <p14:creationId xmlns:p14="http://schemas.microsoft.com/office/powerpoint/2010/main" val="175512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171">
                                            <p:txEl>
                                              <p:pRg st="8" end="8"/>
                                            </p:txEl>
                                          </p:spTgt>
                                        </p:tgtEl>
                                        <p:attrNameLst>
                                          <p:attrName>style.visibility</p:attrName>
                                        </p:attrNameLst>
                                      </p:cBhvr>
                                      <p:to>
                                        <p:strVal val="visible"/>
                                      </p:to>
                                    </p:set>
                                    <p:animEffect transition="in" filter="fade">
                                      <p:cBhvr>
                                        <p:cTn id="14" dur="1000"/>
                                        <p:tgtEl>
                                          <p:spTgt spid="7171">
                                            <p:txEl>
                                              <p:pRg st="8" end="8"/>
                                            </p:txEl>
                                          </p:spTgt>
                                        </p:tgtEl>
                                      </p:cBhvr>
                                    </p:animEffect>
                                    <p:anim calcmode="lin" valueType="num">
                                      <p:cBhvr>
                                        <p:cTn id="15" dur="1000" fill="hold"/>
                                        <p:tgtEl>
                                          <p:spTgt spid="7171">
                                            <p:txEl>
                                              <p:pRg st="8" end="8"/>
                                            </p:txEl>
                                          </p:spTgt>
                                        </p:tgtEl>
                                        <p:attrNameLst>
                                          <p:attrName>ppt_x</p:attrName>
                                        </p:attrNameLst>
                                      </p:cBhvr>
                                      <p:tavLst>
                                        <p:tav tm="0">
                                          <p:val>
                                            <p:strVal val="#ppt_x"/>
                                          </p:val>
                                        </p:tav>
                                        <p:tav tm="100000">
                                          <p:val>
                                            <p:strVal val="#ppt_x"/>
                                          </p:val>
                                        </p:tav>
                                      </p:tavLst>
                                    </p:anim>
                                    <p:anim calcmode="lin" valueType="num">
                                      <p:cBhvr>
                                        <p:cTn id="16" dur="1000" fill="hold"/>
                                        <p:tgtEl>
                                          <p:spTgt spid="7171">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linds(horizontal)">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linds(horizontal)">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strips(downRight)">
                                      <p:cBhvr>
                                        <p:cTn id="31" dur="20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blinds(horizontal)">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7171">
                                            <p:txEl>
                                              <p:pRg st="14" end="14"/>
                                            </p:txEl>
                                          </p:spTgt>
                                        </p:tgtEl>
                                        <p:attrNameLst>
                                          <p:attrName>style.visibility</p:attrName>
                                        </p:attrNameLst>
                                      </p:cBhvr>
                                      <p:to>
                                        <p:strVal val="visible"/>
                                      </p:to>
                                    </p:set>
                                    <p:animEffect transition="in" filter="fade">
                                      <p:cBhvr>
                                        <p:cTn id="41" dur="1000"/>
                                        <p:tgtEl>
                                          <p:spTgt spid="7171">
                                            <p:txEl>
                                              <p:pRg st="14" end="14"/>
                                            </p:txEl>
                                          </p:spTgt>
                                        </p:tgtEl>
                                      </p:cBhvr>
                                    </p:animEffect>
                                    <p:anim calcmode="lin" valueType="num">
                                      <p:cBhvr>
                                        <p:cTn id="42" dur="1000" fill="hold"/>
                                        <p:tgtEl>
                                          <p:spTgt spid="7171">
                                            <p:txEl>
                                              <p:pRg st="14" end="14"/>
                                            </p:txEl>
                                          </p:spTgt>
                                        </p:tgtEl>
                                        <p:attrNameLst>
                                          <p:attrName>ppt_x</p:attrName>
                                        </p:attrNameLst>
                                      </p:cBhvr>
                                      <p:tavLst>
                                        <p:tav tm="0">
                                          <p:val>
                                            <p:strVal val="#ppt_x"/>
                                          </p:val>
                                        </p:tav>
                                        <p:tav tm="100000">
                                          <p:val>
                                            <p:strVal val="#ppt_x"/>
                                          </p:val>
                                        </p:tav>
                                      </p:tavLst>
                                    </p:anim>
                                    <p:anim calcmode="lin" valueType="num">
                                      <p:cBhvr>
                                        <p:cTn id="43" dur="1000" fill="hold"/>
                                        <p:tgtEl>
                                          <p:spTgt spid="7171">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 </a:t>
            </a:r>
            <a:r>
              <a:rPr lang="zh-CN" altLang="en-US" dirty="0">
                <a:latin typeface="+mn-lt"/>
              </a:rPr>
              <a:t>进化计算</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p:txBody>
          <a:bodyPr/>
          <a:lstStyle/>
          <a:p>
            <a:pPr eaLnBrk="1" hangingPunct="1">
              <a:buClr>
                <a:srgbClr val="FF0000"/>
              </a:buClr>
              <a:buSzPct val="55000"/>
            </a:pPr>
            <a:r>
              <a:rPr lang="zh-CN" altLang="en-US" sz="2400" b="1">
                <a:ea typeface="微软雅黑" panose="020B0503020204020204" pitchFamily="34" charset="-122"/>
              </a:rPr>
              <a:t>什么是进化计算</a:t>
            </a:r>
            <a:r>
              <a:rPr lang="zh-CN" altLang="en-US" sz="2000" b="1">
                <a:ea typeface="微软雅黑" panose="020B0503020204020204" pitchFamily="34" charset="-122"/>
              </a:rPr>
              <a:t>？</a:t>
            </a:r>
            <a:endParaRPr lang="en-US" altLang="zh-CN" sz="2000" b="1">
              <a:ea typeface="微软雅黑" panose="020B0503020204020204" pitchFamily="34" charset="-122"/>
            </a:endParaRPr>
          </a:p>
          <a:p>
            <a:pPr eaLnBrk="1" hangingPunct="1">
              <a:buClr>
                <a:srgbClr val="FF0000"/>
              </a:buClr>
              <a:buSzPct val="55000"/>
            </a:pPr>
            <a:endParaRPr lang="en-US" altLang="zh-CN" sz="10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a:solidFill>
                  <a:srgbClr val="0000FF"/>
                </a:solidFill>
                <a:ea typeface="微软雅黑" panose="020B0503020204020204" pitchFamily="34" charset="-122"/>
              </a:rPr>
              <a:t>进化计算</a:t>
            </a:r>
            <a:r>
              <a:rPr lang="zh-CN" altLang="en-US" sz="2000">
                <a:ea typeface="微软雅黑" panose="020B0503020204020204" pitchFamily="34" charset="-122"/>
              </a:rPr>
              <a:t>以达尔文进化论的“物竟天择、适者生存”作为算法的进化规则，并结合孟德尔的遗传变异理论，将生物进化过程中的</a:t>
            </a:r>
            <a:endParaRPr lang="en-US" altLang="zh-CN" sz="20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8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ea typeface="微软雅黑" panose="020B0503020204020204" pitchFamily="34" charset="-122"/>
              </a:rPr>
              <a:t>   繁殖（</a:t>
            </a:r>
            <a:r>
              <a:rPr lang="en-US" altLang="zh-CN" sz="1800">
                <a:ea typeface="微软雅黑" panose="020B0503020204020204" pitchFamily="34" charset="-122"/>
              </a:rPr>
              <a:t>Reproduction</a:t>
            </a:r>
            <a:r>
              <a:rPr lang="zh-CN" altLang="en-US" sz="1800">
                <a:ea typeface="微软雅黑" panose="020B0503020204020204" pitchFamily="34" charset="-122"/>
              </a:rPr>
              <a:t>）</a:t>
            </a:r>
          </a:p>
          <a:p>
            <a:pPr eaLnBrk="1" hangingPunct="1">
              <a:buClr>
                <a:srgbClr val="FF0000"/>
              </a:buClr>
              <a:buSzPct val="55000"/>
              <a:buFont typeface="Wingdings" panose="05000000000000000000" pitchFamily="2" charset="2"/>
              <a:buChar char="Ø"/>
            </a:pPr>
            <a:r>
              <a:rPr lang="zh-CN" altLang="en-US" sz="1800">
                <a:ea typeface="微软雅黑" panose="020B0503020204020204" pitchFamily="34" charset="-122"/>
              </a:rPr>
              <a:t>   变异（</a:t>
            </a:r>
            <a:r>
              <a:rPr lang="en-US" altLang="zh-CN" sz="1800">
                <a:ea typeface="微软雅黑" panose="020B0503020204020204" pitchFamily="34" charset="-122"/>
              </a:rPr>
              <a:t>Mutation</a:t>
            </a:r>
            <a:r>
              <a:rPr lang="zh-CN" altLang="en-US" sz="1800">
                <a:ea typeface="微软雅黑" panose="020B0503020204020204" pitchFamily="34" charset="-122"/>
              </a:rPr>
              <a:t>）</a:t>
            </a:r>
          </a:p>
          <a:p>
            <a:pPr eaLnBrk="1" hangingPunct="1">
              <a:buClr>
                <a:srgbClr val="FF0000"/>
              </a:buClr>
              <a:buSzPct val="55000"/>
              <a:buFont typeface="Wingdings" panose="05000000000000000000" pitchFamily="2" charset="2"/>
              <a:buChar char="Ø"/>
            </a:pPr>
            <a:r>
              <a:rPr lang="zh-CN" altLang="en-US" sz="1800">
                <a:ea typeface="微软雅黑" panose="020B0503020204020204" pitchFamily="34" charset="-122"/>
              </a:rPr>
              <a:t>   竞争（</a:t>
            </a:r>
            <a:r>
              <a:rPr lang="en-US" altLang="zh-CN" sz="1800">
                <a:ea typeface="微软雅黑" panose="020B0503020204020204" pitchFamily="34" charset="-122"/>
              </a:rPr>
              <a:t>Competition</a:t>
            </a:r>
            <a:r>
              <a:rPr lang="zh-CN" altLang="en-US" sz="1800">
                <a:ea typeface="微软雅黑" panose="020B0503020204020204" pitchFamily="34" charset="-122"/>
              </a:rPr>
              <a:t>）</a:t>
            </a:r>
          </a:p>
          <a:p>
            <a:pPr eaLnBrk="1" hangingPunct="1">
              <a:buClr>
                <a:srgbClr val="FF0000"/>
              </a:buClr>
              <a:buSzPct val="55000"/>
              <a:buFont typeface="Wingdings" panose="05000000000000000000" pitchFamily="2" charset="2"/>
              <a:buChar char="Ø"/>
            </a:pPr>
            <a:r>
              <a:rPr lang="zh-CN" altLang="en-US" sz="1800">
                <a:ea typeface="微软雅黑" panose="020B0503020204020204" pitchFamily="34" charset="-122"/>
              </a:rPr>
              <a:t>   选择（</a:t>
            </a:r>
            <a:r>
              <a:rPr lang="en-US" altLang="zh-CN" sz="1800">
                <a:ea typeface="微软雅黑" panose="020B0503020204020204" pitchFamily="34" charset="-122"/>
              </a:rPr>
              <a:t>Selection</a:t>
            </a:r>
            <a:r>
              <a:rPr lang="zh-CN" altLang="en-US" sz="1800">
                <a:ea typeface="微软雅黑" panose="020B0503020204020204" pitchFamily="34" charset="-122"/>
              </a:rPr>
              <a:t>）</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a:ea typeface="微软雅黑" panose="020B0503020204020204" pitchFamily="34" charset="-122"/>
              </a:rPr>
              <a:t>引入到了算法中。</a:t>
            </a:r>
            <a:endParaRPr lang="zh-CN" altLang="en-US" sz="200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201292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200" dirty="0">
                <a:latin typeface="+mn-lt"/>
              </a:rPr>
              <a:t> </a:t>
            </a:r>
            <a:r>
              <a:rPr lang="zh-CN" altLang="en-US" sz="3200" dirty="0">
                <a:latin typeface="+mn-lt"/>
              </a:rPr>
              <a:t>进化过程中的技术问题</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pPr>
            <a:r>
              <a:rPr lang="zh-CN" altLang="en-US" sz="2400" b="1">
                <a:ea typeface="微软雅黑" panose="020B0503020204020204" pitchFamily="34" charset="-122"/>
              </a:rPr>
              <a:t>交叉（杂交）规则</a:t>
            </a:r>
            <a:endParaRPr lang="en-US" altLang="zh-CN" sz="2400" b="1">
              <a:ea typeface="微软雅黑" panose="020B0503020204020204" pitchFamily="34" charset="-122"/>
            </a:endParaRPr>
          </a:p>
          <a:p>
            <a:pPr marL="0" indent="0" eaLnBrk="1" hangingPunct="1">
              <a:buClr>
                <a:srgbClr val="FF0000"/>
              </a:buClr>
              <a:buSzPct val="55000"/>
              <a:buNone/>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⑤单亲遗传法</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ea typeface="微软雅黑" panose="020B0503020204020204" pitchFamily="34" charset="-122"/>
              </a:rPr>
              <a:t>单亲遗传的一个特点是</a:t>
            </a:r>
            <a:r>
              <a:rPr lang="zh-CN" altLang="en-US" sz="1800" b="1">
                <a:solidFill>
                  <a:srgbClr val="0000FF"/>
                </a:solidFill>
                <a:ea typeface="微软雅黑" panose="020B0503020204020204" pitchFamily="34" charset="-122"/>
              </a:rPr>
              <a:t>只有一个父代</a:t>
            </a:r>
            <a:r>
              <a:rPr lang="zh-CN" altLang="en-US" sz="1800" b="1">
                <a:ea typeface="微软雅黑" panose="020B0503020204020204" pitchFamily="34" charset="-122"/>
              </a:rPr>
              <a:t>，下一代的产生通过单亲自身的基因变化</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ea typeface="微软雅黑" panose="020B0503020204020204" pitchFamily="34" charset="-122"/>
              </a:rPr>
              <a:t>如选定一个单亲，随机选两个基因位置，将两个位置的元素进行交换：</a:t>
            </a:r>
          </a:p>
          <a:p>
            <a:pPr eaLnBrk="1" hangingPunct="1">
              <a:buClr>
                <a:srgbClr val="FF0000"/>
              </a:buClr>
              <a:buSzPct val="55000"/>
              <a:buFont typeface="Wingdings" panose="05000000000000000000" pitchFamily="2" charset="2"/>
              <a:buChar char="Ø"/>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ea typeface="微软雅黑" panose="020B0503020204020204" pitchFamily="34" charset="-122"/>
              </a:rPr>
              <a:t>或选定两个交叉位，通过交叉位之内的基因倒排得到子代 ：</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latin typeface="微软雅黑" panose="020B0503020204020204" pitchFamily="34" charset="-122"/>
                <a:ea typeface="微软雅黑" panose="020B0503020204020204" pitchFamily="34" charset="-122"/>
              </a:rPr>
              <a:t>单亲遗传法使得染色体中的基因取值受到限制，如例中的 </a:t>
            </a:r>
            <a:r>
              <a:rPr lang="en-US" altLang="zh-CN" sz="1800" b="1">
                <a:latin typeface="微软雅黑" panose="020B0503020204020204" pitchFamily="34" charset="-122"/>
                <a:ea typeface="微软雅黑" panose="020B0503020204020204" pitchFamily="34" charset="-122"/>
              </a:rPr>
              <a:t>1 </a:t>
            </a:r>
            <a:r>
              <a:rPr lang="zh-CN" altLang="en-US" sz="1800" b="1">
                <a:latin typeface="微软雅黑" panose="020B0503020204020204" pitchFamily="34" charset="-122"/>
                <a:ea typeface="微软雅黑" panose="020B0503020204020204" pitchFamily="34" charset="-122"/>
              </a:rPr>
              <a:t>的个数为 </a:t>
            </a:r>
            <a:r>
              <a:rPr lang="en-US" altLang="zh-CN" sz="1800" b="1">
                <a:latin typeface="微软雅黑" panose="020B0503020204020204" pitchFamily="34" charset="-122"/>
                <a:ea typeface="微软雅黑" panose="020B0503020204020204" pitchFamily="34" charset="-122"/>
              </a:rPr>
              <a:t>4 </a:t>
            </a:r>
            <a:r>
              <a:rPr lang="zh-CN" altLang="en-US" sz="1800" b="1">
                <a:latin typeface="微软雅黑" panose="020B0503020204020204" pitchFamily="34" charset="-122"/>
                <a:ea typeface="微软雅黑" panose="020B0503020204020204" pitchFamily="34" charset="-122"/>
              </a:rPr>
              <a:t>个，</a:t>
            </a:r>
            <a:r>
              <a:rPr lang="en-US" altLang="zh-CN" sz="1800" b="1">
                <a:latin typeface="微软雅黑" panose="020B0503020204020204" pitchFamily="34" charset="-122"/>
                <a:ea typeface="微软雅黑" panose="020B0503020204020204" pitchFamily="34" charset="-122"/>
              </a:rPr>
              <a:t>0 </a:t>
            </a:r>
            <a:r>
              <a:rPr lang="zh-CN" altLang="en-US" sz="1800" b="1">
                <a:latin typeface="微软雅黑" panose="020B0503020204020204" pitchFamily="34" charset="-122"/>
                <a:ea typeface="微软雅黑" panose="020B0503020204020204" pitchFamily="34" charset="-122"/>
              </a:rPr>
              <a:t>的个数为 </a:t>
            </a:r>
            <a:r>
              <a:rPr lang="en-US" altLang="zh-CN" sz="1800" b="1">
                <a:latin typeface="微软雅黑" panose="020B0503020204020204" pitchFamily="34" charset="-122"/>
                <a:ea typeface="微软雅黑" panose="020B0503020204020204" pitchFamily="34" charset="-122"/>
              </a:rPr>
              <a:t>3 </a:t>
            </a:r>
            <a:r>
              <a:rPr lang="zh-CN" altLang="en-US" sz="1800" b="1">
                <a:latin typeface="微软雅黑" panose="020B0503020204020204" pitchFamily="34" charset="-122"/>
                <a:ea typeface="微软雅黑" panose="020B0503020204020204" pitchFamily="34" charset="-122"/>
              </a:rPr>
              <a:t>因此限制搜索的范围 </a:t>
            </a:r>
            <a:r>
              <a:rPr lang="en-US" altLang="zh-CN" sz="1800" b="1">
                <a:latin typeface="微软雅黑" panose="020B0503020204020204" pitchFamily="34" charset="-122"/>
                <a:ea typeface="微软雅黑" panose="020B0503020204020204" pitchFamily="34" charset="-122"/>
              </a:rPr>
              <a:t>. </a:t>
            </a:r>
          </a:p>
          <a:p>
            <a:pPr eaLnBrk="1" hangingPunct="1">
              <a:buClr>
                <a:srgbClr val="FF0000"/>
              </a:buClr>
              <a:buSzPct val="55000"/>
              <a:buFont typeface="Wingdings" panose="05000000000000000000" pitchFamily="2" charset="2"/>
              <a:buChar char="u"/>
            </a:pPr>
            <a:r>
              <a:rPr lang="zh-CN" altLang="en-US" sz="1800" b="1">
                <a:latin typeface="微软雅黑" panose="020B0503020204020204" pitchFamily="34" charset="-122"/>
                <a:ea typeface="微软雅黑" panose="020B0503020204020204" pitchFamily="34" charset="-122"/>
              </a:rPr>
              <a:t>在使用单亲遗传时应加大变异的概率 </a:t>
            </a:r>
            <a:r>
              <a:rPr lang="en-US" altLang="zh-CN" sz="1800" b="1">
                <a:latin typeface="微软雅黑" panose="020B0503020204020204" pitchFamily="34" charset="-122"/>
                <a:ea typeface="微软雅黑" panose="020B0503020204020204" pitchFamily="34" charset="-122"/>
              </a:rPr>
              <a:t>.  </a:t>
            </a:r>
            <a:r>
              <a:rPr lang="zh-CN" altLang="en-US" sz="1800" b="1">
                <a:latin typeface="微软雅黑" panose="020B0503020204020204" pitchFamily="34" charset="-122"/>
                <a:ea typeface="微软雅黑" panose="020B0503020204020204" pitchFamily="34" charset="-122"/>
              </a:rPr>
              <a:t>单亲遗传法可以同双亲遗传法结合使用</a:t>
            </a: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p:sp>
        <p:nvSpPr>
          <p:cNvPr id="17" name="Text Box 11">
            <a:extLst>
              <a:ext uri="{FF2B5EF4-FFF2-40B4-BE49-F238E27FC236}">
                <a16:creationId xmlns:a16="http://schemas.microsoft.com/office/drawing/2014/main" id="{3DA70C80-F4A8-4D18-848F-0CA0B033F065}"/>
              </a:ext>
            </a:extLst>
          </p:cNvPr>
          <p:cNvSpPr txBox="1">
            <a:spLocks noChangeArrowheads="1"/>
          </p:cNvSpPr>
          <p:nvPr/>
        </p:nvSpPr>
        <p:spPr bwMode="auto">
          <a:xfrm>
            <a:off x="971550" y="3450742"/>
            <a:ext cx="2600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父代</a:t>
            </a:r>
            <a:r>
              <a:rPr lang="en-US" altLang="zh-CN" sz="2000"/>
              <a:t>     1 </a:t>
            </a:r>
            <a:r>
              <a:rPr lang="en-US" altLang="zh-CN" sz="2000">
                <a:solidFill>
                  <a:srgbClr val="FF0000"/>
                </a:solidFill>
              </a:rPr>
              <a:t>1 </a:t>
            </a:r>
            <a:r>
              <a:rPr lang="en-US" altLang="zh-CN" sz="2000"/>
              <a:t>0 1 0 </a:t>
            </a:r>
            <a:r>
              <a:rPr lang="en-US" altLang="zh-CN" sz="2000">
                <a:solidFill>
                  <a:srgbClr val="FF0000"/>
                </a:solidFill>
              </a:rPr>
              <a:t>0</a:t>
            </a:r>
            <a:r>
              <a:rPr lang="en-US" altLang="zh-CN" sz="2000"/>
              <a:t> 1      </a:t>
            </a:r>
          </a:p>
        </p:txBody>
      </p:sp>
      <p:sp>
        <p:nvSpPr>
          <p:cNvPr id="22" name="Line 16">
            <a:extLst>
              <a:ext uri="{FF2B5EF4-FFF2-40B4-BE49-F238E27FC236}">
                <a16:creationId xmlns:a16="http://schemas.microsoft.com/office/drawing/2014/main" id="{F91C8952-6EC1-4B2C-9D47-1DFE6BBBCAEC}"/>
              </a:ext>
            </a:extLst>
          </p:cNvPr>
          <p:cNvSpPr>
            <a:spLocks noChangeShapeType="1"/>
          </p:cNvSpPr>
          <p:nvPr/>
        </p:nvSpPr>
        <p:spPr bwMode="auto">
          <a:xfrm>
            <a:off x="3419872" y="3679200"/>
            <a:ext cx="936625" cy="0"/>
          </a:xfrm>
          <a:prstGeom prst="line">
            <a:avLst/>
          </a:prstGeom>
          <a:ln>
            <a:headEnd/>
            <a:tailEnd type="triangle" w="med" len="med"/>
          </a:ln>
          <a:extLst>
            <a:ext uri="{909E8E84-426E-40DD-AFC4-6F175D3DCCD1}">
              <a14:hiddenFill xmlns:a14="http://schemas.microsoft.com/office/drawing/2010/main">
                <a:noFill/>
              </a14:hiddenFill>
            </a:ext>
          </a:extLst>
        </p:spPr>
        <p:style>
          <a:lnRef idx="3">
            <a:schemeClr val="accent4"/>
          </a:lnRef>
          <a:fillRef idx="0">
            <a:schemeClr val="accent4"/>
          </a:fillRef>
          <a:effectRef idx="2">
            <a:schemeClr val="accent4"/>
          </a:effectRef>
          <a:fontRef idx="minor">
            <a:schemeClr val="tx1"/>
          </a:fontRef>
        </p:style>
        <p:txBody>
          <a:bodyPr/>
          <a:lstStyle/>
          <a:p>
            <a:endParaRPr lang="zh-CN" altLang="en-US">
              <a:highlight>
                <a:srgbClr val="000080"/>
              </a:highlight>
            </a:endParaRPr>
          </a:p>
        </p:txBody>
      </p:sp>
      <p:sp>
        <p:nvSpPr>
          <p:cNvPr id="23" name="Text Box 11">
            <a:extLst>
              <a:ext uri="{FF2B5EF4-FFF2-40B4-BE49-F238E27FC236}">
                <a16:creationId xmlns:a16="http://schemas.microsoft.com/office/drawing/2014/main" id="{FD4D3A7F-6FBD-4F52-A4FE-203A148E2797}"/>
              </a:ext>
            </a:extLst>
          </p:cNvPr>
          <p:cNvSpPr txBox="1">
            <a:spLocks noChangeArrowheads="1"/>
          </p:cNvSpPr>
          <p:nvPr/>
        </p:nvSpPr>
        <p:spPr bwMode="auto">
          <a:xfrm>
            <a:off x="4580690" y="3442491"/>
            <a:ext cx="26161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子代</a:t>
            </a:r>
            <a:r>
              <a:rPr lang="zh-CN" altLang="en-US" sz="2000"/>
              <a:t> </a:t>
            </a:r>
            <a:r>
              <a:rPr lang="en-US" altLang="zh-CN" sz="2000" i="1"/>
              <a:t> </a:t>
            </a:r>
            <a:r>
              <a:rPr lang="en-US" altLang="zh-CN" sz="2000"/>
              <a:t>   1 </a:t>
            </a:r>
            <a:r>
              <a:rPr lang="en-US" altLang="zh-CN" sz="2000">
                <a:solidFill>
                  <a:srgbClr val="FF0000"/>
                </a:solidFill>
              </a:rPr>
              <a:t>0</a:t>
            </a:r>
            <a:r>
              <a:rPr lang="en-US" altLang="zh-CN" sz="2000"/>
              <a:t> 0 1 0 </a:t>
            </a:r>
            <a:r>
              <a:rPr lang="en-US" altLang="zh-CN" sz="2000">
                <a:solidFill>
                  <a:srgbClr val="FF0000"/>
                </a:solidFill>
              </a:rPr>
              <a:t>1</a:t>
            </a:r>
            <a:r>
              <a:rPr lang="en-US" altLang="zh-CN" sz="2000"/>
              <a:t> 1 </a:t>
            </a:r>
          </a:p>
        </p:txBody>
      </p:sp>
      <p:sp>
        <p:nvSpPr>
          <p:cNvPr id="9" name="Text Box 11">
            <a:extLst>
              <a:ext uri="{FF2B5EF4-FFF2-40B4-BE49-F238E27FC236}">
                <a16:creationId xmlns:a16="http://schemas.microsoft.com/office/drawing/2014/main" id="{DAFD4345-979B-4B68-88B7-37196B2DD5CD}"/>
              </a:ext>
            </a:extLst>
          </p:cNvPr>
          <p:cNvSpPr txBox="1">
            <a:spLocks noChangeArrowheads="1"/>
          </p:cNvSpPr>
          <p:nvPr/>
        </p:nvSpPr>
        <p:spPr bwMode="auto">
          <a:xfrm>
            <a:off x="971550" y="4430099"/>
            <a:ext cx="2600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父代</a:t>
            </a:r>
            <a:r>
              <a:rPr lang="en-US" altLang="zh-CN" sz="2000"/>
              <a:t>     1 </a:t>
            </a:r>
            <a:r>
              <a:rPr lang="en-US" altLang="zh-CN" sz="2000">
                <a:solidFill>
                  <a:srgbClr val="FF0000"/>
                </a:solidFill>
              </a:rPr>
              <a:t>1 0 1 0</a:t>
            </a:r>
            <a:r>
              <a:rPr lang="en-US" altLang="zh-CN" sz="2000"/>
              <a:t> 0 1      </a:t>
            </a:r>
          </a:p>
        </p:txBody>
      </p:sp>
      <p:sp>
        <p:nvSpPr>
          <p:cNvPr id="10" name="Line 16">
            <a:extLst>
              <a:ext uri="{FF2B5EF4-FFF2-40B4-BE49-F238E27FC236}">
                <a16:creationId xmlns:a16="http://schemas.microsoft.com/office/drawing/2014/main" id="{DF739B7A-AB4A-4655-8133-A5E5D1C05812}"/>
              </a:ext>
            </a:extLst>
          </p:cNvPr>
          <p:cNvSpPr>
            <a:spLocks noChangeShapeType="1"/>
          </p:cNvSpPr>
          <p:nvPr/>
        </p:nvSpPr>
        <p:spPr bwMode="auto">
          <a:xfrm>
            <a:off x="3419871" y="4641922"/>
            <a:ext cx="936625" cy="0"/>
          </a:xfrm>
          <a:prstGeom prst="line">
            <a:avLst/>
          </a:prstGeom>
          <a:ln>
            <a:headEnd/>
            <a:tailEnd type="triangle" w="med" len="med"/>
          </a:ln>
          <a:extLst>
            <a:ext uri="{909E8E84-426E-40DD-AFC4-6F175D3DCCD1}">
              <a14:hiddenFill xmlns:a14="http://schemas.microsoft.com/office/drawing/2010/main">
                <a:noFill/>
              </a14:hiddenFill>
            </a:ext>
          </a:extLst>
        </p:spPr>
        <p:style>
          <a:lnRef idx="3">
            <a:schemeClr val="accent4"/>
          </a:lnRef>
          <a:fillRef idx="0">
            <a:schemeClr val="accent4"/>
          </a:fillRef>
          <a:effectRef idx="2">
            <a:schemeClr val="accent4"/>
          </a:effectRef>
          <a:fontRef idx="minor">
            <a:schemeClr val="tx1"/>
          </a:fontRef>
        </p:style>
        <p:txBody>
          <a:bodyPr/>
          <a:lstStyle/>
          <a:p>
            <a:endParaRPr lang="zh-CN" altLang="en-US">
              <a:highlight>
                <a:srgbClr val="000080"/>
              </a:highlight>
            </a:endParaRPr>
          </a:p>
        </p:txBody>
      </p:sp>
      <p:sp>
        <p:nvSpPr>
          <p:cNvPr id="11" name="Text Box 11">
            <a:extLst>
              <a:ext uri="{FF2B5EF4-FFF2-40B4-BE49-F238E27FC236}">
                <a16:creationId xmlns:a16="http://schemas.microsoft.com/office/drawing/2014/main" id="{1F2B2925-39F1-4685-A9C9-72E560151C0A}"/>
              </a:ext>
            </a:extLst>
          </p:cNvPr>
          <p:cNvSpPr txBox="1">
            <a:spLocks noChangeArrowheads="1"/>
          </p:cNvSpPr>
          <p:nvPr/>
        </p:nvSpPr>
        <p:spPr bwMode="auto">
          <a:xfrm>
            <a:off x="4572000" y="4441867"/>
            <a:ext cx="26161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子代</a:t>
            </a:r>
            <a:r>
              <a:rPr lang="zh-CN" altLang="en-US" sz="2000"/>
              <a:t> </a:t>
            </a:r>
            <a:r>
              <a:rPr lang="en-US" altLang="zh-CN" sz="2000" i="1"/>
              <a:t> </a:t>
            </a:r>
            <a:r>
              <a:rPr lang="en-US" altLang="zh-CN" sz="2000"/>
              <a:t>   1 </a:t>
            </a:r>
            <a:r>
              <a:rPr lang="en-US" altLang="zh-CN" sz="2000">
                <a:solidFill>
                  <a:srgbClr val="FF0000"/>
                </a:solidFill>
              </a:rPr>
              <a:t>0 1 0 1 </a:t>
            </a:r>
            <a:r>
              <a:rPr lang="en-US" altLang="zh-CN" sz="2000"/>
              <a:t>0 1 </a:t>
            </a:r>
          </a:p>
        </p:txBody>
      </p:sp>
    </p:spTree>
    <p:extLst>
      <p:ext uri="{BB962C8B-B14F-4D97-AF65-F5344CB8AC3E}">
        <p14:creationId xmlns:p14="http://schemas.microsoft.com/office/powerpoint/2010/main" val="206454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strips(downRight)">
                                      <p:cBhvr>
                                        <p:cTn id="12" dur="20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linds(horizontal)">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171">
                                            <p:txEl>
                                              <p:pRg st="8" end="8"/>
                                            </p:txEl>
                                          </p:spTgt>
                                        </p:tgtEl>
                                        <p:attrNameLst>
                                          <p:attrName>style.visibility</p:attrName>
                                        </p:attrNameLst>
                                      </p:cBhvr>
                                      <p:to>
                                        <p:strVal val="visible"/>
                                      </p:to>
                                    </p:set>
                                    <p:animEffect transition="in" filter="fade">
                                      <p:cBhvr>
                                        <p:cTn id="22" dur="500"/>
                                        <p:tgtEl>
                                          <p:spTgt spid="7171">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strips(downRight)">
                                      <p:cBhvr>
                                        <p:cTn id="32" dur="2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171">
                                            <p:txEl>
                                              <p:pRg st="13" end="13"/>
                                            </p:txEl>
                                          </p:spTgt>
                                        </p:tgtEl>
                                        <p:attrNameLst>
                                          <p:attrName>style.visibility</p:attrName>
                                        </p:attrNameLst>
                                      </p:cBhvr>
                                      <p:to>
                                        <p:strVal val="visible"/>
                                      </p:to>
                                    </p:set>
                                    <p:animEffect transition="in" filter="fade">
                                      <p:cBhvr>
                                        <p:cTn id="42" dur="500"/>
                                        <p:tgtEl>
                                          <p:spTgt spid="7171">
                                            <p:txEl>
                                              <p:pRg st="13" end="1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171">
                                            <p:txEl>
                                              <p:pRg st="14" end="14"/>
                                            </p:txEl>
                                          </p:spTgt>
                                        </p:tgtEl>
                                        <p:attrNameLst>
                                          <p:attrName>style.visibility</p:attrName>
                                        </p:attrNameLst>
                                      </p:cBhvr>
                                      <p:to>
                                        <p:strVal val="visible"/>
                                      </p:to>
                                    </p:set>
                                    <p:animEffect transition="in" filter="fade">
                                      <p:cBhvr>
                                        <p:cTn id="47" dur="500"/>
                                        <p:tgtEl>
                                          <p:spTgt spid="717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P spid="9"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200" dirty="0">
                <a:latin typeface="+mn-lt"/>
              </a:rPr>
              <a:t> </a:t>
            </a:r>
            <a:r>
              <a:rPr lang="zh-CN" altLang="en-US" sz="3200" dirty="0">
                <a:latin typeface="+mn-lt"/>
              </a:rPr>
              <a:t>进化过程中的技术问题</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pPr>
            <a:r>
              <a:rPr lang="zh-CN" altLang="en-US" sz="2400" b="1">
                <a:ea typeface="微软雅黑" panose="020B0503020204020204" pitchFamily="34" charset="-122"/>
              </a:rPr>
              <a:t>交叉（杂交）规则</a:t>
            </a:r>
            <a:endParaRPr lang="en-US" altLang="zh-CN" sz="2400" b="1">
              <a:ea typeface="微软雅黑" panose="020B0503020204020204" pitchFamily="34" charset="-122"/>
            </a:endParaRPr>
          </a:p>
          <a:p>
            <a:pPr eaLnBrk="1" hangingPunct="1">
              <a:buClr>
                <a:srgbClr val="FF0000"/>
              </a:buClr>
              <a:buSzPct val="55000"/>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solidFill>
                  <a:srgbClr val="0000FF"/>
                </a:solidFill>
                <a:ea typeface="微软雅黑" panose="020B0503020204020204" pitchFamily="34" charset="-122"/>
              </a:rPr>
              <a:t>非常规码的交叉方法</a:t>
            </a:r>
            <a:r>
              <a:rPr lang="en-US" altLang="zh-CN" sz="2000" b="1">
                <a:ea typeface="微软雅黑" panose="020B0503020204020204" pitchFamily="34" charset="-122"/>
              </a:rPr>
              <a:t>(</a:t>
            </a:r>
            <a:r>
              <a:rPr lang="zh-CN" altLang="en-US" sz="2000" b="1">
                <a:ea typeface="微软雅黑" panose="020B0503020204020204" pitchFamily="34" charset="-122"/>
              </a:rPr>
              <a:t>仅讨论 </a:t>
            </a:r>
            <a:r>
              <a:rPr lang="en-US" altLang="zh-CN" sz="2000" b="1">
                <a:ea typeface="微软雅黑" panose="020B0503020204020204" pitchFamily="34" charset="-122"/>
              </a:rPr>
              <a:t>1~n </a:t>
            </a:r>
            <a:r>
              <a:rPr lang="zh-CN" altLang="en-US" sz="2000" b="1">
                <a:ea typeface="微软雅黑" panose="020B0503020204020204" pitchFamily="34" charset="-122"/>
              </a:rPr>
              <a:t>排列的非常规码</a:t>
            </a:r>
            <a:r>
              <a:rPr lang="en-US" altLang="zh-CN" sz="2000" b="1">
                <a:ea typeface="微软雅黑" panose="020B0503020204020204" pitchFamily="34" charset="-122"/>
              </a:rPr>
              <a:t>)</a:t>
            </a: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①非常规码的常规交叉法</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b="1">
                <a:ea typeface="微软雅黑" panose="020B0503020204020204" pitchFamily="34" charset="-122"/>
              </a:rPr>
              <a:t>随机选一个交叉位，两个后代交叉位之前的基因分别继承双亲的交叉位之前基因</a:t>
            </a:r>
            <a:endParaRPr lang="en-US" altLang="zh-CN" sz="16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b="1">
                <a:ea typeface="微软雅黑" panose="020B0503020204020204" pitchFamily="34" charset="-122"/>
              </a:rPr>
              <a:t>交叉位之后的基因分别按异方基因顺序选取不重基因 </a:t>
            </a:r>
            <a:endParaRPr lang="en-US" altLang="zh-CN" sz="16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如：</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p:sp>
        <p:nvSpPr>
          <p:cNvPr id="4" name="Text Box 11">
            <a:extLst>
              <a:ext uri="{FF2B5EF4-FFF2-40B4-BE49-F238E27FC236}">
                <a16:creationId xmlns:a16="http://schemas.microsoft.com/office/drawing/2014/main" id="{CEB09392-51D0-4527-B09D-252484D1FC43}"/>
              </a:ext>
            </a:extLst>
          </p:cNvPr>
          <p:cNvSpPr txBox="1">
            <a:spLocks noChangeArrowheads="1"/>
          </p:cNvSpPr>
          <p:nvPr/>
        </p:nvSpPr>
        <p:spPr bwMode="auto">
          <a:xfrm>
            <a:off x="1188066" y="4117175"/>
            <a:ext cx="27363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父代</a:t>
            </a:r>
            <a:r>
              <a:rPr lang="zh-CN" altLang="en-US" sz="2000"/>
              <a:t>  </a:t>
            </a:r>
            <a:r>
              <a:rPr lang="en-US" altLang="zh-CN" sz="2000" i="1"/>
              <a:t>A </a:t>
            </a:r>
            <a:r>
              <a:rPr lang="en-US" altLang="zh-CN" sz="2000"/>
              <a:t>   87213 09546      </a:t>
            </a:r>
          </a:p>
        </p:txBody>
      </p:sp>
      <p:sp>
        <p:nvSpPr>
          <p:cNvPr id="5" name="Text Box 11">
            <a:extLst>
              <a:ext uri="{FF2B5EF4-FFF2-40B4-BE49-F238E27FC236}">
                <a16:creationId xmlns:a16="http://schemas.microsoft.com/office/drawing/2014/main" id="{F581BE57-C576-4058-A341-7A1E86C5BC1E}"/>
              </a:ext>
            </a:extLst>
          </p:cNvPr>
          <p:cNvSpPr txBox="1">
            <a:spLocks noChangeArrowheads="1"/>
          </p:cNvSpPr>
          <p:nvPr/>
        </p:nvSpPr>
        <p:spPr bwMode="auto">
          <a:xfrm>
            <a:off x="1188066" y="4665708"/>
            <a:ext cx="26218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父代</a:t>
            </a:r>
            <a:r>
              <a:rPr lang="zh-CN" altLang="en-US" sz="2000"/>
              <a:t>  </a:t>
            </a:r>
            <a:r>
              <a:rPr lang="en-US" altLang="zh-CN" sz="2000" i="1"/>
              <a:t>B </a:t>
            </a:r>
            <a:r>
              <a:rPr lang="en-US" altLang="zh-CN" sz="2000"/>
              <a:t>   98356 71420      </a:t>
            </a:r>
          </a:p>
        </p:txBody>
      </p:sp>
      <p:sp>
        <p:nvSpPr>
          <p:cNvPr id="6" name="Text Box 11">
            <a:extLst>
              <a:ext uri="{FF2B5EF4-FFF2-40B4-BE49-F238E27FC236}">
                <a16:creationId xmlns:a16="http://schemas.microsoft.com/office/drawing/2014/main" id="{9D0D294A-9E00-4E45-A284-6681E875141F}"/>
              </a:ext>
            </a:extLst>
          </p:cNvPr>
          <p:cNvSpPr txBox="1">
            <a:spLocks noChangeArrowheads="1"/>
          </p:cNvSpPr>
          <p:nvPr/>
        </p:nvSpPr>
        <p:spPr bwMode="auto">
          <a:xfrm>
            <a:off x="4788023" y="4117175"/>
            <a:ext cx="27362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子代</a:t>
            </a:r>
            <a:r>
              <a:rPr lang="zh-CN" altLang="en-US" sz="2000"/>
              <a:t>  </a:t>
            </a:r>
            <a:r>
              <a:rPr lang="en-US" altLang="zh-CN" sz="2000" i="1"/>
              <a:t>A </a:t>
            </a:r>
            <a:r>
              <a:rPr lang="en-US" altLang="zh-CN" sz="2000"/>
              <a:t>    87213 95640      </a:t>
            </a:r>
          </a:p>
        </p:txBody>
      </p:sp>
      <p:sp>
        <p:nvSpPr>
          <p:cNvPr id="7" name="Text Box 11">
            <a:extLst>
              <a:ext uri="{FF2B5EF4-FFF2-40B4-BE49-F238E27FC236}">
                <a16:creationId xmlns:a16="http://schemas.microsoft.com/office/drawing/2014/main" id="{7BC1C754-9D5E-4EA5-A373-2E433E80FA6A}"/>
              </a:ext>
            </a:extLst>
          </p:cNvPr>
          <p:cNvSpPr txBox="1">
            <a:spLocks noChangeArrowheads="1"/>
          </p:cNvSpPr>
          <p:nvPr/>
        </p:nvSpPr>
        <p:spPr bwMode="auto">
          <a:xfrm>
            <a:off x="4785787" y="4659692"/>
            <a:ext cx="27362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子代</a:t>
            </a:r>
            <a:r>
              <a:rPr lang="zh-CN" altLang="en-US" sz="2000"/>
              <a:t>  </a:t>
            </a:r>
            <a:r>
              <a:rPr lang="en-US" altLang="zh-CN" sz="2000" i="1"/>
              <a:t>B </a:t>
            </a:r>
            <a:r>
              <a:rPr lang="en-US" altLang="zh-CN" sz="2000"/>
              <a:t>    98356 72104      </a:t>
            </a:r>
          </a:p>
        </p:txBody>
      </p:sp>
      <p:sp>
        <p:nvSpPr>
          <p:cNvPr id="8" name="Line 16">
            <a:extLst>
              <a:ext uri="{FF2B5EF4-FFF2-40B4-BE49-F238E27FC236}">
                <a16:creationId xmlns:a16="http://schemas.microsoft.com/office/drawing/2014/main" id="{C7E9C6C1-A919-41C4-9A39-6F7256104E12}"/>
              </a:ext>
            </a:extLst>
          </p:cNvPr>
          <p:cNvSpPr>
            <a:spLocks noChangeShapeType="1"/>
          </p:cNvSpPr>
          <p:nvPr/>
        </p:nvSpPr>
        <p:spPr bwMode="auto">
          <a:xfrm>
            <a:off x="3779906" y="4639875"/>
            <a:ext cx="936625" cy="0"/>
          </a:xfrm>
          <a:prstGeom prst="line">
            <a:avLst/>
          </a:prstGeom>
          <a:ln>
            <a:headEnd/>
            <a:tailEnd type="triangle" w="med" len="med"/>
          </a:ln>
          <a:extLst>
            <a:ext uri="{909E8E84-426E-40DD-AFC4-6F175D3DCCD1}">
              <a14:hiddenFill xmlns:a14="http://schemas.microsoft.com/office/drawing/2010/main">
                <a:noFill/>
              </a14:hiddenFill>
            </a:ext>
          </a:extLst>
        </p:spPr>
        <p:style>
          <a:lnRef idx="3">
            <a:schemeClr val="accent4"/>
          </a:lnRef>
          <a:fillRef idx="0">
            <a:schemeClr val="accent4"/>
          </a:fillRef>
          <a:effectRef idx="2">
            <a:schemeClr val="accent4"/>
          </a:effectRef>
          <a:fontRef idx="minor">
            <a:schemeClr val="tx1"/>
          </a:fontRef>
        </p:style>
        <p:txBody>
          <a:bodyPr/>
          <a:lstStyle/>
          <a:p>
            <a:endParaRPr lang="zh-CN" altLang="en-US">
              <a:highlight>
                <a:srgbClr val="000080"/>
              </a:highlight>
            </a:endParaRPr>
          </a:p>
        </p:txBody>
      </p:sp>
      <p:sp>
        <p:nvSpPr>
          <p:cNvPr id="10" name="Line 14">
            <a:extLst>
              <a:ext uri="{FF2B5EF4-FFF2-40B4-BE49-F238E27FC236}">
                <a16:creationId xmlns:a16="http://schemas.microsoft.com/office/drawing/2014/main" id="{E9FD4587-C93C-466C-8390-A1DEE996B93F}"/>
              </a:ext>
            </a:extLst>
          </p:cNvPr>
          <p:cNvSpPr>
            <a:spLocks noChangeShapeType="1"/>
          </p:cNvSpPr>
          <p:nvPr/>
        </p:nvSpPr>
        <p:spPr bwMode="auto">
          <a:xfrm>
            <a:off x="2975626" y="4190183"/>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4">
            <a:extLst>
              <a:ext uri="{FF2B5EF4-FFF2-40B4-BE49-F238E27FC236}">
                <a16:creationId xmlns:a16="http://schemas.microsoft.com/office/drawing/2014/main" id="{69292838-4E1B-4EF7-8EF1-23F1FE46D25B}"/>
              </a:ext>
            </a:extLst>
          </p:cNvPr>
          <p:cNvSpPr>
            <a:spLocks noChangeShapeType="1"/>
          </p:cNvSpPr>
          <p:nvPr/>
        </p:nvSpPr>
        <p:spPr bwMode="auto">
          <a:xfrm>
            <a:off x="2975626" y="4705456"/>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4">
            <a:extLst>
              <a:ext uri="{FF2B5EF4-FFF2-40B4-BE49-F238E27FC236}">
                <a16:creationId xmlns:a16="http://schemas.microsoft.com/office/drawing/2014/main" id="{DDBB99F7-853F-4050-BED1-BC5A9DD09B5C}"/>
              </a:ext>
            </a:extLst>
          </p:cNvPr>
          <p:cNvSpPr>
            <a:spLocks noChangeShapeType="1"/>
          </p:cNvSpPr>
          <p:nvPr/>
        </p:nvSpPr>
        <p:spPr bwMode="auto">
          <a:xfrm>
            <a:off x="6601199" y="4156923"/>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4">
            <a:extLst>
              <a:ext uri="{FF2B5EF4-FFF2-40B4-BE49-F238E27FC236}">
                <a16:creationId xmlns:a16="http://schemas.microsoft.com/office/drawing/2014/main" id="{33607AC7-26A5-4242-AB89-E8737E9DC85B}"/>
              </a:ext>
            </a:extLst>
          </p:cNvPr>
          <p:cNvSpPr>
            <a:spLocks noChangeShapeType="1"/>
          </p:cNvSpPr>
          <p:nvPr/>
        </p:nvSpPr>
        <p:spPr bwMode="auto">
          <a:xfrm>
            <a:off x="6626391" y="4639875"/>
            <a:ext cx="0" cy="3603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66198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strips(downLeft)">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strips(downLeft)">
                                      <p:cBhvr>
                                        <p:cTn id="22" dur="2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strips(downRight)">
                                      <p:cBhvr>
                                        <p:cTn id="27" dur="2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12"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strips(downLeft)">
                                      <p:cBhvr>
                                        <p:cTn id="42" dur="20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12"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strips(downLeft)">
                                      <p:cBhvr>
                                        <p:cTn id="4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200" dirty="0">
                <a:latin typeface="+mn-lt"/>
              </a:rPr>
              <a:t> </a:t>
            </a:r>
            <a:r>
              <a:rPr lang="zh-CN" altLang="en-US" sz="3200" dirty="0">
                <a:latin typeface="+mn-lt"/>
              </a:rPr>
              <a:t>进化过程中的技术问题</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buFont typeface="Wingdings" panose="05000000000000000000" pitchFamily="2" charset="2"/>
              <a:buChar char="u"/>
            </a:pPr>
            <a:r>
              <a:rPr lang="zh-CN" altLang="en-US" sz="2000" b="1">
                <a:solidFill>
                  <a:srgbClr val="0000FF"/>
                </a:solidFill>
                <a:ea typeface="微软雅黑" panose="020B0503020204020204" pitchFamily="34" charset="-122"/>
              </a:rPr>
              <a:t>非常规码的交叉方法</a:t>
            </a:r>
            <a:endParaRPr lang="en-US" altLang="zh-CN" sz="20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② 非常规码的不变位法</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b="1">
                <a:ea typeface="微软雅黑" panose="020B0503020204020204" pitchFamily="34" charset="-122"/>
              </a:rPr>
              <a:t>随机产生一个同染色体有相同维数的 </a:t>
            </a:r>
            <a:r>
              <a:rPr lang="en-US" altLang="zh-CN" sz="1600" b="1">
                <a:ea typeface="微软雅黑" panose="020B0503020204020204" pitchFamily="34" charset="-122"/>
              </a:rPr>
              <a:t>0</a:t>
            </a:r>
            <a:r>
              <a:rPr lang="zh-CN" altLang="en-US" sz="1600" b="1">
                <a:ea typeface="微软雅黑" panose="020B0503020204020204" pitchFamily="34" charset="-122"/>
              </a:rPr>
              <a:t>、</a:t>
            </a:r>
            <a:r>
              <a:rPr lang="en-US" altLang="zh-CN" sz="1600" b="1">
                <a:ea typeface="微软雅黑" panose="020B0503020204020204" pitchFamily="34" charset="-122"/>
              </a:rPr>
              <a:t>1 </a:t>
            </a:r>
            <a:r>
              <a:rPr lang="zh-CN" altLang="en-US" sz="1600" b="1">
                <a:ea typeface="微软雅黑" panose="020B0503020204020204" pitchFamily="34" charset="-122"/>
              </a:rPr>
              <a:t>向量</a:t>
            </a:r>
            <a:endParaRPr lang="en-US" altLang="zh-CN" sz="16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1600" b="1">
                <a:ea typeface="微软雅黑" panose="020B0503020204020204" pitchFamily="34" charset="-122"/>
              </a:rPr>
              <a:t>1 </a:t>
            </a:r>
            <a:r>
              <a:rPr lang="zh-CN" altLang="en-US" sz="1600" b="1">
                <a:ea typeface="微软雅黑" panose="020B0503020204020204" pitchFamily="34" charset="-122"/>
              </a:rPr>
              <a:t>表示不变      </a:t>
            </a:r>
            <a:r>
              <a:rPr lang="en-US" altLang="zh-CN" sz="1600" b="1">
                <a:ea typeface="微软雅黑" panose="020B0503020204020204" pitchFamily="34" charset="-122"/>
              </a:rPr>
              <a:t>0 </a:t>
            </a:r>
            <a:r>
              <a:rPr lang="zh-CN" altLang="en-US" sz="1600" b="1">
                <a:ea typeface="微软雅黑" panose="020B0503020204020204" pitchFamily="34" charset="-122"/>
              </a:rPr>
              <a:t>表示变 </a:t>
            </a:r>
            <a:r>
              <a:rPr lang="en-US" altLang="zh-CN" sz="1600" b="1">
                <a:ea typeface="微软雅黑" panose="020B0503020204020204" pitchFamily="34" charset="-122"/>
              </a:rPr>
              <a:t>   </a:t>
            </a:r>
          </a:p>
          <a:p>
            <a:pPr eaLnBrk="1" hangingPunct="1">
              <a:buClr>
                <a:srgbClr val="FF0000"/>
              </a:buClr>
              <a:buSzPct val="55000"/>
              <a:buFont typeface="Wingdings" panose="05000000000000000000" pitchFamily="2" charset="2"/>
              <a:buChar char="Ø"/>
            </a:pPr>
            <a:r>
              <a:rPr lang="zh-CN" altLang="en-US" sz="1600" b="1">
                <a:ea typeface="微软雅黑" panose="020B0503020204020204" pitchFamily="34" charset="-122"/>
              </a:rPr>
              <a:t>变化方式按方法 ①</a:t>
            </a:r>
            <a:endParaRPr lang="en-US" altLang="zh-CN" sz="16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如：（</a:t>
            </a:r>
            <a:r>
              <a:rPr lang="en-US" altLang="zh-CN" sz="2000" b="1">
                <a:ea typeface="微软雅黑" panose="020B0503020204020204" pitchFamily="34" charset="-122"/>
              </a:rPr>
              <a:t>1 0 0 1 1 0 0</a:t>
            </a:r>
            <a:r>
              <a:rPr lang="zh-CN" altLang="en-US" sz="2000" b="1">
                <a:ea typeface="微软雅黑" panose="020B0503020204020204" pitchFamily="34" charset="-122"/>
              </a:rPr>
              <a:t>）</a:t>
            </a: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p:sp>
        <p:nvSpPr>
          <p:cNvPr id="4" name="Text Box 11">
            <a:extLst>
              <a:ext uri="{FF2B5EF4-FFF2-40B4-BE49-F238E27FC236}">
                <a16:creationId xmlns:a16="http://schemas.microsoft.com/office/drawing/2014/main" id="{CEB09392-51D0-4527-B09D-252484D1FC43}"/>
              </a:ext>
            </a:extLst>
          </p:cNvPr>
          <p:cNvSpPr txBox="1">
            <a:spLocks noChangeArrowheads="1"/>
          </p:cNvSpPr>
          <p:nvPr/>
        </p:nvSpPr>
        <p:spPr bwMode="auto">
          <a:xfrm>
            <a:off x="942013" y="3842601"/>
            <a:ext cx="27363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父代</a:t>
            </a:r>
            <a:r>
              <a:rPr lang="zh-CN" altLang="en-US" sz="2000"/>
              <a:t>  </a:t>
            </a:r>
            <a:r>
              <a:rPr lang="en-US" altLang="zh-CN" sz="2000" i="1"/>
              <a:t>A </a:t>
            </a:r>
            <a:r>
              <a:rPr lang="en-US" altLang="zh-CN" sz="2000"/>
              <a:t>   2 1 3 7 6 5 4      </a:t>
            </a:r>
          </a:p>
        </p:txBody>
      </p:sp>
      <p:sp>
        <p:nvSpPr>
          <p:cNvPr id="5" name="Text Box 11">
            <a:extLst>
              <a:ext uri="{FF2B5EF4-FFF2-40B4-BE49-F238E27FC236}">
                <a16:creationId xmlns:a16="http://schemas.microsoft.com/office/drawing/2014/main" id="{F581BE57-C576-4058-A341-7A1E86C5BC1E}"/>
              </a:ext>
            </a:extLst>
          </p:cNvPr>
          <p:cNvSpPr txBox="1">
            <a:spLocks noChangeArrowheads="1"/>
          </p:cNvSpPr>
          <p:nvPr/>
        </p:nvSpPr>
        <p:spPr bwMode="auto">
          <a:xfrm>
            <a:off x="921146" y="4317230"/>
            <a:ext cx="26218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父代</a:t>
            </a:r>
            <a:r>
              <a:rPr lang="zh-CN" altLang="en-US" sz="2000"/>
              <a:t>  </a:t>
            </a:r>
            <a:r>
              <a:rPr lang="en-US" altLang="zh-CN" sz="2000" i="1"/>
              <a:t>B </a:t>
            </a:r>
            <a:r>
              <a:rPr lang="en-US" altLang="zh-CN" sz="2000"/>
              <a:t>   4 3 1 2 5 6 7      </a:t>
            </a:r>
          </a:p>
        </p:txBody>
      </p:sp>
      <p:sp>
        <p:nvSpPr>
          <p:cNvPr id="6" name="Text Box 11">
            <a:extLst>
              <a:ext uri="{FF2B5EF4-FFF2-40B4-BE49-F238E27FC236}">
                <a16:creationId xmlns:a16="http://schemas.microsoft.com/office/drawing/2014/main" id="{9D0D294A-9E00-4E45-A284-6681E875141F}"/>
              </a:ext>
            </a:extLst>
          </p:cNvPr>
          <p:cNvSpPr txBox="1">
            <a:spLocks noChangeArrowheads="1"/>
          </p:cNvSpPr>
          <p:nvPr/>
        </p:nvSpPr>
        <p:spPr bwMode="auto">
          <a:xfrm>
            <a:off x="4785775" y="3842601"/>
            <a:ext cx="27362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子代</a:t>
            </a:r>
            <a:r>
              <a:rPr lang="zh-CN" altLang="en-US" sz="2000"/>
              <a:t>  </a:t>
            </a:r>
            <a:r>
              <a:rPr lang="en-US" altLang="zh-CN" sz="2000" i="1"/>
              <a:t>A </a:t>
            </a:r>
            <a:r>
              <a:rPr lang="en-US" altLang="zh-CN" sz="2000"/>
              <a:t>    2 </a:t>
            </a:r>
            <a:r>
              <a:rPr lang="en-US" altLang="zh-CN" sz="2000">
                <a:solidFill>
                  <a:srgbClr val="FF0000"/>
                </a:solidFill>
              </a:rPr>
              <a:t>3 1</a:t>
            </a:r>
            <a:r>
              <a:rPr lang="en-US" altLang="zh-CN" sz="2000"/>
              <a:t> 7 6 </a:t>
            </a:r>
            <a:r>
              <a:rPr lang="en-US" altLang="zh-CN" sz="2000">
                <a:solidFill>
                  <a:srgbClr val="FF0000"/>
                </a:solidFill>
              </a:rPr>
              <a:t>4 5</a:t>
            </a:r>
            <a:r>
              <a:rPr lang="en-US" altLang="zh-CN" sz="2000"/>
              <a:t>      </a:t>
            </a:r>
          </a:p>
        </p:txBody>
      </p:sp>
      <p:sp>
        <p:nvSpPr>
          <p:cNvPr id="7" name="Text Box 11">
            <a:extLst>
              <a:ext uri="{FF2B5EF4-FFF2-40B4-BE49-F238E27FC236}">
                <a16:creationId xmlns:a16="http://schemas.microsoft.com/office/drawing/2014/main" id="{7BC1C754-9D5E-4EA5-A373-2E433E80FA6A}"/>
              </a:ext>
            </a:extLst>
          </p:cNvPr>
          <p:cNvSpPr txBox="1">
            <a:spLocks noChangeArrowheads="1"/>
          </p:cNvSpPr>
          <p:nvPr/>
        </p:nvSpPr>
        <p:spPr bwMode="auto">
          <a:xfrm>
            <a:off x="4773637" y="4317230"/>
            <a:ext cx="27362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子代</a:t>
            </a:r>
            <a:r>
              <a:rPr lang="zh-CN" altLang="en-US" sz="2000"/>
              <a:t>  </a:t>
            </a:r>
            <a:r>
              <a:rPr lang="en-US" altLang="zh-CN" sz="2000" i="1"/>
              <a:t>B </a:t>
            </a:r>
            <a:r>
              <a:rPr lang="en-US" altLang="zh-CN" sz="2000"/>
              <a:t>    4 </a:t>
            </a:r>
            <a:r>
              <a:rPr lang="en-US" altLang="zh-CN" sz="2000">
                <a:solidFill>
                  <a:srgbClr val="FF0000"/>
                </a:solidFill>
              </a:rPr>
              <a:t>1 3</a:t>
            </a:r>
            <a:r>
              <a:rPr lang="en-US" altLang="zh-CN" sz="2000"/>
              <a:t> 2 5 </a:t>
            </a:r>
            <a:r>
              <a:rPr lang="en-US" altLang="zh-CN" sz="2000">
                <a:solidFill>
                  <a:srgbClr val="FF0000"/>
                </a:solidFill>
              </a:rPr>
              <a:t>7 6</a:t>
            </a:r>
            <a:r>
              <a:rPr lang="en-US" altLang="zh-CN" sz="2000"/>
              <a:t>      </a:t>
            </a:r>
          </a:p>
        </p:txBody>
      </p:sp>
      <p:sp>
        <p:nvSpPr>
          <p:cNvPr id="8" name="Line 16">
            <a:extLst>
              <a:ext uri="{FF2B5EF4-FFF2-40B4-BE49-F238E27FC236}">
                <a16:creationId xmlns:a16="http://schemas.microsoft.com/office/drawing/2014/main" id="{C7E9C6C1-A919-41C4-9A39-6F7256104E12}"/>
              </a:ext>
            </a:extLst>
          </p:cNvPr>
          <p:cNvSpPr>
            <a:spLocks noChangeShapeType="1"/>
          </p:cNvSpPr>
          <p:nvPr/>
        </p:nvSpPr>
        <p:spPr bwMode="auto">
          <a:xfrm>
            <a:off x="3542965" y="4267118"/>
            <a:ext cx="936625" cy="0"/>
          </a:xfrm>
          <a:prstGeom prst="line">
            <a:avLst/>
          </a:prstGeom>
          <a:ln>
            <a:headEnd/>
            <a:tailEnd type="triangle" w="med" len="med"/>
          </a:ln>
          <a:extLst>
            <a:ext uri="{909E8E84-426E-40DD-AFC4-6F175D3DCCD1}">
              <a14:hiddenFill xmlns:a14="http://schemas.microsoft.com/office/drawing/2010/main">
                <a:noFill/>
              </a14:hiddenFill>
            </a:ext>
          </a:extLst>
        </p:spPr>
        <p:style>
          <a:lnRef idx="3">
            <a:schemeClr val="accent4"/>
          </a:lnRef>
          <a:fillRef idx="0">
            <a:schemeClr val="accent4"/>
          </a:fillRef>
          <a:effectRef idx="2">
            <a:schemeClr val="accent4"/>
          </a:effectRef>
          <a:fontRef idx="minor">
            <a:schemeClr val="tx1"/>
          </a:fontRef>
        </p:style>
        <p:txBody>
          <a:bodyPr/>
          <a:lstStyle/>
          <a:p>
            <a:endParaRPr lang="zh-CN" altLang="en-US">
              <a:highlight>
                <a:srgbClr val="000080"/>
              </a:highlight>
            </a:endParaRPr>
          </a:p>
        </p:txBody>
      </p:sp>
    </p:spTree>
    <p:extLst>
      <p:ext uri="{BB962C8B-B14F-4D97-AF65-F5344CB8AC3E}">
        <p14:creationId xmlns:p14="http://schemas.microsoft.com/office/powerpoint/2010/main" val="66129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downRight)">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200" dirty="0">
                <a:latin typeface="+mn-lt"/>
              </a:rPr>
              <a:t> </a:t>
            </a:r>
            <a:r>
              <a:rPr lang="zh-CN" altLang="en-US" sz="3200" dirty="0">
                <a:latin typeface="+mn-lt"/>
              </a:rPr>
              <a:t>进化过程中的技术问题</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buFont typeface="Wingdings" panose="05000000000000000000" pitchFamily="2" charset="2"/>
              <a:buChar char="u"/>
            </a:pPr>
            <a:r>
              <a:rPr lang="zh-CN" altLang="en-US" sz="2400" b="1">
                <a:solidFill>
                  <a:srgbClr val="0000FF"/>
                </a:solidFill>
                <a:ea typeface="微软雅黑" panose="020B0503020204020204" pitchFamily="34" charset="-122"/>
              </a:rPr>
              <a:t>非常规码的交叉方法</a:t>
            </a:r>
            <a:endParaRPr lang="en-US" altLang="zh-CN" sz="24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③ 顺序交叉法</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ea typeface="微软雅黑" panose="020B0503020204020204" pitchFamily="34" charset="-122"/>
            </a:endParaRPr>
          </a:p>
          <a:p>
            <a:pPr marL="0" indent="0" eaLnBrk="1" hangingPunct="1">
              <a:buClr>
                <a:srgbClr val="FF0000"/>
              </a:buClr>
              <a:buSzPct val="55000"/>
              <a:buNone/>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ea typeface="微软雅黑" panose="020B0503020204020204" pitchFamily="34" charset="-122"/>
              </a:rPr>
              <a:t>将父代 </a:t>
            </a:r>
            <a:r>
              <a:rPr lang="en-US" altLang="zh-CN" sz="1800" b="1">
                <a:ea typeface="微软雅黑" panose="020B0503020204020204" pitchFamily="34" charset="-122"/>
              </a:rPr>
              <a:t>B </a:t>
            </a:r>
            <a:r>
              <a:rPr lang="zh-CN" altLang="en-US" sz="1800" b="1">
                <a:ea typeface="微软雅黑" panose="020B0503020204020204" pitchFamily="34" charset="-122"/>
              </a:rPr>
              <a:t>从第 </a:t>
            </a:r>
            <a:r>
              <a:rPr lang="en-US" altLang="zh-CN" sz="1800" b="1">
                <a:ea typeface="微软雅黑" panose="020B0503020204020204" pitchFamily="34" charset="-122"/>
              </a:rPr>
              <a:t>2 </a:t>
            </a:r>
            <a:r>
              <a:rPr lang="zh-CN" altLang="en-US" sz="1800" b="1">
                <a:ea typeface="微软雅黑" panose="020B0503020204020204" pitchFamily="34" charset="-122"/>
              </a:rPr>
              <a:t>个交叉位排列为 </a:t>
            </a:r>
            <a:r>
              <a:rPr lang="en-US" altLang="zh-CN" sz="1800" b="1">
                <a:ea typeface="微软雅黑" panose="020B0503020204020204" pitchFamily="34" charset="-122"/>
              </a:rPr>
              <a:t>B’ </a:t>
            </a:r>
            <a:r>
              <a:rPr lang="zh-CN" altLang="en-US" sz="1800" b="1">
                <a:ea typeface="微软雅黑" panose="020B0503020204020204" pitchFamily="34" charset="-122"/>
              </a:rPr>
              <a:t>：</a:t>
            </a:r>
            <a:r>
              <a:rPr lang="en-US" altLang="zh-CN" sz="1800" b="1">
                <a:ea typeface="微软雅黑" panose="020B0503020204020204" pitchFamily="34" charset="-122"/>
              </a:rPr>
              <a:t>9 3 4 5 2 1 8 7 6</a:t>
            </a:r>
          </a:p>
          <a:p>
            <a:pPr eaLnBrk="1" hangingPunct="1">
              <a:buClr>
                <a:srgbClr val="FF0000"/>
              </a:buClr>
              <a:buSzPct val="55000"/>
              <a:buFont typeface="Wingdings" panose="05000000000000000000" pitchFamily="2" charset="2"/>
              <a:buChar char="Ø"/>
            </a:pPr>
            <a:r>
              <a:rPr lang="zh-CN" altLang="en-US" sz="1800" b="1">
                <a:ea typeface="微软雅黑" panose="020B0503020204020204" pitchFamily="34" charset="-122"/>
              </a:rPr>
              <a:t>对父代 </a:t>
            </a:r>
            <a:r>
              <a:rPr lang="en-US" altLang="zh-CN" sz="1800" b="1">
                <a:ea typeface="微软雅黑" panose="020B0503020204020204" pitchFamily="34" charset="-122"/>
              </a:rPr>
              <a:t>A </a:t>
            </a:r>
            <a:r>
              <a:rPr lang="zh-CN" altLang="en-US" sz="1800" b="1">
                <a:ea typeface="微软雅黑" panose="020B0503020204020204" pitchFamily="34" charset="-122"/>
              </a:rPr>
              <a:t>保留中间 </a:t>
            </a:r>
            <a:r>
              <a:rPr lang="en-US" altLang="zh-CN" sz="1800" b="1">
                <a:ea typeface="微软雅黑" panose="020B0503020204020204" pitchFamily="34" charset="-122"/>
              </a:rPr>
              <a:t>4 5 6 7</a:t>
            </a:r>
            <a:r>
              <a:rPr lang="zh-CN" altLang="en-US" sz="1800" b="1">
                <a:ea typeface="微软雅黑" panose="020B0503020204020204" pitchFamily="34" charset="-122"/>
              </a:rPr>
              <a:t>，将它们从父代 </a:t>
            </a:r>
            <a:r>
              <a:rPr lang="en-US" altLang="zh-CN" sz="1800" b="1">
                <a:ea typeface="微软雅黑" panose="020B0503020204020204" pitchFamily="34" charset="-122"/>
              </a:rPr>
              <a:t>B’ </a:t>
            </a:r>
            <a:r>
              <a:rPr lang="zh-CN" altLang="en-US" sz="1800" b="1">
                <a:ea typeface="微软雅黑" panose="020B0503020204020204" pitchFamily="34" charset="-122"/>
              </a:rPr>
              <a:t>中删去</a:t>
            </a:r>
            <a:r>
              <a:rPr lang="en-US" altLang="zh-CN" sz="1800" b="1">
                <a:ea typeface="微软雅黑" panose="020B0503020204020204" pitchFamily="34" charset="-122"/>
              </a:rPr>
              <a:t>, </a:t>
            </a:r>
            <a:r>
              <a:rPr lang="zh-CN" altLang="en-US" sz="1800" b="1">
                <a:ea typeface="微软雅黑" panose="020B0503020204020204" pitchFamily="34" charset="-122"/>
              </a:rPr>
              <a:t>得 </a:t>
            </a:r>
            <a:r>
              <a:rPr lang="en-US" altLang="zh-CN" sz="1800" b="1">
                <a:ea typeface="微软雅黑" panose="020B0503020204020204" pitchFamily="34" charset="-122"/>
              </a:rPr>
              <a:t>9 3 2 1 8</a:t>
            </a:r>
          </a:p>
          <a:p>
            <a:pPr eaLnBrk="1" hangingPunct="1">
              <a:buClr>
                <a:srgbClr val="FF0000"/>
              </a:buClr>
              <a:buSzPct val="55000"/>
              <a:buFont typeface="Wingdings" panose="05000000000000000000" pitchFamily="2" charset="2"/>
              <a:buChar char="Ø"/>
            </a:pPr>
            <a:r>
              <a:rPr lang="zh-CN" altLang="en-US" sz="1800" b="1">
                <a:ea typeface="微软雅黑" panose="020B0503020204020204" pitchFamily="34" charset="-122"/>
              </a:rPr>
              <a:t>再按从第 </a:t>
            </a:r>
            <a:r>
              <a:rPr lang="en-US" altLang="zh-CN" sz="1800" b="1">
                <a:ea typeface="微软雅黑" panose="020B0503020204020204" pitchFamily="34" charset="-122"/>
              </a:rPr>
              <a:t>2 </a:t>
            </a:r>
            <a:r>
              <a:rPr lang="zh-CN" altLang="en-US" sz="1800" b="1">
                <a:ea typeface="微软雅黑" panose="020B0503020204020204" pitchFamily="34" charset="-122"/>
              </a:rPr>
              <a:t>个交叉位开始得 ：</a:t>
            </a: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同理可得：</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p:sp>
        <p:nvSpPr>
          <p:cNvPr id="4" name="Text Box 11">
            <a:extLst>
              <a:ext uri="{FF2B5EF4-FFF2-40B4-BE49-F238E27FC236}">
                <a16:creationId xmlns:a16="http://schemas.microsoft.com/office/drawing/2014/main" id="{CEB09392-51D0-4527-B09D-252484D1FC43}"/>
              </a:ext>
            </a:extLst>
          </p:cNvPr>
          <p:cNvSpPr txBox="1">
            <a:spLocks noChangeArrowheads="1"/>
          </p:cNvSpPr>
          <p:nvPr/>
        </p:nvSpPr>
        <p:spPr bwMode="auto">
          <a:xfrm>
            <a:off x="1846080" y="2340715"/>
            <a:ext cx="32299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父代</a:t>
            </a:r>
            <a:r>
              <a:rPr lang="zh-CN" altLang="en-US" sz="2000"/>
              <a:t>  </a:t>
            </a:r>
            <a:r>
              <a:rPr lang="en-US" altLang="zh-CN" sz="2000" i="1"/>
              <a:t>A </a:t>
            </a:r>
            <a:r>
              <a:rPr lang="en-US" altLang="zh-CN" sz="2000"/>
              <a:t>   1 2 3 4 5 6 7 8 9      </a:t>
            </a:r>
          </a:p>
        </p:txBody>
      </p:sp>
      <p:sp>
        <p:nvSpPr>
          <p:cNvPr id="5" name="Text Box 11">
            <a:extLst>
              <a:ext uri="{FF2B5EF4-FFF2-40B4-BE49-F238E27FC236}">
                <a16:creationId xmlns:a16="http://schemas.microsoft.com/office/drawing/2014/main" id="{F581BE57-C576-4058-A341-7A1E86C5BC1E}"/>
              </a:ext>
            </a:extLst>
          </p:cNvPr>
          <p:cNvSpPr txBox="1">
            <a:spLocks noChangeArrowheads="1"/>
          </p:cNvSpPr>
          <p:nvPr/>
        </p:nvSpPr>
        <p:spPr bwMode="auto">
          <a:xfrm>
            <a:off x="1846080" y="2740825"/>
            <a:ext cx="32299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父代</a:t>
            </a:r>
            <a:r>
              <a:rPr lang="zh-CN" altLang="en-US" sz="2000"/>
              <a:t>  </a:t>
            </a:r>
            <a:r>
              <a:rPr lang="en-US" altLang="zh-CN" sz="2000" i="1"/>
              <a:t>B </a:t>
            </a:r>
            <a:r>
              <a:rPr lang="en-US" altLang="zh-CN" sz="2000"/>
              <a:t>   4 5 2 1 8 7 6 9 3</a:t>
            </a:r>
          </a:p>
        </p:txBody>
      </p:sp>
      <p:sp>
        <p:nvSpPr>
          <p:cNvPr id="6" name="Text Box 11">
            <a:extLst>
              <a:ext uri="{FF2B5EF4-FFF2-40B4-BE49-F238E27FC236}">
                <a16:creationId xmlns:a16="http://schemas.microsoft.com/office/drawing/2014/main" id="{9D0D294A-9E00-4E45-A284-6681E875141F}"/>
              </a:ext>
            </a:extLst>
          </p:cNvPr>
          <p:cNvSpPr txBox="1">
            <a:spLocks noChangeArrowheads="1"/>
          </p:cNvSpPr>
          <p:nvPr/>
        </p:nvSpPr>
        <p:spPr bwMode="auto">
          <a:xfrm>
            <a:off x="1846080" y="4361021"/>
            <a:ext cx="30262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子代</a:t>
            </a:r>
            <a:r>
              <a:rPr lang="zh-CN" altLang="en-US" sz="2000"/>
              <a:t>  </a:t>
            </a:r>
            <a:r>
              <a:rPr lang="en-US" altLang="zh-CN" sz="2000" i="1"/>
              <a:t>A </a:t>
            </a:r>
            <a:r>
              <a:rPr lang="en-US" altLang="zh-CN" sz="2000"/>
              <a:t>    2 1 8 4 5 6 7 9 3</a:t>
            </a:r>
          </a:p>
        </p:txBody>
      </p:sp>
      <p:sp>
        <p:nvSpPr>
          <p:cNvPr id="7" name="Text Box 11">
            <a:extLst>
              <a:ext uri="{FF2B5EF4-FFF2-40B4-BE49-F238E27FC236}">
                <a16:creationId xmlns:a16="http://schemas.microsoft.com/office/drawing/2014/main" id="{7BC1C754-9D5E-4EA5-A373-2E433E80FA6A}"/>
              </a:ext>
            </a:extLst>
          </p:cNvPr>
          <p:cNvSpPr txBox="1">
            <a:spLocks noChangeArrowheads="1"/>
          </p:cNvSpPr>
          <p:nvPr/>
        </p:nvSpPr>
        <p:spPr bwMode="auto">
          <a:xfrm>
            <a:off x="1846080" y="5164021"/>
            <a:ext cx="30262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ea typeface="仿宋_GB2312" pitchFamily="49" charset="-122"/>
              </a:rPr>
              <a:t>子代</a:t>
            </a:r>
            <a:r>
              <a:rPr lang="zh-CN" altLang="en-US" sz="2000"/>
              <a:t>  </a:t>
            </a:r>
            <a:r>
              <a:rPr lang="en-US" altLang="zh-CN" sz="2000" i="1"/>
              <a:t>B </a:t>
            </a:r>
            <a:r>
              <a:rPr lang="en-US" altLang="zh-CN" sz="2000"/>
              <a:t>    3 4 5 1 8 7 6 9 2</a:t>
            </a:r>
          </a:p>
        </p:txBody>
      </p:sp>
      <p:sp>
        <p:nvSpPr>
          <p:cNvPr id="9" name="Line 14">
            <a:extLst>
              <a:ext uri="{FF2B5EF4-FFF2-40B4-BE49-F238E27FC236}">
                <a16:creationId xmlns:a16="http://schemas.microsoft.com/office/drawing/2014/main" id="{6303397B-4CCF-43BE-841B-3D5BBEE5F096}"/>
              </a:ext>
            </a:extLst>
          </p:cNvPr>
          <p:cNvSpPr>
            <a:spLocks noChangeShapeType="1"/>
          </p:cNvSpPr>
          <p:nvPr/>
        </p:nvSpPr>
        <p:spPr bwMode="auto">
          <a:xfrm>
            <a:off x="3549064" y="2340715"/>
            <a:ext cx="0" cy="85486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14">
            <a:extLst>
              <a:ext uri="{FF2B5EF4-FFF2-40B4-BE49-F238E27FC236}">
                <a16:creationId xmlns:a16="http://schemas.microsoft.com/office/drawing/2014/main" id="{AF0D34E9-B4E6-479A-AC88-057F6F76149C}"/>
              </a:ext>
            </a:extLst>
          </p:cNvPr>
          <p:cNvSpPr>
            <a:spLocks noChangeShapeType="1"/>
          </p:cNvSpPr>
          <p:nvPr/>
        </p:nvSpPr>
        <p:spPr bwMode="auto">
          <a:xfrm>
            <a:off x="4283968" y="2340715"/>
            <a:ext cx="0" cy="85486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9406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trips(downLeft)">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strips(downLeft)">
                                      <p:cBhvr>
                                        <p:cTn id="22" dur="2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171">
                                            <p:txEl>
                                              <p:pRg st="11" end="11"/>
                                            </p:txEl>
                                          </p:spTgt>
                                        </p:tgtEl>
                                        <p:attrNameLst>
                                          <p:attrName>style.visibility</p:attrName>
                                        </p:attrNameLst>
                                      </p:cBhvr>
                                      <p:to>
                                        <p:strVal val="visible"/>
                                      </p:to>
                                    </p:set>
                                    <p:animEffect transition="in" filter="fade">
                                      <p:cBhvr>
                                        <p:cTn id="27" dur="500"/>
                                        <p:tgtEl>
                                          <p:spTgt spid="7171">
                                            <p:txEl>
                                              <p:pRg st="11" end="1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171">
                                            <p:txEl>
                                              <p:pRg st="12" end="12"/>
                                            </p:txEl>
                                          </p:spTgt>
                                        </p:tgtEl>
                                        <p:attrNameLst>
                                          <p:attrName>style.visibility</p:attrName>
                                        </p:attrNameLst>
                                      </p:cBhvr>
                                      <p:to>
                                        <p:strVal val="visible"/>
                                      </p:to>
                                    </p:set>
                                    <p:animEffect transition="in" filter="fade">
                                      <p:cBhvr>
                                        <p:cTn id="32" dur="500"/>
                                        <p:tgtEl>
                                          <p:spTgt spid="7171">
                                            <p:txEl>
                                              <p:pRg st="12" end="1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171">
                                            <p:txEl>
                                              <p:pRg st="13" end="13"/>
                                            </p:txEl>
                                          </p:spTgt>
                                        </p:tgtEl>
                                        <p:attrNameLst>
                                          <p:attrName>style.visibility</p:attrName>
                                        </p:attrNameLst>
                                      </p:cBhvr>
                                      <p:to>
                                        <p:strVal val="visible"/>
                                      </p:to>
                                    </p:set>
                                    <p:animEffect transition="in" filter="fade">
                                      <p:cBhvr>
                                        <p:cTn id="37" dur="500"/>
                                        <p:tgtEl>
                                          <p:spTgt spid="7171">
                                            <p:txEl>
                                              <p:pRg st="13" end="1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linds(horizontal)">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171">
                                            <p:txEl>
                                              <p:pRg st="16" end="16"/>
                                            </p:txEl>
                                          </p:spTgt>
                                        </p:tgtEl>
                                        <p:attrNameLst>
                                          <p:attrName>style.visibility</p:attrName>
                                        </p:attrNameLst>
                                      </p:cBhvr>
                                      <p:to>
                                        <p:strVal val="visible"/>
                                      </p:to>
                                    </p:set>
                                    <p:animEffect transition="in" filter="fade">
                                      <p:cBhvr>
                                        <p:cTn id="47" dur="500"/>
                                        <p:tgtEl>
                                          <p:spTgt spid="7171">
                                            <p:txEl>
                                              <p:pRg st="16" end="1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blinds(horizontal)">
                                      <p:cBhvr>
                                        <p:cTn id="5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200" dirty="0">
                <a:latin typeface="+mn-lt"/>
              </a:rPr>
              <a:t> </a:t>
            </a:r>
            <a:r>
              <a:rPr lang="zh-CN" altLang="en-US" sz="3200" dirty="0">
                <a:latin typeface="+mn-lt"/>
              </a:rPr>
              <a:t>进化过程中的技术问题</a:t>
            </a:r>
          </a:p>
        </p:txBody>
      </p:sp>
      <mc:AlternateContent xmlns:mc="http://schemas.openxmlformats.org/markup-compatibility/2006" xmlns:a14="http://schemas.microsoft.com/office/drawing/2010/main">
        <mc:Choice Requires="a14">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6" cy="5077454"/>
              </a:xfrm>
            </p:spPr>
            <p:txBody>
              <a:bodyPr/>
              <a:lstStyle/>
              <a:p>
                <a:pPr eaLnBrk="1" hangingPunct="1">
                  <a:buClr>
                    <a:srgbClr val="FF0000"/>
                  </a:buClr>
                  <a:buSzPct val="55000"/>
                </a:pPr>
                <a:r>
                  <a:rPr lang="zh-CN" altLang="en-US" sz="2400" b="1">
                    <a:ea typeface="微软雅黑" panose="020B0503020204020204" pitchFamily="34" charset="-122"/>
                  </a:rPr>
                  <a:t>变异算子</a:t>
                </a:r>
                <a:endParaRPr lang="en-US" altLang="zh-CN" sz="2400" b="1">
                  <a:ea typeface="微软雅黑" panose="020B0503020204020204" pitchFamily="34" charset="-122"/>
                </a:endParaRPr>
              </a:p>
              <a:p>
                <a:pPr eaLnBrk="1" hangingPunct="1">
                  <a:buClr>
                    <a:srgbClr val="FF0000"/>
                  </a:buClr>
                  <a:buSzPct val="55000"/>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变异算子能使个体发生突然</a:t>
                </a:r>
                <a:r>
                  <a:rPr lang="zh-CN" altLang="en-US" sz="2000" b="1">
                    <a:solidFill>
                      <a:srgbClr val="0000FF"/>
                    </a:solidFill>
                    <a:ea typeface="微软雅黑" panose="020B0503020204020204" pitchFamily="34" charset="-122"/>
                  </a:rPr>
                  <a:t>变异</a:t>
                </a:r>
                <a:r>
                  <a:rPr lang="zh-CN" altLang="en-US" sz="2000" b="1">
                    <a:ea typeface="微软雅黑" panose="020B0503020204020204" pitchFamily="34" charset="-122"/>
                  </a:rPr>
                  <a:t>，导入</a:t>
                </a:r>
                <a:r>
                  <a:rPr lang="zh-CN" altLang="en-US" sz="2000" b="1">
                    <a:solidFill>
                      <a:srgbClr val="0000FF"/>
                    </a:solidFill>
                    <a:ea typeface="微软雅黑" panose="020B0503020204020204" pitchFamily="34" charset="-122"/>
                  </a:rPr>
                  <a:t>新的</a:t>
                </a:r>
                <a:r>
                  <a:rPr lang="zh-CN" altLang="en-US" sz="2000" b="1">
                    <a:ea typeface="微软雅黑" panose="020B0503020204020204" pitchFamily="34" charset="-122"/>
                  </a:rPr>
                  <a:t>遗传</a:t>
                </a:r>
                <a:r>
                  <a:rPr lang="zh-CN" altLang="en-US" sz="2000" b="1">
                    <a:solidFill>
                      <a:srgbClr val="0000FF"/>
                    </a:solidFill>
                    <a:ea typeface="微软雅黑" panose="020B0503020204020204" pitchFamily="34" charset="-122"/>
                  </a:rPr>
                  <a:t>信息</a:t>
                </a:r>
                <a:r>
                  <a:rPr lang="zh-CN" altLang="en-US" sz="2000" b="1">
                    <a:ea typeface="微软雅黑" panose="020B0503020204020204" pitchFamily="34" charset="-122"/>
                  </a:rPr>
                  <a:t>，使寻优有可能指向未探知区域，是</a:t>
                </a:r>
                <a:r>
                  <a:rPr lang="zh-CN" altLang="en-US" sz="2000" b="1">
                    <a:solidFill>
                      <a:srgbClr val="0000FF"/>
                    </a:solidFill>
                    <a:ea typeface="微软雅黑" panose="020B0503020204020204" pitchFamily="34" charset="-122"/>
                  </a:rPr>
                  <a:t>提高全局最优搜索能力</a:t>
                </a:r>
                <a:r>
                  <a:rPr lang="zh-CN" altLang="en-US" sz="2000" b="1">
                    <a:ea typeface="微软雅黑" panose="020B0503020204020204" pitchFamily="34" charset="-122"/>
                  </a:rPr>
                  <a:t>的有效步骤，也是保持群体差异、</a:t>
                </a:r>
                <a:r>
                  <a:rPr lang="zh-CN" altLang="en-US" sz="2000" b="1">
                    <a:solidFill>
                      <a:srgbClr val="0000FF"/>
                    </a:solidFill>
                    <a:ea typeface="微软雅黑" panose="020B0503020204020204" pitchFamily="34" charset="-122"/>
                  </a:rPr>
                  <a:t>防止过早</a:t>
                </a:r>
                <a:r>
                  <a:rPr lang="zh-CN" altLang="en-US" sz="2000" b="1">
                    <a:ea typeface="微软雅黑" panose="020B0503020204020204" pitchFamily="34" charset="-122"/>
                  </a:rPr>
                  <a:t>出现</a:t>
                </a:r>
                <a:r>
                  <a:rPr lang="zh-CN" altLang="en-US" sz="2000" b="1">
                    <a:solidFill>
                      <a:srgbClr val="0000FF"/>
                    </a:solidFill>
                    <a:ea typeface="微软雅黑" panose="020B0503020204020204" pitchFamily="34" charset="-122"/>
                  </a:rPr>
                  <a:t>收敛</a:t>
                </a:r>
                <a:r>
                  <a:rPr lang="zh-CN" altLang="en-US" sz="2000" b="1">
                    <a:ea typeface="微软雅黑" panose="020B0503020204020204" pitchFamily="34" charset="-122"/>
                  </a:rPr>
                  <a:t>现象的重要手段 </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在 </a:t>
                </a:r>
                <a:r>
                  <a:rPr lang="en-US" altLang="zh-CN" sz="2000" b="1">
                    <a:ea typeface="微软雅黑" panose="020B0503020204020204" pitchFamily="34" charset="-122"/>
                  </a:rPr>
                  <a:t>GA </a:t>
                </a:r>
                <a:r>
                  <a:rPr lang="zh-CN" altLang="en-US" sz="2000" b="1">
                    <a:ea typeface="微软雅黑" panose="020B0503020204020204" pitchFamily="34" charset="-122"/>
                  </a:rPr>
                  <a:t>中，</a:t>
                </a:r>
                <a:r>
                  <a:rPr lang="zh-CN" altLang="en-US" sz="2000" b="1">
                    <a:solidFill>
                      <a:srgbClr val="0000FF"/>
                    </a:solidFill>
                    <a:ea typeface="微软雅黑" panose="020B0503020204020204" pitchFamily="34" charset="-122"/>
                  </a:rPr>
                  <a:t>交叉</a:t>
                </a:r>
                <a:r>
                  <a:rPr lang="zh-CN" altLang="en-US" sz="2000" b="1">
                    <a:ea typeface="微软雅黑" panose="020B0503020204020204" pitchFamily="34" charset="-122"/>
                  </a:rPr>
                  <a:t>和</a:t>
                </a:r>
                <a:r>
                  <a:rPr lang="zh-CN" altLang="en-US" sz="2000" b="1">
                    <a:solidFill>
                      <a:srgbClr val="0000FF"/>
                    </a:solidFill>
                    <a:ea typeface="微软雅黑" panose="020B0503020204020204" pitchFamily="34" charset="-122"/>
                  </a:rPr>
                  <a:t>变异</a:t>
                </a:r>
                <a:r>
                  <a:rPr lang="zh-CN" altLang="en-US" sz="2000" b="1">
                    <a:ea typeface="微软雅黑" panose="020B0503020204020204" pitchFamily="34" charset="-122"/>
                  </a:rPr>
                  <a:t>这对相互配合又相互竞争的操作，而使其具备兼顾全局和局部的均衡搜索能力</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b="1">
                    <a:ea typeface="微软雅黑" panose="020B0503020204020204" pitchFamily="34" charset="-122"/>
                  </a:rPr>
                  <a:t>所谓</a:t>
                </a:r>
                <a:r>
                  <a:rPr lang="zh-CN" altLang="en-US" sz="1600" b="1">
                    <a:solidFill>
                      <a:srgbClr val="0000FF"/>
                    </a:solidFill>
                    <a:ea typeface="微软雅黑" panose="020B0503020204020204" pitchFamily="34" charset="-122"/>
                  </a:rPr>
                  <a:t>相互配合</a:t>
                </a:r>
                <a:r>
                  <a:rPr lang="zh-CN" altLang="en-US" sz="1600" b="1">
                    <a:ea typeface="微软雅黑" panose="020B0503020204020204" pitchFamily="34" charset="-122"/>
                  </a:rPr>
                  <a:t>是指当群体在进化中陷入某个局部而仅靠交叉不能摆脱时，通过变异有助于这种摆脱</a:t>
                </a:r>
                <a:endParaRPr lang="en-US" altLang="zh-CN" sz="16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b="1">
                    <a:ea typeface="微软雅黑" panose="020B0503020204020204" pitchFamily="34" charset="-122"/>
                  </a:rPr>
                  <a:t>所谓</a:t>
                </a:r>
                <a:r>
                  <a:rPr lang="zh-CN" altLang="en-US" sz="1600" b="1">
                    <a:solidFill>
                      <a:srgbClr val="0000FF"/>
                    </a:solidFill>
                    <a:ea typeface="微软雅黑" panose="020B0503020204020204" pitchFamily="34" charset="-122"/>
                  </a:rPr>
                  <a:t>相互竞争</a:t>
                </a:r>
                <a:r>
                  <a:rPr lang="zh-CN" altLang="en-US" sz="1600" b="1">
                    <a:ea typeface="微软雅黑" panose="020B0503020204020204" pitchFamily="34" charset="-122"/>
                  </a:rPr>
                  <a:t>是指当通过交叉已形成所期望的群体，变异有可能破坏这个群体 </a:t>
                </a:r>
                <a:endParaRPr lang="en-US" altLang="zh-CN" sz="16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变异概率 </a:t>
                </a:r>
                <a14:m>
                  <m:oMath xmlns:m="http://schemas.openxmlformats.org/officeDocument/2006/math">
                    <m:sSub>
                      <m:sSubPr>
                        <m:ctrlPr>
                          <a:rPr lang="en-US" altLang="zh-CN" sz="2000" b="1" i="1" smtClean="0">
                            <a:latin typeface="Cambria Math" panose="02040503050406030204" pitchFamily="18" charset="0"/>
                            <a:ea typeface="微软雅黑" panose="020B0503020204020204" pitchFamily="34" charset="-122"/>
                          </a:rPr>
                        </m:ctrlPr>
                      </m:sSubPr>
                      <m:e>
                        <m:r>
                          <a:rPr lang="en-US" altLang="zh-CN" sz="2000" b="1" i="1" smtClean="0">
                            <a:latin typeface="Cambria Math" panose="02040503050406030204" pitchFamily="18" charset="0"/>
                            <a:ea typeface="微软雅黑" panose="020B0503020204020204" pitchFamily="34" charset="-122"/>
                          </a:rPr>
                          <m:t>𝑷</m:t>
                        </m:r>
                      </m:e>
                      <m:sub>
                        <m:r>
                          <a:rPr lang="en-US" altLang="zh-CN" sz="2000" b="1" i="1" smtClean="0">
                            <a:latin typeface="Cambria Math" panose="02040503050406030204" pitchFamily="18" charset="0"/>
                            <a:ea typeface="微软雅黑" panose="020B0503020204020204" pitchFamily="34" charset="-122"/>
                          </a:rPr>
                          <m:t>𝒎</m:t>
                        </m:r>
                      </m:sub>
                    </m:sSub>
                  </m:oMath>
                </a14:m>
                <a:r>
                  <a:rPr lang="en-US" altLang="zh-CN" sz="2000" b="1">
                    <a:ea typeface="微软雅黑" panose="020B0503020204020204" pitchFamily="34" charset="-122"/>
                  </a:rPr>
                  <a:t> </a:t>
                </a:r>
                <a:r>
                  <a:rPr lang="zh-CN" altLang="en-US" sz="2000" b="1">
                    <a:ea typeface="微软雅黑" panose="020B0503020204020204" pitchFamily="34" charset="-122"/>
                  </a:rPr>
                  <a:t>不能太小，这样降低全局搜索能力；也不能太大，</a:t>
                </a:r>
                <a:r>
                  <a:rPr lang="en-US" altLang="zh-CN" sz="2000" b="1">
                    <a:ea typeface="微软雅黑" panose="020B0503020204020204" pitchFamily="34" charset="-122"/>
                  </a:rPr>
                  <a:t> </a:t>
                </a:r>
                <a14:m>
                  <m:oMath xmlns:m="http://schemas.openxmlformats.org/officeDocument/2006/math">
                    <m:sSub>
                      <m:sSubPr>
                        <m:ctrlPr>
                          <a:rPr lang="en-US" altLang="zh-CN" sz="2000" b="1" i="1">
                            <a:latin typeface="Cambria Math" panose="02040503050406030204" pitchFamily="18" charset="0"/>
                            <a:ea typeface="微软雅黑" panose="020B0503020204020204" pitchFamily="34" charset="-122"/>
                          </a:rPr>
                        </m:ctrlPr>
                      </m:sSubPr>
                      <m:e>
                        <m:r>
                          <a:rPr lang="en-US" altLang="zh-CN" sz="2000" b="1" i="1">
                            <a:latin typeface="Cambria Math" panose="02040503050406030204" pitchFamily="18" charset="0"/>
                            <a:ea typeface="微软雅黑" panose="020B0503020204020204" pitchFamily="34" charset="-122"/>
                          </a:rPr>
                          <m:t>𝑷</m:t>
                        </m:r>
                      </m:e>
                      <m:sub>
                        <m:r>
                          <a:rPr lang="en-US" altLang="zh-CN" sz="2000" b="1" i="1">
                            <a:latin typeface="Cambria Math" panose="02040503050406030204" pitchFamily="18" charset="0"/>
                            <a:ea typeface="微软雅黑" panose="020B0503020204020204" pitchFamily="34" charset="-122"/>
                          </a:rPr>
                          <m:t>𝒎</m:t>
                        </m:r>
                      </m:sub>
                    </m:sSub>
                  </m:oMath>
                </a14:m>
                <a:r>
                  <a:rPr lang="en-US" altLang="zh-CN" sz="2000" b="1">
                    <a:ea typeface="微软雅黑" panose="020B0503020204020204" pitchFamily="34" charset="-122"/>
                  </a:rPr>
                  <a:t> </a:t>
                </a:r>
                <a:r>
                  <a:rPr lang="zh-CN" altLang="en-US" sz="2000" b="1">
                    <a:ea typeface="微软雅黑" panose="020B0503020204020204" pitchFamily="34" charset="-122"/>
                  </a:rPr>
                  <a:t>大于 </a:t>
                </a:r>
                <a:r>
                  <a:rPr lang="en-US" altLang="zh-CN" sz="2000" b="1">
                    <a:ea typeface="微软雅黑" panose="020B0503020204020204" pitchFamily="34" charset="-122"/>
                  </a:rPr>
                  <a:t>0.5 </a:t>
                </a:r>
                <a:r>
                  <a:rPr lang="zh-CN" altLang="en-US" sz="2000" b="1">
                    <a:ea typeface="微软雅黑" panose="020B0503020204020204" pitchFamily="34" charset="-122"/>
                  </a:rPr>
                  <a:t>，这时 </a:t>
                </a:r>
                <a:r>
                  <a:rPr lang="en-US" altLang="zh-CN" sz="2000" b="1">
                    <a:ea typeface="微软雅黑" panose="020B0503020204020204" pitchFamily="34" charset="-122"/>
                  </a:rPr>
                  <a:t>GA </a:t>
                </a:r>
                <a:r>
                  <a:rPr lang="zh-CN" altLang="en-US" sz="2000" b="1">
                    <a:solidFill>
                      <a:srgbClr val="0000FF"/>
                    </a:solidFill>
                    <a:ea typeface="微软雅黑" panose="020B0503020204020204" pitchFamily="34" charset="-122"/>
                  </a:rPr>
                  <a:t>退化为随机搜索 </a:t>
                </a:r>
              </a:p>
              <a:p>
                <a:pPr eaLnBrk="1" hangingPunct="1">
                  <a:buClr>
                    <a:srgbClr val="FF0000"/>
                  </a:buClr>
                  <a:buSzPct val="55000"/>
                  <a:buFont typeface="Wingdings" panose="05000000000000000000" pitchFamily="2" charset="2"/>
                  <a:buChar char="Ø"/>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mc:Choice>
        <mc:Fallback xmlns="">
          <p:sp>
            <p:nvSpPr>
              <p:cNvPr id="7171" name="Rectangle 3">
                <a:extLst>
                  <a:ext uri="{FF2B5EF4-FFF2-40B4-BE49-F238E27FC236}">
                    <a16:creationId xmlns:a16="http://schemas.microsoft.com/office/drawing/2014/main" id="{5F69CAA3-4F07-48E6-98BF-27CAD3586981}"/>
                  </a:ext>
                </a:extLst>
              </p:cNvPr>
              <p:cNvSpPr>
                <a:spLocks noGrp="1" noRot="1" noChangeAspect="1" noMove="1" noResize="1" noEditPoints="1" noAdjustHandles="1" noChangeArrowheads="1" noChangeShapeType="1" noTextEdit="1"/>
              </p:cNvSpPr>
              <p:nvPr>
                <p:ph type="body" idx="1"/>
              </p:nvPr>
            </p:nvSpPr>
            <p:spPr>
              <a:xfrm>
                <a:off x="619124" y="1303874"/>
                <a:ext cx="8048626" cy="5077454"/>
              </a:xfrm>
              <a:blipFill>
                <a:blip r:embed="rId2"/>
                <a:stretch>
                  <a:fillRect l="-76" t="-9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1946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200" dirty="0">
                <a:latin typeface="+mn-lt"/>
              </a:rPr>
              <a:t> </a:t>
            </a:r>
            <a:r>
              <a:rPr lang="zh-CN" altLang="en-US" sz="3200" dirty="0">
                <a:latin typeface="+mn-lt"/>
              </a:rPr>
              <a:t>进化过程中的技术问题</a:t>
            </a:r>
          </a:p>
        </p:txBody>
      </p:sp>
      <mc:AlternateContent xmlns:mc="http://schemas.openxmlformats.org/markup-compatibility/2006" xmlns:a14="http://schemas.microsoft.com/office/drawing/2010/main">
        <mc:Choice Requires="a14">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pPr>
                <a:r>
                  <a:rPr lang="zh-CN" altLang="en-US" sz="2400" b="1">
                    <a:ea typeface="微软雅黑" panose="020B0503020204020204" pitchFamily="34" charset="-122"/>
                  </a:rPr>
                  <a:t>变异算子</a:t>
                </a:r>
              </a:p>
              <a:p>
                <a:pPr eaLnBrk="1" hangingPunct="1">
                  <a:buClr>
                    <a:srgbClr val="FF0000"/>
                  </a:buClr>
                  <a:buSzPct val="55000"/>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①  基本位变异算子 </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对群体中个体按 </a:t>
                </a:r>
                <a:r>
                  <a:rPr lang="en-US" altLang="zh-CN" sz="1800" b="1">
                    <a:ea typeface="微软雅黑" panose="020B0503020204020204" pitchFamily="34" charset="-122"/>
                  </a:rPr>
                  <a:t>Pm </a:t>
                </a:r>
                <a:r>
                  <a:rPr lang="zh-CN" altLang="en-US" sz="1800" b="1">
                    <a:ea typeface="微软雅黑" panose="020B0503020204020204" pitchFamily="34" charset="-122"/>
                  </a:rPr>
                  <a:t>随机选择基因，对选定基因进行互换：</a:t>
                </a:r>
                <a14:m>
                  <m:oMath xmlns:m="http://schemas.openxmlformats.org/officeDocument/2006/math">
                    <m:r>
                      <a:rPr lang="en-US" altLang="zh-CN" sz="1800" b="1" i="1" smtClean="0">
                        <a:latin typeface="Cambria Math" panose="02040503050406030204" pitchFamily="18" charset="0"/>
                        <a:ea typeface="微软雅黑" panose="020B0503020204020204" pitchFamily="34" charset="-122"/>
                      </a:rPr>
                      <m:t>𝟏</m:t>
                    </m:r>
                    <m:r>
                      <a:rPr lang="en-US" altLang="zh-CN" sz="1800" b="1" i="1" smtClean="0">
                        <a:latin typeface="Cambria Math" panose="02040503050406030204" pitchFamily="18" charset="0"/>
                        <a:ea typeface="Cambria Math" panose="02040503050406030204" pitchFamily="18" charset="0"/>
                      </a:rPr>
                      <m:t>↔</m:t>
                    </m:r>
                    <m:r>
                      <a:rPr lang="en-US" altLang="zh-CN" sz="1800" b="1" i="1" smtClean="0">
                        <a:latin typeface="Cambria Math" panose="02040503050406030204" pitchFamily="18" charset="0"/>
                        <a:ea typeface="微软雅黑" panose="020B0503020204020204" pitchFamily="34" charset="-122"/>
                      </a:rPr>
                      <m:t>𝟎</m:t>
                    </m:r>
                  </m:oMath>
                </a14:m>
                <a:endParaRPr lang="zh-CN" altLang="en-US"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如： </a:t>
                </a:r>
                <a:r>
                  <a:rPr lang="zh-CN" altLang="en-US" sz="2000" b="1">
                    <a:solidFill>
                      <a:srgbClr val="0000FF"/>
                    </a:solidFill>
                    <a:ea typeface="微软雅黑" panose="020B0503020204020204" pitchFamily="34" charset="-122"/>
                  </a:rPr>
                  <a:t>个体 </a:t>
                </a:r>
                <a:r>
                  <a:rPr lang="en-US" altLang="zh-CN" sz="2000" b="1">
                    <a:solidFill>
                      <a:srgbClr val="0000FF"/>
                    </a:solidFill>
                    <a:ea typeface="微软雅黑" panose="020B0503020204020204" pitchFamily="34" charset="-122"/>
                  </a:rPr>
                  <a:t>A</a:t>
                </a:r>
                <a:r>
                  <a:rPr lang="en-US" altLang="zh-CN" sz="2000" b="1">
                    <a:ea typeface="微软雅黑" panose="020B0503020204020204" pitchFamily="34" charset="-122"/>
                  </a:rPr>
                  <a:t>  1</a:t>
                </a:r>
                <a:r>
                  <a:rPr lang="en-US" altLang="zh-CN" sz="2000" b="1">
                    <a:solidFill>
                      <a:srgbClr val="FF0000"/>
                    </a:solidFill>
                    <a:ea typeface="微软雅黑" panose="020B0503020204020204" pitchFamily="34" charset="-122"/>
                  </a:rPr>
                  <a:t>0</a:t>
                </a:r>
                <a:r>
                  <a:rPr lang="en-US" altLang="zh-CN" sz="2000" b="1">
                    <a:ea typeface="微软雅黑" panose="020B0503020204020204" pitchFamily="34" charset="-122"/>
                  </a:rPr>
                  <a:t>1</a:t>
                </a:r>
                <a:r>
                  <a:rPr lang="en-US" altLang="zh-CN" sz="2000" b="1">
                    <a:solidFill>
                      <a:srgbClr val="FF0000"/>
                    </a:solidFill>
                    <a:ea typeface="微软雅黑" panose="020B0503020204020204" pitchFamily="34" charset="-122"/>
                  </a:rPr>
                  <a:t>1</a:t>
                </a:r>
                <a:r>
                  <a:rPr lang="en-US" altLang="zh-CN" sz="2000" b="1">
                    <a:ea typeface="微软雅黑" panose="020B0503020204020204" pitchFamily="34" charset="-122"/>
                  </a:rPr>
                  <a:t>011            </a:t>
                </a:r>
                <a:r>
                  <a:rPr lang="zh-CN" altLang="en-US" sz="2000" b="1">
                    <a:solidFill>
                      <a:srgbClr val="0000FF"/>
                    </a:solidFill>
                    <a:ea typeface="微软雅黑" panose="020B0503020204020204" pitchFamily="34" charset="-122"/>
                  </a:rPr>
                  <a:t>个体 </a:t>
                </a:r>
                <a:r>
                  <a:rPr lang="en-US" altLang="zh-CN" sz="2000" b="1">
                    <a:solidFill>
                      <a:srgbClr val="0000FF"/>
                    </a:solidFill>
                    <a:ea typeface="微软雅黑" panose="020B0503020204020204" pitchFamily="34" charset="-122"/>
                  </a:rPr>
                  <a:t>B  </a:t>
                </a:r>
                <a:r>
                  <a:rPr lang="en-US" altLang="zh-CN" sz="2000" b="1">
                    <a:ea typeface="微软雅黑" panose="020B0503020204020204" pitchFamily="34" charset="-122"/>
                  </a:rPr>
                  <a:t>1</a:t>
                </a:r>
                <a:r>
                  <a:rPr lang="en-US" altLang="zh-CN" sz="2000" b="1">
                    <a:solidFill>
                      <a:srgbClr val="FF0000"/>
                    </a:solidFill>
                    <a:ea typeface="微软雅黑" panose="020B0503020204020204" pitchFamily="34" charset="-122"/>
                  </a:rPr>
                  <a:t>1</a:t>
                </a:r>
                <a:r>
                  <a:rPr lang="en-US" altLang="zh-CN" sz="2000" b="1">
                    <a:ea typeface="微软雅黑" panose="020B0503020204020204" pitchFamily="34" charset="-122"/>
                  </a:rPr>
                  <a:t>1</a:t>
                </a:r>
                <a:r>
                  <a:rPr lang="en-US" altLang="zh-CN" sz="2000" b="1">
                    <a:solidFill>
                      <a:srgbClr val="FF0000"/>
                    </a:solidFill>
                    <a:ea typeface="微软雅黑" panose="020B0503020204020204" pitchFamily="34" charset="-122"/>
                  </a:rPr>
                  <a:t>0</a:t>
                </a:r>
                <a:r>
                  <a:rPr lang="en-US" altLang="zh-CN" sz="2000" b="1">
                    <a:ea typeface="微软雅黑" panose="020B0503020204020204" pitchFamily="34" charset="-122"/>
                  </a:rPr>
                  <a:t>011</a:t>
                </a:r>
              </a:p>
              <a:p>
                <a:pPr eaLnBrk="1" hangingPunct="1">
                  <a:buClr>
                    <a:srgbClr val="FF0000"/>
                  </a:buClr>
                  <a:buSzPct val="55000"/>
                  <a:buFont typeface="Wingdings" panose="05000000000000000000" pitchFamily="2" charset="2"/>
                  <a:buChar char="u"/>
                </a:pPr>
                <a:endParaRPr lang="en-US" altLang="zh-CN" sz="10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例</a:t>
                </a:r>
                <a:r>
                  <a:rPr lang="en-US" altLang="zh-CN" sz="1800" b="1">
                    <a:ea typeface="微软雅黑" panose="020B0503020204020204" pitchFamily="34" charset="-122"/>
                  </a:rPr>
                  <a:t>1 </a:t>
                </a:r>
                <a:r>
                  <a:rPr lang="zh-CN" altLang="en-US" sz="1800" b="1">
                    <a:ea typeface="微软雅黑" panose="020B0503020204020204" pitchFamily="34" charset="-122"/>
                  </a:rPr>
                  <a:t>使用的就是这种变异算子：</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②  逆转变异算子</a:t>
                </a:r>
              </a:p>
              <a:p>
                <a:pPr eaLnBrk="1" hangingPunct="1">
                  <a:buClr>
                    <a:srgbClr val="FF0000"/>
                  </a:buClr>
                  <a:buSzPct val="55000"/>
                  <a:buFont typeface="Wingdings" panose="05000000000000000000" pitchFamily="2" charset="2"/>
                  <a:buChar char="u"/>
                </a:pPr>
                <a:endParaRPr lang="en-US" altLang="zh-CN" sz="4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solidFill>
                      <a:srgbClr val="0000FF"/>
                    </a:solidFill>
                    <a:ea typeface="微软雅黑" panose="020B0503020204020204" pitchFamily="34" charset="-122"/>
                  </a:rPr>
                  <a:t>基本操作：</a:t>
                </a:r>
                <a:r>
                  <a:rPr lang="zh-CN" altLang="en-US" sz="1800" b="1">
                    <a:ea typeface="微软雅黑" panose="020B0503020204020204" pitchFamily="34" charset="-122"/>
                  </a:rPr>
                  <a:t>在个体中随机挑选两个逆转点，再将两个逆转点间的基因反序插入原位置。如：</a:t>
                </a:r>
                <a:r>
                  <a:rPr lang="zh-CN" altLang="en-US" sz="1600" b="1">
                    <a:ea typeface="微软雅黑" panose="020B0503020204020204" pitchFamily="34" charset="-122"/>
                  </a:rPr>
                  <a:t> </a:t>
                </a:r>
                <a:endParaRPr lang="en-US" altLang="zh-CN" sz="16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solidFill>
                      <a:srgbClr val="0000FF"/>
                    </a:solidFill>
                    <a:ea typeface="微软雅黑" panose="020B0503020204020204" pitchFamily="34" charset="-122"/>
                  </a:rPr>
                  <a:t>个体 </a:t>
                </a:r>
                <a:r>
                  <a:rPr lang="en-US" altLang="zh-CN" sz="1800" b="1">
                    <a:solidFill>
                      <a:srgbClr val="0000FF"/>
                    </a:solidFill>
                    <a:ea typeface="微软雅黑" panose="020B0503020204020204" pitchFamily="34" charset="-122"/>
                  </a:rPr>
                  <a:t>A</a:t>
                </a:r>
                <a:r>
                  <a:rPr lang="en-US" altLang="zh-CN" sz="1800" b="1">
                    <a:ea typeface="微软雅黑" panose="020B0503020204020204" pitchFamily="34" charset="-122"/>
                  </a:rPr>
                  <a:t>  10</a:t>
                </a:r>
                <a:r>
                  <a:rPr lang="en-US" altLang="zh-CN" sz="1800" b="1">
                    <a:solidFill>
                      <a:srgbClr val="FF0000"/>
                    </a:solidFill>
                    <a:ea typeface="微软雅黑" panose="020B0503020204020204" pitchFamily="34" charset="-122"/>
                  </a:rPr>
                  <a:t>11010</a:t>
                </a:r>
                <a:r>
                  <a:rPr lang="en-US" altLang="zh-CN" sz="1800" b="1">
                    <a:ea typeface="微软雅黑" panose="020B0503020204020204" pitchFamily="34" charset="-122"/>
                  </a:rPr>
                  <a:t>00            	</a:t>
                </a:r>
                <a:r>
                  <a:rPr lang="zh-CN" altLang="en-US" sz="1800" b="1">
                    <a:solidFill>
                      <a:srgbClr val="0000FF"/>
                    </a:solidFill>
                    <a:ea typeface="微软雅黑" panose="020B0503020204020204" pitchFamily="34" charset="-122"/>
                  </a:rPr>
                  <a:t>个体 </a:t>
                </a:r>
                <a:r>
                  <a:rPr lang="en-US" altLang="zh-CN" sz="1800" b="1">
                    <a:solidFill>
                      <a:srgbClr val="0000FF"/>
                    </a:solidFill>
                    <a:ea typeface="微软雅黑" panose="020B0503020204020204" pitchFamily="34" charset="-122"/>
                  </a:rPr>
                  <a:t>B  </a:t>
                </a:r>
                <a:r>
                  <a:rPr lang="en-US" altLang="zh-CN" sz="1800" b="1">
                    <a:ea typeface="微软雅黑" panose="020B0503020204020204" pitchFamily="34" charset="-122"/>
                  </a:rPr>
                  <a:t>10</a:t>
                </a:r>
                <a:r>
                  <a:rPr lang="en-US" altLang="zh-CN" sz="1800" b="1">
                    <a:solidFill>
                      <a:srgbClr val="FF0000"/>
                    </a:solidFill>
                    <a:ea typeface="微软雅黑" panose="020B0503020204020204" pitchFamily="34" charset="-122"/>
                  </a:rPr>
                  <a:t>01011</a:t>
                </a:r>
                <a:r>
                  <a:rPr lang="en-US" altLang="zh-CN" sz="1800" b="1">
                    <a:ea typeface="微软雅黑" panose="020B0503020204020204" pitchFamily="34" charset="-122"/>
                  </a:rPr>
                  <a:t>00</a:t>
                </a:r>
              </a:p>
              <a:p>
                <a:pPr eaLnBrk="1" hangingPunct="1">
                  <a:buClr>
                    <a:srgbClr val="FF0000"/>
                  </a:buClr>
                  <a:buSzPct val="55000"/>
                  <a:buFont typeface="Wingdings" panose="05000000000000000000" pitchFamily="2" charset="2"/>
                  <a:buChar char="Ø"/>
                </a:pPr>
                <a:r>
                  <a:rPr lang="zh-CN" altLang="en-US" sz="1800" b="1">
                    <a:solidFill>
                      <a:srgbClr val="0000FF"/>
                    </a:solidFill>
                    <a:ea typeface="微软雅黑" panose="020B0503020204020204" pitchFamily="34" charset="-122"/>
                  </a:rPr>
                  <a:t>个体 </a:t>
                </a:r>
                <a:r>
                  <a:rPr lang="en-US" altLang="zh-CN" sz="1800" b="1">
                    <a:solidFill>
                      <a:srgbClr val="0000FF"/>
                    </a:solidFill>
                    <a:ea typeface="微软雅黑" panose="020B0503020204020204" pitchFamily="34" charset="-122"/>
                  </a:rPr>
                  <a:t>A</a:t>
                </a:r>
                <a:r>
                  <a:rPr lang="en-US" altLang="zh-CN" sz="1800" b="1">
                    <a:ea typeface="微软雅黑" panose="020B0503020204020204" pitchFamily="34" charset="-122"/>
                  </a:rPr>
                  <a:t>  982</a:t>
                </a:r>
                <a:r>
                  <a:rPr lang="en-US" altLang="zh-CN" sz="1800" b="1">
                    <a:solidFill>
                      <a:srgbClr val="FF0000"/>
                    </a:solidFill>
                    <a:ea typeface="微软雅黑" panose="020B0503020204020204" pitchFamily="34" charset="-122"/>
                  </a:rPr>
                  <a:t>1745</a:t>
                </a:r>
                <a:r>
                  <a:rPr lang="en-US" altLang="zh-CN" sz="1800" b="1">
                    <a:ea typeface="微软雅黑" panose="020B0503020204020204" pitchFamily="34" charset="-122"/>
                  </a:rPr>
                  <a:t>063            	</a:t>
                </a:r>
                <a:r>
                  <a:rPr lang="zh-CN" altLang="en-US" sz="1800" b="1">
                    <a:solidFill>
                      <a:srgbClr val="0000FF"/>
                    </a:solidFill>
                    <a:ea typeface="微软雅黑" panose="020B0503020204020204" pitchFamily="34" charset="-122"/>
                  </a:rPr>
                  <a:t>个体 </a:t>
                </a:r>
                <a:r>
                  <a:rPr lang="en-US" altLang="zh-CN" sz="1800" b="1">
                    <a:solidFill>
                      <a:srgbClr val="0000FF"/>
                    </a:solidFill>
                    <a:ea typeface="微软雅黑" panose="020B0503020204020204" pitchFamily="34" charset="-122"/>
                  </a:rPr>
                  <a:t>B  </a:t>
                </a:r>
                <a:r>
                  <a:rPr lang="en-US" altLang="zh-CN" sz="1800" b="1">
                    <a:ea typeface="微软雅黑" panose="020B0503020204020204" pitchFamily="34" charset="-122"/>
                  </a:rPr>
                  <a:t>982</a:t>
                </a:r>
                <a:r>
                  <a:rPr lang="en-US" altLang="zh-CN" sz="1800" b="1">
                    <a:solidFill>
                      <a:srgbClr val="FF0000"/>
                    </a:solidFill>
                    <a:ea typeface="微软雅黑" panose="020B0503020204020204" pitchFamily="34" charset="-122"/>
                  </a:rPr>
                  <a:t>5471</a:t>
                </a:r>
                <a:r>
                  <a:rPr lang="en-US" altLang="zh-CN" sz="1800" b="1">
                    <a:ea typeface="微软雅黑" panose="020B0503020204020204" pitchFamily="34" charset="-122"/>
                  </a:rPr>
                  <a:t>063</a:t>
                </a: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mc:Choice>
        <mc:Fallback xmlns="">
          <p:sp>
            <p:nvSpPr>
              <p:cNvPr id="7171" name="Rectangle 3">
                <a:extLst>
                  <a:ext uri="{FF2B5EF4-FFF2-40B4-BE49-F238E27FC236}">
                    <a16:creationId xmlns:a16="http://schemas.microsoft.com/office/drawing/2014/main" id="{5F69CAA3-4F07-48E6-98BF-27CAD3586981}"/>
                  </a:ext>
                </a:extLst>
              </p:cNvPr>
              <p:cNvSpPr>
                <a:spLocks noGrp="1" noRot="1" noChangeAspect="1" noMove="1" noResize="1" noEditPoints="1" noAdjustHandles="1" noChangeArrowheads="1" noChangeShapeType="1" noTextEdit="1"/>
              </p:cNvSpPr>
              <p:nvPr>
                <p:ph type="body" idx="1"/>
              </p:nvPr>
            </p:nvSpPr>
            <p:spPr>
              <a:xfrm>
                <a:off x="619124" y="1303874"/>
                <a:ext cx="8048625" cy="5077454"/>
              </a:xfrm>
              <a:blipFill>
                <a:blip r:embed="rId2"/>
                <a:stretch>
                  <a:fillRect l="-76" t="-960" b="-1321"/>
                </a:stretch>
              </a:blipFill>
            </p:spPr>
            <p:txBody>
              <a:bodyPr/>
              <a:lstStyle/>
              <a:p>
                <a:r>
                  <a:rPr lang="zh-CN" altLang="en-US">
                    <a:noFill/>
                  </a:rPr>
                  <a:t> </a:t>
                </a:r>
              </a:p>
            </p:txBody>
          </p:sp>
        </mc:Fallback>
      </mc:AlternateContent>
      <p:cxnSp>
        <p:nvCxnSpPr>
          <p:cNvPr id="3" name="直接箭头连接符 2">
            <a:extLst>
              <a:ext uri="{FF2B5EF4-FFF2-40B4-BE49-F238E27FC236}">
                <a16:creationId xmlns:a16="http://schemas.microsoft.com/office/drawing/2014/main" id="{22487559-8561-45B5-8714-22F20C37A235}"/>
              </a:ext>
            </a:extLst>
          </p:cNvPr>
          <p:cNvCxnSpPr/>
          <p:nvPr/>
        </p:nvCxnSpPr>
        <p:spPr bwMode="auto">
          <a:xfrm>
            <a:off x="3563888" y="2852936"/>
            <a:ext cx="576000" cy="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图片 8">
            <a:extLst>
              <a:ext uri="{FF2B5EF4-FFF2-40B4-BE49-F238E27FC236}">
                <a16:creationId xmlns:a16="http://schemas.microsoft.com/office/drawing/2014/main" id="{F94CA0E8-59E1-4D46-A445-CEC6AAA1CE58}"/>
              </a:ext>
            </a:extLst>
          </p:cNvPr>
          <p:cNvPicPr>
            <a:picLocks noChangeAspect="1"/>
          </p:cNvPicPr>
          <p:nvPr/>
        </p:nvPicPr>
        <p:blipFill>
          <a:blip r:embed="rId3"/>
          <a:stretch>
            <a:fillRect/>
          </a:stretch>
        </p:blipFill>
        <p:spPr>
          <a:xfrm>
            <a:off x="1342859" y="3596666"/>
            <a:ext cx="6458281" cy="912454"/>
          </a:xfrm>
          <a:prstGeom prst="rect">
            <a:avLst/>
          </a:prstGeom>
        </p:spPr>
      </p:pic>
      <p:cxnSp>
        <p:nvCxnSpPr>
          <p:cNvPr id="17" name="直接箭头连接符 16">
            <a:extLst>
              <a:ext uri="{FF2B5EF4-FFF2-40B4-BE49-F238E27FC236}">
                <a16:creationId xmlns:a16="http://schemas.microsoft.com/office/drawing/2014/main" id="{2109EC6D-C05D-4B76-9C01-D4A03B4523A4}"/>
              </a:ext>
            </a:extLst>
          </p:cNvPr>
          <p:cNvCxnSpPr/>
          <p:nvPr/>
        </p:nvCxnSpPr>
        <p:spPr bwMode="auto">
          <a:xfrm>
            <a:off x="3419872" y="5805264"/>
            <a:ext cx="576000" cy="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箭头连接符 17">
            <a:extLst>
              <a:ext uri="{FF2B5EF4-FFF2-40B4-BE49-F238E27FC236}">
                <a16:creationId xmlns:a16="http://schemas.microsoft.com/office/drawing/2014/main" id="{795CE442-9070-4BBB-B838-26F19D52D066}"/>
              </a:ext>
            </a:extLst>
          </p:cNvPr>
          <p:cNvCxnSpPr/>
          <p:nvPr/>
        </p:nvCxnSpPr>
        <p:spPr bwMode="auto">
          <a:xfrm>
            <a:off x="3419872" y="6165304"/>
            <a:ext cx="576000" cy="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9947876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200" dirty="0">
                <a:latin typeface="+mn-lt"/>
              </a:rPr>
              <a:t> </a:t>
            </a:r>
            <a:r>
              <a:rPr lang="zh-CN" altLang="en-US" sz="3200" dirty="0">
                <a:latin typeface="+mn-lt"/>
              </a:rPr>
              <a:t>进化过程中的技术问题</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pPr>
            <a:r>
              <a:rPr lang="zh-CN" altLang="en-US" sz="2400" b="1">
                <a:ea typeface="微软雅黑" panose="020B0503020204020204" pitchFamily="34" charset="-122"/>
              </a:rPr>
              <a:t>变异算子</a:t>
            </a:r>
          </a:p>
          <a:p>
            <a:pPr eaLnBrk="1" hangingPunct="1">
              <a:buClr>
                <a:srgbClr val="FF0000"/>
              </a:buClr>
              <a:buSzPct val="55000"/>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③  插入变异算子</a:t>
            </a:r>
          </a:p>
          <a:p>
            <a:pPr eaLnBrk="1" hangingPunct="1">
              <a:buClr>
                <a:srgbClr val="FF0000"/>
              </a:buClr>
              <a:buSzPct val="55000"/>
              <a:buFont typeface="Wingdings" panose="05000000000000000000" pitchFamily="2" charset="2"/>
              <a:buChar char="u"/>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solidFill>
                  <a:srgbClr val="0000FF"/>
                </a:solidFill>
                <a:ea typeface="微软雅黑" panose="020B0503020204020204" pitchFamily="34" charset="-122"/>
              </a:rPr>
              <a:t>基本操作：</a:t>
            </a:r>
            <a:r>
              <a:rPr lang="zh-CN" altLang="en-US" sz="1800" b="1">
                <a:ea typeface="微软雅黑" panose="020B0503020204020204" pitchFamily="34" charset="-122"/>
              </a:rPr>
              <a:t>从个体中随机选择一个码（基因），将此码插入随机选择的插入点中间</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如： </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b="1">
                <a:solidFill>
                  <a:srgbClr val="0000FF"/>
                </a:solidFill>
                <a:ea typeface="微软雅黑" panose="020B0503020204020204" pitchFamily="34" charset="-122"/>
              </a:rPr>
              <a:t>个体 </a:t>
            </a:r>
            <a:r>
              <a:rPr lang="en-US" altLang="zh-CN" sz="2000" b="1">
                <a:solidFill>
                  <a:srgbClr val="0000FF"/>
                </a:solidFill>
                <a:ea typeface="微软雅黑" panose="020B0503020204020204" pitchFamily="34" charset="-122"/>
              </a:rPr>
              <a:t>A</a:t>
            </a:r>
            <a:r>
              <a:rPr lang="en-US" altLang="zh-CN" sz="2000" b="1">
                <a:ea typeface="微软雅黑" panose="020B0503020204020204" pitchFamily="34" charset="-122"/>
              </a:rPr>
              <a:t>  11010</a:t>
            </a:r>
            <a:r>
              <a:rPr lang="en-US" altLang="zh-CN" sz="2000" b="1">
                <a:solidFill>
                  <a:srgbClr val="FF0000"/>
                </a:solidFill>
                <a:ea typeface="微软雅黑" panose="020B0503020204020204" pitchFamily="34" charset="-122"/>
              </a:rPr>
              <a:t>0</a:t>
            </a:r>
            <a:r>
              <a:rPr lang="en-US" altLang="zh-CN" sz="2000" b="1">
                <a:ea typeface="微软雅黑" panose="020B0503020204020204" pitchFamily="34" charset="-122"/>
              </a:rPr>
              <a:t>0110            	</a:t>
            </a:r>
            <a:r>
              <a:rPr lang="zh-CN" altLang="en-US" sz="2000" b="1">
                <a:solidFill>
                  <a:srgbClr val="0000FF"/>
                </a:solidFill>
                <a:ea typeface="微软雅黑" panose="020B0503020204020204" pitchFamily="34" charset="-122"/>
              </a:rPr>
              <a:t>个体 </a:t>
            </a:r>
            <a:r>
              <a:rPr lang="en-US" altLang="zh-CN" sz="2000" b="1">
                <a:solidFill>
                  <a:srgbClr val="0000FF"/>
                </a:solidFill>
                <a:ea typeface="微软雅黑" panose="020B0503020204020204" pitchFamily="34" charset="-122"/>
              </a:rPr>
              <a:t>B  </a:t>
            </a:r>
            <a:r>
              <a:rPr lang="en-US" altLang="zh-CN" sz="2000" b="1">
                <a:ea typeface="微软雅黑" panose="020B0503020204020204" pitchFamily="34" charset="-122"/>
              </a:rPr>
              <a:t>11</a:t>
            </a:r>
            <a:r>
              <a:rPr lang="en-US" altLang="zh-CN" sz="2000" b="1">
                <a:solidFill>
                  <a:srgbClr val="FF0000"/>
                </a:solidFill>
                <a:ea typeface="微软雅黑" panose="020B0503020204020204" pitchFamily="34" charset="-122"/>
              </a:rPr>
              <a:t>0</a:t>
            </a:r>
            <a:r>
              <a:rPr lang="en-US" altLang="zh-CN" sz="2000" b="1">
                <a:ea typeface="微软雅黑" panose="020B0503020204020204" pitchFamily="34" charset="-122"/>
              </a:rPr>
              <a:t>0100110</a:t>
            </a:r>
          </a:p>
          <a:p>
            <a:pPr eaLnBrk="1" hangingPunct="1">
              <a:buClr>
                <a:srgbClr val="FF0000"/>
              </a:buClr>
              <a:buSzPct val="55000"/>
              <a:buFont typeface="Wingdings" panose="05000000000000000000" pitchFamily="2" charset="2"/>
              <a:buChar char="Ø"/>
            </a:pPr>
            <a:r>
              <a:rPr lang="zh-CN" altLang="en-US" sz="2000" b="1">
                <a:solidFill>
                  <a:srgbClr val="0000FF"/>
                </a:solidFill>
                <a:ea typeface="微软雅黑" panose="020B0503020204020204" pitchFamily="34" charset="-122"/>
              </a:rPr>
              <a:t>个体 </a:t>
            </a:r>
            <a:r>
              <a:rPr lang="en-US" altLang="zh-CN" sz="2000" b="1">
                <a:solidFill>
                  <a:srgbClr val="0000FF"/>
                </a:solidFill>
                <a:ea typeface="微软雅黑" panose="020B0503020204020204" pitchFamily="34" charset="-122"/>
              </a:rPr>
              <a:t>A</a:t>
            </a:r>
            <a:r>
              <a:rPr lang="en-US" altLang="zh-CN" sz="2000" b="1">
                <a:ea typeface="微软雅黑" panose="020B0503020204020204" pitchFamily="34" charset="-122"/>
              </a:rPr>
              <a:t>  98217</a:t>
            </a:r>
            <a:r>
              <a:rPr lang="en-US" altLang="zh-CN" sz="2000" b="1">
                <a:solidFill>
                  <a:srgbClr val="FF0000"/>
                </a:solidFill>
                <a:ea typeface="微软雅黑" panose="020B0503020204020204" pitchFamily="34" charset="-122"/>
              </a:rPr>
              <a:t>4</a:t>
            </a:r>
            <a:r>
              <a:rPr lang="en-US" altLang="zh-CN" sz="2000" b="1">
                <a:ea typeface="微软雅黑" panose="020B0503020204020204" pitchFamily="34" charset="-122"/>
              </a:rPr>
              <a:t>5063            	</a:t>
            </a:r>
            <a:r>
              <a:rPr lang="zh-CN" altLang="en-US" sz="2000" b="1">
                <a:solidFill>
                  <a:srgbClr val="0000FF"/>
                </a:solidFill>
                <a:ea typeface="微软雅黑" panose="020B0503020204020204" pitchFamily="34" charset="-122"/>
              </a:rPr>
              <a:t>个体 </a:t>
            </a:r>
            <a:r>
              <a:rPr lang="en-US" altLang="zh-CN" sz="2000" b="1">
                <a:solidFill>
                  <a:srgbClr val="0000FF"/>
                </a:solidFill>
                <a:ea typeface="微软雅黑" panose="020B0503020204020204" pitchFamily="34" charset="-122"/>
              </a:rPr>
              <a:t>B  </a:t>
            </a:r>
            <a:r>
              <a:rPr lang="en-US" altLang="zh-CN" sz="2000" b="1">
                <a:ea typeface="微软雅黑" panose="020B0503020204020204" pitchFamily="34" charset="-122"/>
              </a:rPr>
              <a:t>98</a:t>
            </a:r>
            <a:r>
              <a:rPr lang="en-US" altLang="zh-CN" sz="2000" b="1">
                <a:solidFill>
                  <a:srgbClr val="FF0000"/>
                </a:solidFill>
                <a:ea typeface="微软雅黑" panose="020B0503020204020204" pitchFamily="34" charset="-122"/>
              </a:rPr>
              <a:t>4</a:t>
            </a:r>
            <a:r>
              <a:rPr lang="en-US" altLang="zh-CN" sz="2000" b="1">
                <a:ea typeface="微软雅黑" panose="020B0503020204020204" pitchFamily="34" charset="-122"/>
              </a:rPr>
              <a:t>2175063</a:t>
            </a:r>
          </a:p>
          <a:p>
            <a:pPr eaLnBrk="1" hangingPunct="1">
              <a:buClr>
                <a:srgbClr val="FF0000"/>
              </a:buClr>
              <a:buSzPct val="55000"/>
              <a:buFont typeface="Wingdings" panose="05000000000000000000" pitchFamily="2" charset="2"/>
              <a:buChar char="u"/>
            </a:pPr>
            <a:endParaRPr lang="en-US" altLang="zh-CN" sz="10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④  对换变异算子</a:t>
            </a:r>
          </a:p>
          <a:p>
            <a:pPr eaLnBrk="1" hangingPunct="1">
              <a:buClr>
                <a:srgbClr val="FF0000"/>
              </a:buClr>
              <a:buSzPct val="55000"/>
              <a:buFont typeface="Wingdings" panose="05000000000000000000" pitchFamily="2" charset="2"/>
              <a:buChar char="u"/>
            </a:pPr>
            <a:endParaRPr lang="en-US" altLang="zh-CN" sz="4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solidFill>
                  <a:srgbClr val="0000FF"/>
                </a:solidFill>
                <a:ea typeface="微软雅黑" panose="020B0503020204020204" pitchFamily="34" charset="-122"/>
              </a:rPr>
              <a:t>基本操作：</a:t>
            </a:r>
            <a:r>
              <a:rPr lang="zh-CN" altLang="en-US" sz="1800" b="1">
                <a:ea typeface="微软雅黑" panose="020B0503020204020204" pitchFamily="34" charset="-122"/>
              </a:rPr>
              <a:t>随机选择个体中的两个点，并交换其基因</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ea typeface="微软雅黑" panose="020B0503020204020204" pitchFamily="34" charset="-122"/>
              </a:rPr>
              <a:t>如：</a:t>
            </a:r>
            <a:r>
              <a:rPr lang="zh-CN" altLang="en-US" sz="1600" b="1">
                <a:ea typeface="微软雅黑" panose="020B0503020204020204" pitchFamily="34" charset="-122"/>
              </a:rPr>
              <a:t> </a:t>
            </a:r>
            <a:endParaRPr lang="en-US" altLang="zh-CN" sz="16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solidFill>
                  <a:srgbClr val="0000FF"/>
                </a:solidFill>
                <a:ea typeface="微软雅黑" panose="020B0503020204020204" pitchFamily="34" charset="-122"/>
              </a:rPr>
              <a:t>个体 </a:t>
            </a:r>
            <a:r>
              <a:rPr lang="en-US" altLang="zh-CN" sz="1800" b="1">
                <a:solidFill>
                  <a:srgbClr val="0000FF"/>
                </a:solidFill>
                <a:ea typeface="微软雅黑" panose="020B0503020204020204" pitchFamily="34" charset="-122"/>
              </a:rPr>
              <a:t>A</a:t>
            </a:r>
            <a:r>
              <a:rPr lang="en-US" altLang="zh-CN" sz="1800" b="1">
                <a:ea typeface="微软雅黑" panose="020B0503020204020204" pitchFamily="34" charset="-122"/>
              </a:rPr>
              <a:t>  11</a:t>
            </a:r>
            <a:r>
              <a:rPr lang="en-US" altLang="zh-CN" sz="1800" b="1">
                <a:solidFill>
                  <a:srgbClr val="FF0000"/>
                </a:solidFill>
                <a:ea typeface="微软雅黑" panose="020B0503020204020204" pitchFamily="34" charset="-122"/>
              </a:rPr>
              <a:t>0</a:t>
            </a:r>
            <a:r>
              <a:rPr lang="en-US" altLang="zh-CN" sz="1800" b="1">
                <a:ea typeface="微软雅黑" panose="020B0503020204020204" pitchFamily="34" charset="-122"/>
              </a:rPr>
              <a:t>100</a:t>
            </a:r>
            <a:r>
              <a:rPr lang="en-US" altLang="zh-CN" sz="1800" b="1">
                <a:solidFill>
                  <a:srgbClr val="FF0000"/>
                </a:solidFill>
                <a:ea typeface="微软雅黑" panose="020B0503020204020204" pitchFamily="34" charset="-122"/>
              </a:rPr>
              <a:t>1</a:t>
            </a:r>
            <a:r>
              <a:rPr lang="en-US" altLang="zh-CN" sz="1800" b="1">
                <a:ea typeface="微软雅黑" panose="020B0503020204020204" pitchFamily="34" charset="-122"/>
              </a:rPr>
              <a:t>101            	</a:t>
            </a:r>
            <a:r>
              <a:rPr lang="zh-CN" altLang="en-US" sz="1800" b="1">
                <a:solidFill>
                  <a:srgbClr val="0000FF"/>
                </a:solidFill>
                <a:ea typeface="微软雅黑" panose="020B0503020204020204" pitchFamily="34" charset="-122"/>
              </a:rPr>
              <a:t>个体 </a:t>
            </a:r>
            <a:r>
              <a:rPr lang="en-US" altLang="zh-CN" sz="1800" b="1">
                <a:solidFill>
                  <a:srgbClr val="0000FF"/>
                </a:solidFill>
                <a:ea typeface="微软雅黑" panose="020B0503020204020204" pitchFamily="34" charset="-122"/>
              </a:rPr>
              <a:t>B  </a:t>
            </a:r>
            <a:r>
              <a:rPr lang="en-US" altLang="zh-CN" sz="1800" b="1">
                <a:ea typeface="微软雅黑" panose="020B0503020204020204" pitchFamily="34" charset="-122"/>
              </a:rPr>
              <a:t>11</a:t>
            </a:r>
            <a:r>
              <a:rPr lang="en-US" altLang="zh-CN" sz="1800" b="1">
                <a:solidFill>
                  <a:srgbClr val="FF0000"/>
                </a:solidFill>
                <a:ea typeface="微软雅黑" panose="020B0503020204020204" pitchFamily="34" charset="-122"/>
              </a:rPr>
              <a:t>1</a:t>
            </a:r>
            <a:r>
              <a:rPr lang="en-US" altLang="zh-CN" sz="1800" b="1">
                <a:ea typeface="微软雅黑" panose="020B0503020204020204" pitchFamily="34" charset="-122"/>
              </a:rPr>
              <a:t>100</a:t>
            </a:r>
            <a:r>
              <a:rPr lang="en-US" altLang="zh-CN" sz="1800" b="1">
                <a:solidFill>
                  <a:srgbClr val="FF0000"/>
                </a:solidFill>
                <a:ea typeface="微软雅黑" panose="020B0503020204020204" pitchFamily="34" charset="-122"/>
              </a:rPr>
              <a:t>0</a:t>
            </a:r>
            <a:r>
              <a:rPr lang="en-US" altLang="zh-CN" sz="1800" b="1">
                <a:ea typeface="微软雅黑" panose="020B0503020204020204" pitchFamily="34" charset="-122"/>
              </a:rPr>
              <a:t>101</a:t>
            </a:r>
          </a:p>
          <a:p>
            <a:pPr eaLnBrk="1" hangingPunct="1">
              <a:buClr>
                <a:srgbClr val="FF0000"/>
              </a:buClr>
              <a:buSzPct val="55000"/>
              <a:buFont typeface="Wingdings" panose="05000000000000000000" pitchFamily="2" charset="2"/>
              <a:buChar char="Ø"/>
            </a:pPr>
            <a:r>
              <a:rPr lang="zh-CN" altLang="en-US" sz="1800" b="1">
                <a:solidFill>
                  <a:srgbClr val="0000FF"/>
                </a:solidFill>
                <a:ea typeface="微软雅黑" panose="020B0503020204020204" pitchFamily="34" charset="-122"/>
              </a:rPr>
              <a:t>个体 </a:t>
            </a:r>
            <a:r>
              <a:rPr lang="en-US" altLang="zh-CN" sz="1800" b="1">
                <a:solidFill>
                  <a:srgbClr val="0000FF"/>
                </a:solidFill>
                <a:ea typeface="微软雅黑" panose="020B0503020204020204" pitchFamily="34" charset="-122"/>
              </a:rPr>
              <a:t>A</a:t>
            </a:r>
            <a:r>
              <a:rPr lang="en-US" altLang="zh-CN" sz="1800" b="1">
                <a:ea typeface="微软雅黑" panose="020B0503020204020204" pitchFamily="34" charset="-122"/>
              </a:rPr>
              <a:t>  98</a:t>
            </a:r>
            <a:r>
              <a:rPr lang="en-US" altLang="zh-CN" sz="1800" b="1">
                <a:solidFill>
                  <a:srgbClr val="FF0000"/>
                </a:solidFill>
                <a:ea typeface="微软雅黑" panose="020B0503020204020204" pitchFamily="34" charset="-122"/>
              </a:rPr>
              <a:t>2</a:t>
            </a:r>
            <a:r>
              <a:rPr lang="en-US" altLang="zh-CN" sz="1800" b="1">
                <a:ea typeface="微软雅黑" panose="020B0503020204020204" pitchFamily="34" charset="-122"/>
              </a:rPr>
              <a:t>174</a:t>
            </a:r>
            <a:r>
              <a:rPr lang="en-US" altLang="zh-CN" sz="1800" b="1">
                <a:solidFill>
                  <a:srgbClr val="FF0000"/>
                </a:solidFill>
                <a:ea typeface="微软雅黑" panose="020B0503020204020204" pitchFamily="34" charset="-122"/>
              </a:rPr>
              <a:t>5</a:t>
            </a:r>
            <a:r>
              <a:rPr lang="en-US" altLang="zh-CN" sz="1800" b="1">
                <a:ea typeface="微软雅黑" panose="020B0503020204020204" pitchFamily="34" charset="-122"/>
              </a:rPr>
              <a:t>063            	</a:t>
            </a:r>
            <a:r>
              <a:rPr lang="zh-CN" altLang="en-US" sz="1800" b="1">
                <a:solidFill>
                  <a:srgbClr val="0000FF"/>
                </a:solidFill>
                <a:ea typeface="微软雅黑" panose="020B0503020204020204" pitchFamily="34" charset="-122"/>
              </a:rPr>
              <a:t>个体 </a:t>
            </a:r>
            <a:r>
              <a:rPr lang="en-US" altLang="zh-CN" sz="1800" b="1">
                <a:solidFill>
                  <a:srgbClr val="0000FF"/>
                </a:solidFill>
                <a:ea typeface="微软雅黑" panose="020B0503020204020204" pitchFamily="34" charset="-122"/>
              </a:rPr>
              <a:t>B  </a:t>
            </a:r>
            <a:r>
              <a:rPr lang="en-US" altLang="zh-CN" sz="1800" b="1">
                <a:ea typeface="微软雅黑" panose="020B0503020204020204" pitchFamily="34" charset="-122"/>
              </a:rPr>
              <a:t>98</a:t>
            </a:r>
            <a:r>
              <a:rPr lang="en-US" altLang="zh-CN" sz="1800" b="1">
                <a:solidFill>
                  <a:srgbClr val="FF0000"/>
                </a:solidFill>
                <a:ea typeface="微软雅黑" panose="020B0503020204020204" pitchFamily="34" charset="-122"/>
              </a:rPr>
              <a:t>5</a:t>
            </a:r>
            <a:r>
              <a:rPr lang="en-US" altLang="zh-CN" sz="1800" b="1">
                <a:ea typeface="微软雅黑" panose="020B0503020204020204" pitchFamily="34" charset="-122"/>
              </a:rPr>
              <a:t>174</a:t>
            </a:r>
            <a:r>
              <a:rPr lang="en-US" altLang="zh-CN" sz="1800" b="1">
                <a:solidFill>
                  <a:srgbClr val="FF0000"/>
                </a:solidFill>
                <a:ea typeface="微软雅黑" panose="020B0503020204020204" pitchFamily="34" charset="-122"/>
              </a:rPr>
              <a:t>2</a:t>
            </a:r>
            <a:r>
              <a:rPr lang="en-US" altLang="zh-CN" sz="1800" b="1">
                <a:ea typeface="微软雅黑" panose="020B0503020204020204" pitchFamily="34" charset="-122"/>
              </a:rPr>
              <a:t>063</a:t>
            </a: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p:cxnSp>
        <p:nvCxnSpPr>
          <p:cNvPr id="3" name="直接箭头连接符 2">
            <a:extLst>
              <a:ext uri="{FF2B5EF4-FFF2-40B4-BE49-F238E27FC236}">
                <a16:creationId xmlns:a16="http://schemas.microsoft.com/office/drawing/2014/main" id="{22487559-8561-45B5-8714-22F20C37A235}"/>
              </a:ext>
            </a:extLst>
          </p:cNvPr>
          <p:cNvCxnSpPr/>
          <p:nvPr/>
        </p:nvCxnSpPr>
        <p:spPr bwMode="auto">
          <a:xfrm>
            <a:off x="3563888" y="3573016"/>
            <a:ext cx="576000" cy="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箭头连接符 5">
            <a:extLst>
              <a:ext uri="{FF2B5EF4-FFF2-40B4-BE49-F238E27FC236}">
                <a16:creationId xmlns:a16="http://schemas.microsoft.com/office/drawing/2014/main" id="{3EDF1ABA-1E56-4450-9584-DA1392AD7F2F}"/>
              </a:ext>
            </a:extLst>
          </p:cNvPr>
          <p:cNvCxnSpPr/>
          <p:nvPr/>
        </p:nvCxnSpPr>
        <p:spPr bwMode="auto">
          <a:xfrm>
            <a:off x="3563888" y="3861048"/>
            <a:ext cx="576000" cy="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箭头连接符 6">
            <a:extLst>
              <a:ext uri="{FF2B5EF4-FFF2-40B4-BE49-F238E27FC236}">
                <a16:creationId xmlns:a16="http://schemas.microsoft.com/office/drawing/2014/main" id="{C8DFAF19-8EFB-407C-8B98-9AD8266768AB}"/>
              </a:ext>
            </a:extLst>
          </p:cNvPr>
          <p:cNvCxnSpPr/>
          <p:nvPr/>
        </p:nvCxnSpPr>
        <p:spPr bwMode="auto">
          <a:xfrm>
            <a:off x="3419872" y="5517232"/>
            <a:ext cx="576000" cy="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箭头连接符 7">
            <a:extLst>
              <a:ext uri="{FF2B5EF4-FFF2-40B4-BE49-F238E27FC236}">
                <a16:creationId xmlns:a16="http://schemas.microsoft.com/office/drawing/2014/main" id="{B4229090-3B3A-42A1-B601-6563B6FD087A}"/>
              </a:ext>
            </a:extLst>
          </p:cNvPr>
          <p:cNvCxnSpPr/>
          <p:nvPr/>
        </p:nvCxnSpPr>
        <p:spPr bwMode="auto">
          <a:xfrm>
            <a:off x="3419872" y="5805264"/>
            <a:ext cx="576000" cy="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7265963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200" dirty="0">
                <a:latin typeface="+mn-lt"/>
              </a:rPr>
              <a:t> </a:t>
            </a:r>
            <a:r>
              <a:rPr lang="zh-CN" altLang="en-US" sz="3200" dirty="0">
                <a:latin typeface="+mn-lt"/>
              </a:rPr>
              <a:t>进化过程中的技术问题</a:t>
            </a:r>
          </a:p>
        </p:txBody>
      </p:sp>
      <mc:AlternateContent xmlns:mc="http://schemas.openxmlformats.org/markup-compatibility/2006" xmlns:a14="http://schemas.microsoft.com/office/drawing/2010/main">
        <mc:Choice Requires="a14">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pPr>
                <a:r>
                  <a:rPr lang="zh-CN" altLang="en-US" sz="2400" b="1">
                    <a:ea typeface="微软雅黑" panose="020B0503020204020204" pitchFamily="34" charset="-122"/>
                  </a:rPr>
                  <a:t>总结</a:t>
                </a:r>
              </a:p>
              <a:p>
                <a:pPr eaLnBrk="1" hangingPunct="1">
                  <a:buClr>
                    <a:srgbClr val="FF0000"/>
                  </a:buClr>
                  <a:buSzPct val="55000"/>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通过</a:t>
                </a:r>
                <a:r>
                  <a:rPr lang="zh-CN" altLang="en-US" sz="2000" b="1">
                    <a:solidFill>
                      <a:srgbClr val="0000FF"/>
                    </a:solidFill>
                    <a:ea typeface="微软雅黑" panose="020B0503020204020204" pitchFamily="34" charset="-122"/>
                  </a:rPr>
                  <a:t>选择</a:t>
                </a:r>
                <a:r>
                  <a:rPr lang="zh-CN" altLang="en-US" sz="2000" b="1">
                    <a:ea typeface="微软雅黑" panose="020B0503020204020204" pitchFamily="34" charset="-122"/>
                  </a:rPr>
                  <a:t>、</a:t>
                </a:r>
                <a:r>
                  <a:rPr lang="zh-CN" altLang="en-US" sz="2000" b="1">
                    <a:solidFill>
                      <a:srgbClr val="0000FF"/>
                    </a:solidFill>
                    <a:ea typeface="微软雅黑" panose="020B0503020204020204" pitchFamily="34" charset="-122"/>
                  </a:rPr>
                  <a:t>交叉</a:t>
                </a:r>
                <a:r>
                  <a:rPr lang="zh-CN" altLang="en-US" sz="2000" b="1">
                    <a:ea typeface="微软雅黑" panose="020B0503020204020204" pitchFamily="34" charset="-122"/>
                  </a:rPr>
                  <a:t>、</a:t>
                </a:r>
                <a:r>
                  <a:rPr lang="zh-CN" altLang="en-US" sz="2000" b="1">
                    <a:solidFill>
                      <a:srgbClr val="0000FF"/>
                    </a:solidFill>
                    <a:ea typeface="微软雅黑" panose="020B0503020204020204" pitchFamily="34" charset="-122"/>
                  </a:rPr>
                  <a:t>变异</a:t>
                </a:r>
                <a:r>
                  <a:rPr lang="zh-CN" altLang="en-US" sz="2000" b="1">
                    <a:ea typeface="微软雅黑" panose="020B0503020204020204" pitchFamily="34" charset="-122"/>
                  </a:rPr>
                  <a:t>得到新的群体其替换率是值得研究的</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主要涉及</a:t>
                </a:r>
                <a:r>
                  <a:rPr lang="zh-CN" altLang="en-US" sz="2000" b="1">
                    <a:solidFill>
                      <a:srgbClr val="0000FF"/>
                    </a:solidFill>
                    <a:ea typeface="微软雅黑" panose="020B0503020204020204" pitchFamily="34" charset="-122"/>
                  </a:rPr>
                  <a:t>交叉概率 </a:t>
                </a:r>
                <a14:m>
                  <m:oMath xmlns:m="http://schemas.openxmlformats.org/officeDocument/2006/math">
                    <m:sSub>
                      <m:sSubPr>
                        <m:ctrlPr>
                          <a:rPr lang="en-US" altLang="zh-CN" sz="2000" b="1" i="1" smtClean="0">
                            <a:solidFill>
                              <a:srgbClr val="0000FF"/>
                            </a:solidFill>
                            <a:latin typeface="Cambria Math" panose="02040503050406030204" pitchFamily="18" charset="0"/>
                            <a:ea typeface="微软雅黑" panose="020B0503020204020204" pitchFamily="34" charset="-122"/>
                          </a:rPr>
                        </m:ctrlPr>
                      </m:sSubPr>
                      <m:e>
                        <m:r>
                          <a:rPr lang="en-US" altLang="zh-CN" sz="2000" b="1" i="1" smtClean="0">
                            <a:solidFill>
                              <a:srgbClr val="0000FF"/>
                            </a:solidFill>
                            <a:latin typeface="Cambria Math" panose="02040503050406030204" pitchFamily="18" charset="0"/>
                            <a:ea typeface="微软雅黑" panose="020B0503020204020204" pitchFamily="34" charset="-122"/>
                          </a:rPr>
                          <m:t>𝑷</m:t>
                        </m:r>
                      </m:e>
                      <m:sub>
                        <m:r>
                          <a:rPr lang="en-US" altLang="zh-CN" sz="2000" b="1" i="1" smtClean="0">
                            <a:solidFill>
                              <a:srgbClr val="0000FF"/>
                            </a:solidFill>
                            <a:latin typeface="Cambria Math" panose="02040503050406030204" pitchFamily="18" charset="0"/>
                            <a:ea typeface="微软雅黑" panose="020B0503020204020204" pitchFamily="34" charset="-122"/>
                          </a:rPr>
                          <m:t>𝒄</m:t>
                        </m:r>
                      </m:sub>
                    </m:sSub>
                  </m:oMath>
                </a14:m>
                <a:r>
                  <a:rPr lang="en-US" altLang="zh-CN" sz="2000" b="1">
                    <a:ea typeface="微软雅黑" panose="020B0503020204020204" pitchFamily="34" charset="-122"/>
                  </a:rPr>
                  <a:t> </a:t>
                </a:r>
                <a:r>
                  <a:rPr lang="zh-CN" altLang="en-US" sz="2000" b="1">
                    <a:ea typeface="微软雅黑" panose="020B0503020204020204" pitchFamily="34" charset="-122"/>
                  </a:rPr>
                  <a:t>和</a:t>
                </a:r>
                <a:r>
                  <a:rPr lang="zh-CN" altLang="en-US" sz="2000" b="1">
                    <a:solidFill>
                      <a:srgbClr val="0000FF"/>
                    </a:solidFill>
                    <a:ea typeface="微软雅黑" panose="020B0503020204020204" pitchFamily="34" charset="-122"/>
                  </a:rPr>
                  <a:t>变异概率 </a:t>
                </a:r>
                <a14:m>
                  <m:oMath xmlns:m="http://schemas.openxmlformats.org/officeDocument/2006/math">
                    <m:sSub>
                      <m:sSubPr>
                        <m:ctrlPr>
                          <a:rPr lang="en-US" altLang="zh-CN" sz="2000" b="1" i="1">
                            <a:solidFill>
                              <a:srgbClr val="0000FF"/>
                            </a:solidFill>
                            <a:latin typeface="Cambria Math" panose="02040503050406030204" pitchFamily="18" charset="0"/>
                            <a:ea typeface="微软雅黑" panose="020B0503020204020204" pitchFamily="34" charset="-122"/>
                          </a:rPr>
                        </m:ctrlPr>
                      </m:sSubPr>
                      <m:e>
                        <m:r>
                          <a:rPr lang="en-US" altLang="zh-CN" sz="2000" b="1" i="1">
                            <a:solidFill>
                              <a:srgbClr val="0000FF"/>
                            </a:solidFill>
                            <a:latin typeface="Cambria Math" panose="02040503050406030204" pitchFamily="18" charset="0"/>
                            <a:ea typeface="微软雅黑" panose="020B0503020204020204" pitchFamily="34" charset="-122"/>
                          </a:rPr>
                          <m:t>𝑷</m:t>
                        </m:r>
                      </m:e>
                      <m:sub>
                        <m:r>
                          <a:rPr lang="en-US" altLang="zh-CN" sz="2000" b="1" i="1" smtClean="0">
                            <a:solidFill>
                              <a:srgbClr val="0000FF"/>
                            </a:solidFill>
                            <a:latin typeface="Cambria Math" panose="02040503050406030204" pitchFamily="18" charset="0"/>
                            <a:ea typeface="微软雅黑" panose="020B0503020204020204" pitchFamily="34" charset="-122"/>
                          </a:rPr>
                          <m:t>𝒎</m:t>
                        </m:r>
                      </m:sub>
                    </m:sSub>
                  </m:oMath>
                </a14:m>
                <a:r>
                  <a:rPr lang="en-US" altLang="zh-CN" sz="2000" b="1">
                    <a:solidFill>
                      <a:srgbClr val="0000FF"/>
                    </a:solidFill>
                    <a:ea typeface="微软雅黑" panose="020B0503020204020204" pitchFamily="34" charset="-122"/>
                  </a:rPr>
                  <a:t> </a:t>
                </a:r>
                <a:r>
                  <a:rPr lang="zh-CN" altLang="en-US" sz="2000" b="1">
                    <a:ea typeface="微软雅黑" panose="020B0503020204020204" pitchFamily="34" charset="-122"/>
                  </a:rPr>
                  <a:t>的选择</a:t>
                </a:r>
                <a:r>
                  <a:rPr lang="en-US" altLang="zh-CN" sz="2000" b="1">
                    <a:ea typeface="微软雅黑" panose="020B0503020204020204" pitchFamily="34" charset="-122"/>
                  </a:rPr>
                  <a:t>, </a:t>
                </a:r>
                <a:r>
                  <a:rPr lang="zh-CN" altLang="en-US" sz="2000" b="1">
                    <a:solidFill>
                      <a:srgbClr val="0000FF"/>
                    </a:solidFill>
                    <a:ea typeface="微软雅黑" panose="020B0503020204020204" pitchFamily="34" charset="-122"/>
                  </a:rPr>
                  <a:t>低替换率</a:t>
                </a:r>
                <a:r>
                  <a:rPr lang="zh-CN" altLang="en-US" sz="2000" b="1">
                    <a:ea typeface="微软雅黑" panose="020B0503020204020204" pitchFamily="34" charset="-122"/>
                  </a:rPr>
                  <a:t>产生过多地重复计算适应函数值，使得</a:t>
                </a:r>
                <a:r>
                  <a:rPr lang="zh-CN" altLang="en-US" sz="2000" b="1">
                    <a:solidFill>
                      <a:srgbClr val="0000FF"/>
                    </a:solidFill>
                    <a:ea typeface="微软雅黑" panose="020B0503020204020204" pitchFamily="34" charset="-122"/>
                  </a:rPr>
                  <a:t>搜索</a:t>
                </a:r>
                <a:r>
                  <a:rPr lang="zh-CN" altLang="en-US" sz="2000" b="1">
                    <a:ea typeface="微软雅黑" panose="020B0503020204020204" pitchFamily="34" charset="-122"/>
                  </a:rPr>
                  <a:t>的范围扩展</a:t>
                </a:r>
                <a:r>
                  <a:rPr lang="zh-CN" altLang="en-US" sz="2000" b="1">
                    <a:solidFill>
                      <a:srgbClr val="0000FF"/>
                    </a:solidFill>
                    <a:ea typeface="微软雅黑" panose="020B0503020204020204" pitchFamily="34" charset="-122"/>
                  </a:rPr>
                  <a:t>较慢</a:t>
                </a:r>
                <a:r>
                  <a:rPr lang="en-US" altLang="zh-CN" sz="2000" b="1">
                    <a:ea typeface="微软雅黑" panose="020B0503020204020204" pitchFamily="34" charset="-122"/>
                  </a:rPr>
                  <a:t>,  </a:t>
                </a:r>
                <a:r>
                  <a:rPr lang="zh-CN" altLang="en-US" sz="2000" b="1">
                    <a:ea typeface="微软雅黑" panose="020B0503020204020204" pitchFamily="34" charset="-122"/>
                  </a:rPr>
                  <a:t>但优点是使</a:t>
                </a:r>
                <a:r>
                  <a:rPr lang="zh-CN" altLang="en-US" sz="2000" b="1">
                    <a:solidFill>
                      <a:srgbClr val="0000FF"/>
                    </a:solidFill>
                    <a:ea typeface="微软雅黑" panose="020B0503020204020204" pitchFamily="34" charset="-122"/>
                  </a:rPr>
                  <a:t>某些</a:t>
                </a:r>
                <a:r>
                  <a:rPr lang="zh-CN" altLang="en-US" sz="2000" b="1">
                    <a:ea typeface="微软雅黑" panose="020B0503020204020204" pitchFamily="34" charset="-122"/>
                  </a:rPr>
                  <a:t>关心的</a:t>
                </a:r>
                <a:r>
                  <a:rPr lang="zh-CN" altLang="en-US" sz="2000" b="1">
                    <a:solidFill>
                      <a:srgbClr val="0000FF"/>
                    </a:solidFill>
                    <a:ea typeface="微软雅黑" panose="020B0503020204020204" pitchFamily="34" charset="-122"/>
                  </a:rPr>
                  <a:t>染色体得以保留</a:t>
                </a:r>
                <a:r>
                  <a:rPr lang="zh-CN" altLang="en-US" sz="2000" b="1">
                    <a:ea typeface="微软雅黑" panose="020B0503020204020204" pitchFamily="34" charset="-122"/>
                  </a:rPr>
                  <a:t>。</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en-US" altLang="zh-CN" sz="2000" b="1">
                    <a:ea typeface="微软雅黑" panose="020B0503020204020204" pitchFamily="34" charset="-122"/>
                  </a:rPr>
                  <a:t>100% </a:t>
                </a:r>
                <a:r>
                  <a:rPr lang="zh-CN" altLang="en-US" sz="2000" b="1">
                    <a:ea typeface="微软雅黑" panose="020B0503020204020204" pitchFamily="34" charset="-122"/>
                  </a:rPr>
                  <a:t>的替换率也并不是最好的</a:t>
                </a:r>
                <a:r>
                  <a:rPr lang="en-US" altLang="zh-CN" sz="2000" b="1">
                    <a:ea typeface="微软雅黑" panose="020B0503020204020204" pitchFamily="34" charset="-122"/>
                  </a:rPr>
                  <a:t>,  </a:t>
                </a:r>
                <a:r>
                  <a:rPr lang="zh-CN" altLang="en-US" sz="2000" b="1">
                    <a:ea typeface="微软雅黑" panose="020B0503020204020204" pitchFamily="34" charset="-122"/>
                  </a:rPr>
                  <a:t>会使当前最优解遗失。一种保持的策略是使</a:t>
                </a:r>
                <a:r>
                  <a:rPr lang="zh-CN" altLang="en-US" sz="2000" b="1">
                    <a:solidFill>
                      <a:srgbClr val="0000FF"/>
                    </a:solidFill>
                    <a:ea typeface="微软雅黑" panose="020B0503020204020204" pitchFamily="34" charset="-122"/>
                  </a:rPr>
                  <a:t>上一代</a:t>
                </a:r>
                <a:r>
                  <a:rPr lang="zh-CN" altLang="en-US" sz="2000" b="1">
                    <a:ea typeface="微软雅黑" panose="020B0503020204020204" pitchFamily="34" charset="-122"/>
                  </a:rPr>
                  <a:t>的当前</a:t>
                </a:r>
                <a:r>
                  <a:rPr lang="zh-CN" altLang="en-US" sz="2000" b="1">
                    <a:solidFill>
                      <a:srgbClr val="0000FF"/>
                    </a:solidFill>
                    <a:ea typeface="微软雅黑" panose="020B0503020204020204" pitchFamily="34" charset="-122"/>
                  </a:rPr>
                  <a:t>最优解强行遗传</a:t>
                </a:r>
                <a:r>
                  <a:rPr lang="zh-CN" altLang="en-US" sz="2000" b="1">
                    <a:ea typeface="微软雅黑" panose="020B0503020204020204" pitchFamily="34" charset="-122"/>
                  </a:rPr>
                  <a:t>到下一代。</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以上方法如何最佳搭配，</a:t>
                </a:r>
                <a:r>
                  <a:rPr lang="zh-CN" altLang="en-US" sz="2000" b="1">
                    <a:solidFill>
                      <a:srgbClr val="0000FF"/>
                    </a:solidFill>
                    <a:ea typeface="微软雅黑" panose="020B0503020204020204" pitchFamily="34" charset="-122"/>
                  </a:rPr>
                  <a:t>因问题而言</a:t>
                </a:r>
                <a:r>
                  <a:rPr lang="zh-CN" altLang="en-US" sz="2000" b="1">
                    <a:ea typeface="微软雅黑" panose="020B0503020204020204" pitchFamily="34" charset="-122"/>
                  </a:rPr>
                  <a:t>！</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mc:Choice>
        <mc:Fallback xmlns="">
          <p:sp>
            <p:nvSpPr>
              <p:cNvPr id="7171" name="Rectangle 3">
                <a:extLst>
                  <a:ext uri="{FF2B5EF4-FFF2-40B4-BE49-F238E27FC236}">
                    <a16:creationId xmlns:a16="http://schemas.microsoft.com/office/drawing/2014/main" id="{5F69CAA3-4F07-48E6-98BF-27CAD3586981}"/>
                  </a:ext>
                </a:extLst>
              </p:cNvPr>
              <p:cNvSpPr>
                <a:spLocks noGrp="1" noRot="1" noChangeAspect="1" noMove="1" noResize="1" noEditPoints="1" noAdjustHandles="1" noChangeArrowheads="1" noChangeShapeType="1" noTextEdit="1"/>
              </p:cNvSpPr>
              <p:nvPr>
                <p:ph type="body" idx="1"/>
              </p:nvPr>
            </p:nvSpPr>
            <p:spPr>
              <a:xfrm>
                <a:off x="619124" y="1303874"/>
                <a:ext cx="8048625" cy="5077454"/>
              </a:xfrm>
              <a:blipFill>
                <a:blip r:embed="rId2"/>
                <a:stretch>
                  <a:fillRect l="-76" t="-9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72716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200" dirty="0">
                <a:latin typeface="+mn-lt"/>
              </a:rPr>
              <a:t> </a:t>
            </a:r>
            <a:r>
              <a:rPr lang="zh-CN" altLang="en-US" sz="3200" dirty="0">
                <a:latin typeface="+mn-lt"/>
              </a:rPr>
              <a:t>进化过程中的技术问题</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pPr>
            <a:r>
              <a:rPr lang="zh-CN" altLang="en-US" sz="2400" b="1">
                <a:ea typeface="微软雅黑" panose="020B0503020204020204" pitchFamily="34" charset="-122"/>
              </a:rPr>
              <a:t>总结</a:t>
            </a:r>
          </a:p>
          <a:p>
            <a:pPr eaLnBrk="1" hangingPunct="1">
              <a:buClr>
                <a:srgbClr val="FF0000"/>
              </a:buClr>
              <a:buSzPct val="55000"/>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solidFill>
                  <a:srgbClr val="0000FF"/>
                </a:solidFill>
                <a:ea typeface="微软雅黑" panose="020B0503020204020204" pitchFamily="34" charset="-122"/>
              </a:rPr>
              <a:t>遗传算法的求解特点：</a:t>
            </a:r>
            <a:endParaRPr lang="en-US" altLang="zh-CN" sz="20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2000" b="1">
                <a:ea typeface="微软雅黑" panose="020B0503020204020204" pitchFamily="34" charset="-122"/>
              </a:rPr>
              <a:t>1</a:t>
            </a:r>
            <a:r>
              <a:rPr lang="zh-CN" altLang="en-US" sz="2000" b="1">
                <a:ea typeface="微软雅黑" panose="020B0503020204020204" pitchFamily="34" charset="-122"/>
              </a:rPr>
              <a:t>、利用</a:t>
            </a:r>
            <a:r>
              <a:rPr lang="zh-CN" altLang="en-US" sz="2000" b="1">
                <a:solidFill>
                  <a:srgbClr val="0000FF"/>
                </a:solidFill>
                <a:ea typeface="微软雅黑" panose="020B0503020204020204" pitchFamily="34" charset="-122"/>
              </a:rPr>
              <a:t>变量的编码</a:t>
            </a:r>
            <a:r>
              <a:rPr lang="zh-CN" altLang="en-US" sz="2000" b="1">
                <a:ea typeface="微软雅黑" panose="020B0503020204020204" pitchFamily="34" charset="-122"/>
              </a:rPr>
              <a:t>方式，而不使用变量本身</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2000" b="1">
                <a:ea typeface="微软雅黑" panose="020B0503020204020204" pitchFamily="34" charset="-122"/>
              </a:rPr>
              <a:t>2</a:t>
            </a:r>
            <a:r>
              <a:rPr lang="zh-CN" altLang="en-US" sz="2000" b="1">
                <a:ea typeface="微软雅黑" panose="020B0503020204020204" pitchFamily="34" charset="-122"/>
              </a:rPr>
              <a:t>、在解空间中，</a:t>
            </a:r>
            <a:r>
              <a:rPr lang="zh-CN" altLang="en-US" sz="2000" b="1">
                <a:solidFill>
                  <a:srgbClr val="0000FF"/>
                </a:solidFill>
                <a:ea typeface="微软雅黑" panose="020B0503020204020204" pitchFamily="34" charset="-122"/>
              </a:rPr>
              <a:t>从多个点出发搜索</a:t>
            </a:r>
            <a:r>
              <a:rPr lang="zh-CN" altLang="en-US" sz="2000" b="1">
                <a:ea typeface="微软雅黑" panose="020B0503020204020204" pitchFamily="34" charset="-122"/>
              </a:rPr>
              <a:t>问题的解，而不是像某些传统的搜索方法从一个点出发搜索问题的解 </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2000" b="1">
                <a:ea typeface="微软雅黑" panose="020B0503020204020204" pitchFamily="34" charset="-122"/>
              </a:rPr>
              <a:t>3</a:t>
            </a:r>
            <a:r>
              <a:rPr lang="zh-CN" altLang="en-US" sz="2000" b="1">
                <a:ea typeface="微软雅黑" panose="020B0503020204020204" pitchFamily="34" charset="-122"/>
              </a:rPr>
              <a:t>、</a:t>
            </a:r>
            <a:r>
              <a:rPr lang="zh-CN" altLang="en-US" sz="2000" b="1">
                <a:solidFill>
                  <a:srgbClr val="0000FF"/>
                </a:solidFill>
                <a:ea typeface="微软雅黑" panose="020B0503020204020204" pitchFamily="34" charset="-122"/>
              </a:rPr>
              <a:t>直接利用目标函数值</a:t>
            </a:r>
            <a:r>
              <a:rPr lang="zh-CN" altLang="en-US" sz="2000" b="1">
                <a:ea typeface="微软雅黑" panose="020B0503020204020204" pitchFamily="34" charset="-122"/>
              </a:rPr>
              <a:t>的信息，而不使用函数的导数或其他辅助信息 </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2000" b="1">
                <a:ea typeface="微软雅黑" panose="020B0503020204020204" pitchFamily="34" charset="-122"/>
              </a:rPr>
              <a:t>4</a:t>
            </a:r>
            <a:r>
              <a:rPr lang="zh-CN" altLang="en-US" sz="2000" b="1">
                <a:ea typeface="微软雅黑" panose="020B0503020204020204" pitchFamily="34" charset="-122"/>
              </a:rPr>
              <a:t>、使用</a:t>
            </a:r>
            <a:r>
              <a:rPr lang="zh-CN" altLang="en-US" sz="2000" b="1">
                <a:solidFill>
                  <a:srgbClr val="0000FF"/>
                </a:solidFill>
                <a:ea typeface="微软雅黑" panose="020B0503020204020204" pitchFamily="34" charset="-122"/>
              </a:rPr>
              <a:t>概率转移</a:t>
            </a:r>
            <a:r>
              <a:rPr lang="zh-CN" altLang="en-US" sz="2000" b="1">
                <a:ea typeface="微软雅黑" panose="020B0503020204020204" pitchFamily="34" charset="-122"/>
              </a:rPr>
              <a:t>规则，而不是采用确定性的转移规则 </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p:spTree>
    <p:extLst>
      <p:ext uri="{BB962C8B-B14F-4D97-AF65-F5344CB8AC3E}">
        <p14:creationId xmlns:p14="http://schemas.microsoft.com/office/powerpoint/2010/main" val="26924100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200" dirty="0">
                <a:latin typeface="+mn-lt"/>
              </a:rPr>
              <a:t> </a:t>
            </a:r>
            <a:r>
              <a:rPr lang="zh-CN" altLang="en-US" sz="3200" dirty="0">
                <a:latin typeface="+mn-lt"/>
              </a:rPr>
              <a:t>进化过程中的技术问题</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5" y="1303874"/>
            <a:ext cx="7913316" cy="5077454"/>
          </a:xfrm>
        </p:spPr>
        <p:txBody>
          <a:bodyPr/>
          <a:lstStyle/>
          <a:p>
            <a:pPr eaLnBrk="1" hangingPunct="1">
              <a:buClr>
                <a:srgbClr val="FF0000"/>
              </a:buClr>
              <a:buSzPct val="55000"/>
            </a:pPr>
            <a:r>
              <a:rPr lang="zh-CN" altLang="en-US" sz="2400" b="1">
                <a:ea typeface="微软雅黑" panose="020B0503020204020204" pitchFamily="34" charset="-122"/>
              </a:rPr>
              <a:t>遗传算法优越性：</a:t>
            </a:r>
            <a:endParaRPr lang="en-US" altLang="zh-CN" sz="24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b="1">
                <a:ea typeface="微软雅黑" panose="020B0503020204020204" pitchFamily="34" charset="-122"/>
              </a:rPr>
              <a:t>作为数值求解方法，具有</a:t>
            </a:r>
            <a:r>
              <a:rPr lang="zh-CN" altLang="en-US" sz="2000" b="1">
                <a:solidFill>
                  <a:srgbClr val="0000FF"/>
                </a:solidFill>
                <a:ea typeface="微软雅黑" panose="020B0503020204020204" pitchFamily="34" charset="-122"/>
              </a:rPr>
              <a:t>普适性</a:t>
            </a:r>
            <a:r>
              <a:rPr lang="zh-CN" altLang="en-US" sz="2000" b="1">
                <a:ea typeface="微软雅黑" panose="020B0503020204020204" pitchFamily="34" charset="-122"/>
              </a:rPr>
              <a:t>。</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b="1">
                <a:ea typeface="微软雅黑" panose="020B0503020204020204" pitchFamily="34" charset="-122"/>
              </a:rPr>
              <a:t>对目标函数几乎没有要求，总能以极</a:t>
            </a:r>
            <a:r>
              <a:rPr lang="zh-CN" altLang="en-US" sz="2000" b="1">
                <a:solidFill>
                  <a:srgbClr val="0000FF"/>
                </a:solidFill>
                <a:ea typeface="微软雅黑" panose="020B0503020204020204" pitchFamily="34" charset="-122"/>
              </a:rPr>
              <a:t>大</a:t>
            </a:r>
            <a:r>
              <a:rPr lang="zh-CN" altLang="en-US" sz="2000" b="1">
                <a:ea typeface="微软雅黑" panose="020B0503020204020204" pitchFamily="34" charset="-122"/>
              </a:rPr>
              <a:t>的</a:t>
            </a:r>
            <a:r>
              <a:rPr lang="zh-CN" altLang="en-US" sz="2000" b="1">
                <a:solidFill>
                  <a:srgbClr val="0000FF"/>
                </a:solidFill>
                <a:ea typeface="微软雅黑" panose="020B0503020204020204" pitchFamily="34" charset="-122"/>
              </a:rPr>
              <a:t>概率</a:t>
            </a:r>
            <a:r>
              <a:rPr lang="zh-CN" altLang="en-US" sz="2000" b="1">
                <a:ea typeface="微软雅黑" panose="020B0503020204020204" pitchFamily="34" charset="-122"/>
              </a:rPr>
              <a:t>找到</a:t>
            </a:r>
            <a:r>
              <a:rPr lang="zh-CN" altLang="en-US" sz="2000" b="1">
                <a:solidFill>
                  <a:srgbClr val="0000FF"/>
                </a:solidFill>
                <a:ea typeface="微软雅黑" panose="020B0503020204020204" pitchFamily="34" charset="-122"/>
              </a:rPr>
              <a:t>全局最优解</a:t>
            </a:r>
            <a:r>
              <a:rPr lang="zh-CN" altLang="en-US" sz="2000" b="1">
                <a:ea typeface="微软雅黑" panose="020B0503020204020204" pitchFamily="34" charset="-122"/>
              </a:rPr>
              <a:t>；</a:t>
            </a:r>
          </a:p>
          <a:p>
            <a:pPr eaLnBrk="1" hangingPunct="1">
              <a:buClr>
                <a:srgbClr val="FF0000"/>
              </a:buClr>
              <a:buSzPct val="55000"/>
              <a:buFont typeface="Wingdings" panose="05000000000000000000" pitchFamily="2" charset="2"/>
              <a:buChar char="Ø"/>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2000" b="1">
                <a:ea typeface="微软雅黑" panose="020B0503020204020204" pitchFamily="34" charset="-122"/>
              </a:rPr>
              <a:t>GA </a:t>
            </a:r>
            <a:r>
              <a:rPr lang="zh-CN" altLang="en-US" sz="2000" b="1">
                <a:ea typeface="微软雅黑" panose="020B0503020204020204" pitchFamily="34" charset="-122"/>
              </a:rPr>
              <a:t>在求解很多组合优化问题时，不需要很高的技巧和对问题有非常深入的了解</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b="1">
                <a:ea typeface="微软雅黑" panose="020B0503020204020204" pitchFamily="34" charset="-122"/>
              </a:rPr>
              <a:t>在给问题的</a:t>
            </a:r>
            <a:r>
              <a:rPr lang="zh-CN" altLang="en-US" sz="2000" b="1">
                <a:solidFill>
                  <a:srgbClr val="0000FF"/>
                </a:solidFill>
                <a:ea typeface="微软雅黑" panose="020B0503020204020204" pitchFamily="34" charset="-122"/>
              </a:rPr>
              <a:t>决策变量编码</a:t>
            </a:r>
            <a:r>
              <a:rPr lang="zh-CN" altLang="en-US" sz="2000" b="1">
                <a:ea typeface="微软雅黑" panose="020B0503020204020204" pitchFamily="34" charset="-122"/>
              </a:rPr>
              <a:t>后，其计算过程是比较简单的，且可较快地得到一个满意解；</a:t>
            </a:r>
          </a:p>
          <a:p>
            <a:pPr eaLnBrk="1" hangingPunct="1">
              <a:buClr>
                <a:srgbClr val="FF0000"/>
              </a:buClr>
              <a:buSzPct val="55000"/>
              <a:buFont typeface="Wingdings" panose="05000000000000000000" pitchFamily="2" charset="2"/>
              <a:buChar char="Ø"/>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b="1">
                <a:ea typeface="微软雅黑" panose="020B0503020204020204" pitchFamily="34" charset="-122"/>
              </a:rPr>
              <a:t>与其他启发式算法有较好的</a:t>
            </a:r>
            <a:r>
              <a:rPr lang="zh-CN" altLang="en-US" sz="2000" b="1">
                <a:solidFill>
                  <a:srgbClr val="0000FF"/>
                </a:solidFill>
                <a:ea typeface="微软雅黑" panose="020B0503020204020204" pitchFamily="34" charset="-122"/>
              </a:rPr>
              <a:t>兼容性</a:t>
            </a:r>
            <a:r>
              <a:rPr lang="zh-CN" altLang="en-US" sz="2000" b="1">
                <a:ea typeface="微软雅黑" panose="020B0503020204020204" pitchFamily="34" charset="-122"/>
              </a:rPr>
              <a:t>，易与别的技术相结合，形成性能更优的问题求解方法 </a:t>
            </a:r>
            <a:r>
              <a:rPr lang="en-US" altLang="zh-CN" sz="2000" b="1">
                <a:ea typeface="微软雅黑" panose="020B0503020204020204" pitchFamily="34" charset="-122"/>
              </a:rPr>
              <a:t>.</a:t>
            </a:r>
          </a:p>
          <a:p>
            <a:pPr eaLnBrk="1" hangingPunct="1">
              <a:buClr>
                <a:srgbClr val="FF0000"/>
              </a:buClr>
              <a:buSzPct val="55000"/>
              <a:buFont typeface="Wingdings" panose="05000000000000000000" pitchFamily="2" charset="2"/>
              <a:buChar char="Ø"/>
            </a:pPr>
            <a:endParaRPr lang="en-US" altLang="zh-CN" sz="16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7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1800">
              <a:solidFill>
                <a:srgbClr val="0000FF"/>
              </a:solidFill>
              <a:ea typeface="微软雅黑" panose="020B0503020204020204" pitchFamily="34" charset="-122"/>
            </a:endParaRPr>
          </a:p>
        </p:txBody>
      </p:sp>
    </p:spTree>
    <p:extLst>
      <p:ext uri="{BB962C8B-B14F-4D97-AF65-F5344CB8AC3E}">
        <p14:creationId xmlns:p14="http://schemas.microsoft.com/office/powerpoint/2010/main" val="784819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 </a:t>
            </a:r>
            <a:r>
              <a:rPr lang="zh-CN" altLang="en-US" dirty="0">
                <a:latin typeface="+mn-lt"/>
              </a:rPr>
              <a:t>进化计算</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762000" y="1236663"/>
            <a:ext cx="7905750" cy="4929187"/>
          </a:xfrm>
        </p:spPr>
        <p:txBody>
          <a:bodyPr/>
          <a:lstStyle/>
          <a:p>
            <a:pPr eaLnBrk="1" hangingPunct="1">
              <a:buClr>
                <a:srgbClr val="FF0000"/>
              </a:buClr>
              <a:buSzPct val="55000"/>
            </a:pPr>
            <a:r>
              <a:rPr lang="zh-CN" altLang="en-US" sz="2400" b="1">
                <a:ea typeface="微软雅黑" panose="020B0503020204020204" pitchFamily="34" charset="-122"/>
              </a:rPr>
              <a:t>进化计算的生物学基础</a:t>
            </a:r>
            <a:endParaRPr lang="en-US" altLang="zh-CN" sz="2000" b="1">
              <a:ea typeface="微软雅黑" panose="020B0503020204020204" pitchFamily="34" charset="-122"/>
            </a:endParaRPr>
          </a:p>
          <a:p>
            <a:pPr eaLnBrk="1" hangingPunct="1">
              <a:buClr>
                <a:srgbClr val="FF0000"/>
              </a:buClr>
              <a:buSzPct val="55000"/>
            </a:pPr>
            <a:endParaRPr lang="en-US" altLang="zh-CN" sz="10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a:ea typeface="微软雅黑" panose="020B0503020204020204" pitchFamily="34" charset="-122"/>
              </a:rPr>
              <a:t>自然界生物进化过程是进化计算的生物学基础，它主要包括遗传</a:t>
            </a:r>
            <a:r>
              <a:rPr lang="en-US" altLang="zh-CN" sz="2000">
                <a:ea typeface="微软雅黑" panose="020B0503020204020204" pitchFamily="34" charset="-122"/>
              </a:rPr>
              <a:t>(Heredity)</a:t>
            </a:r>
            <a:r>
              <a:rPr lang="zh-CN" altLang="en-US" sz="2000">
                <a:ea typeface="微软雅黑" panose="020B0503020204020204" pitchFamily="34" charset="-122"/>
              </a:rPr>
              <a:t>、变异</a:t>
            </a:r>
            <a:r>
              <a:rPr lang="en-US" altLang="zh-CN" sz="2000">
                <a:ea typeface="微软雅黑" panose="020B0503020204020204" pitchFamily="34" charset="-122"/>
              </a:rPr>
              <a:t>(Mutation)</a:t>
            </a:r>
            <a:r>
              <a:rPr lang="zh-CN" altLang="en-US" sz="2000">
                <a:ea typeface="微软雅黑" panose="020B0503020204020204" pitchFamily="34" charset="-122"/>
              </a:rPr>
              <a:t>和进化</a:t>
            </a:r>
            <a:r>
              <a:rPr lang="en-US" altLang="zh-CN" sz="2000">
                <a:ea typeface="微软雅黑" panose="020B0503020204020204" pitchFamily="34" charset="-122"/>
              </a:rPr>
              <a:t>(Evolution)</a:t>
            </a:r>
            <a:r>
              <a:rPr lang="zh-CN" altLang="en-US" sz="2000">
                <a:ea typeface="微软雅黑" panose="020B0503020204020204" pitchFamily="34" charset="-122"/>
              </a:rPr>
              <a:t>理论。</a:t>
            </a:r>
            <a:endParaRPr lang="en-US" altLang="zh-CN" sz="20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① 遗传理论</a:t>
            </a:r>
          </a:p>
          <a:p>
            <a:pPr eaLnBrk="1" hangingPunct="1">
              <a:buClr>
                <a:srgbClr val="FF0000"/>
              </a:buClr>
              <a:buSzPct val="55000"/>
              <a:buFont typeface="Wingdings" panose="05000000000000000000" pitchFamily="2" charset="2"/>
              <a:buChar char="u"/>
            </a:pPr>
            <a:endParaRPr lang="zh-CN" altLang="en-US" sz="8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solidFill>
                  <a:srgbClr val="0000FF"/>
                </a:solidFill>
                <a:ea typeface="微软雅黑" panose="020B0503020204020204" pitchFamily="34" charset="-122"/>
              </a:rPr>
              <a:t>遗传</a:t>
            </a:r>
            <a:r>
              <a:rPr lang="zh-CN" altLang="en-US" sz="1800">
                <a:ea typeface="微软雅黑" panose="020B0503020204020204" pitchFamily="34" charset="-122"/>
              </a:rPr>
              <a:t>是指父代利用遗传基因将自身的基因信息传递给子代，使子代能够继承其父代的特征或性状的这种生命现象。</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8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ea typeface="微软雅黑" panose="020B0503020204020204" pitchFamily="34" charset="-122"/>
              </a:rPr>
              <a:t>在自然界，构成生物基本结构与功能的单位是细胞（</a:t>
            </a:r>
            <a:r>
              <a:rPr lang="en-US" altLang="zh-CN" sz="1800">
                <a:ea typeface="微软雅黑" panose="020B0503020204020204" pitchFamily="34" charset="-122"/>
              </a:rPr>
              <a:t>Cell</a:t>
            </a:r>
            <a:r>
              <a:rPr lang="zh-CN" altLang="en-US" sz="1800">
                <a:ea typeface="微软雅黑" panose="020B0503020204020204" pitchFamily="34" charset="-122"/>
              </a:rPr>
              <a:t>）。 细胞中含有一种包含着所有遗传信息的复杂而又微小的丝状化合物，人们称其为</a:t>
            </a:r>
            <a:r>
              <a:rPr lang="zh-CN" altLang="en-US" sz="1800">
                <a:solidFill>
                  <a:srgbClr val="0000FF"/>
                </a:solidFill>
                <a:ea typeface="微软雅黑" panose="020B0503020204020204" pitchFamily="34" charset="-122"/>
              </a:rPr>
              <a:t>染色体（</a:t>
            </a:r>
            <a:r>
              <a:rPr lang="en-US" altLang="zh-CN" sz="1800">
                <a:solidFill>
                  <a:srgbClr val="0000FF"/>
                </a:solidFill>
                <a:ea typeface="微软雅黑" panose="020B0503020204020204" pitchFamily="34" charset="-122"/>
              </a:rPr>
              <a:t>Chromosome</a:t>
            </a:r>
            <a:r>
              <a:rPr lang="zh-CN" altLang="en-US" sz="1800">
                <a:solidFill>
                  <a:srgbClr val="0000FF"/>
                </a:solidFill>
                <a:ea typeface="微软雅黑" panose="020B0503020204020204" pitchFamily="34" charset="-122"/>
              </a:rPr>
              <a:t>）</a:t>
            </a:r>
            <a:r>
              <a:rPr lang="zh-CN" altLang="en-US" sz="1800">
                <a:ea typeface="微软雅黑" panose="020B0503020204020204" pitchFamily="34" charset="-122"/>
              </a:rPr>
              <a:t>。</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ea typeface="微软雅黑" panose="020B0503020204020204" pitchFamily="34" charset="-122"/>
              </a:rPr>
              <a:t>在染色体中，遗传信息由</a:t>
            </a:r>
            <a:r>
              <a:rPr lang="zh-CN" altLang="en-US" sz="1800">
                <a:solidFill>
                  <a:srgbClr val="0000FF"/>
                </a:solidFill>
                <a:ea typeface="微软雅黑" panose="020B0503020204020204" pitchFamily="34" charset="-122"/>
              </a:rPr>
              <a:t>基因（</a:t>
            </a:r>
            <a:r>
              <a:rPr lang="en-US" altLang="zh-CN" sz="1800">
                <a:solidFill>
                  <a:srgbClr val="0000FF"/>
                </a:solidFill>
                <a:ea typeface="微软雅黑" panose="020B0503020204020204" pitchFamily="34" charset="-122"/>
              </a:rPr>
              <a:t>Gene</a:t>
            </a:r>
            <a:r>
              <a:rPr lang="zh-CN" altLang="en-US" sz="1800">
                <a:solidFill>
                  <a:srgbClr val="0000FF"/>
                </a:solidFill>
                <a:ea typeface="微软雅黑" panose="020B0503020204020204" pitchFamily="34" charset="-122"/>
              </a:rPr>
              <a:t>）</a:t>
            </a:r>
            <a:r>
              <a:rPr lang="zh-CN" altLang="en-US" sz="1800">
                <a:ea typeface="微软雅黑" panose="020B0503020204020204" pitchFamily="34" charset="-122"/>
              </a:rPr>
              <a:t>所组成，基因决定着生物的性状，是遗传的基本单位。</a:t>
            </a:r>
          </a:p>
          <a:p>
            <a:pPr eaLnBrk="1" hangingPunct="1">
              <a:buClr>
                <a:srgbClr val="FF0000"/>
              </a:buClr>
              <a:buSzPct val="55000"/>
              <a:buFont typeface="Wingdings" panose="05000000000000000000" pitchFamily="2" charset="2"/>
              <a:buChar char="Ø"/>
            </a:pPr>
            <a:endParaRPr lang="en-US" altLang="zh-CN" sz="800">
              <a:ea typeface="微软雅黑" panose="020B0503020204020204" pitchFamily="34" charset="-122"/>
            </a:endParaRPr>
          </a:p>
        </p:txBody>
      </p:sp>
    </p:spTree>
    <p:extLst>
      <p:ext uri="{BB962C8B-B14F-4D97-AF65-F5344CB8AC3E}">
        <p14:creationId xmlns:p14="http://schemas.microsoft.com/office/powerpoint/2010/main" val="10858087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600" dirty="0">
                <a:latin typeface="+mn-lt"/>
              </a:rPr>
              <a:t> </a:t>
            </a:r>
            <a:r>
              <a:rPr lang="zh-CN" altLang="en-US" sz="3600" dirty="0">
                <a:latin typeface="+mn-lt"/>
              </a:rPr>
              <a:t>背包问题</a:t>
            </a:r>
          </a:p>
        </p:txBody>
      </p:sp>
      <mc:AlternateContent xmlns:mc="http://schemas.openxmlformats.org/markup-compatibility/2006" xmlns:a14="http://schemas.microsoft.com/office/drawing/2010/main">
        <mc:Choice Requires="a14">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pPr>
                <a:r>
                  <a:rPr lang="zh-CN" altLang="en-US" sz="2400" b="1">
                    <a:ea typeface="微软雅黑" panose="020B0503020204020204" pitchFamily="34" charset="-122"/>
                  </a:rPr>
                  <a:t>背包问题（</a:t>
                </a:r>
                <a:r>
                  <a:rPr lang="en-US" altLang="zh-CN" sz="2400" b="1">
                    <a:ea typeface="微软雅黑" panose="020B0503020204020204" pitchFamily="34" charset="-122"/>
                  </a:rPr>
                  <a:t>Knapsack Problem</a:t>
                </a:r>
                <a:r>
                  <a:rPr lang="zh-CN" altLang="en-US" sz="2400" b="1">
                    <a:ea typeface="微软雅黑" panose="020B0503020204020204" pitchFamily="34" charset="-122"/>
                  </a:rPr>
                  <a:t>）</a:t>
                </a:r>
                <a:endParaRPr lang="en-US" altLang="zh-CN" sz="2400" b="1">
                  <a:ea typeface="微软雅黑" panose="020B0503020204020204" pitchFamily="34" charset="-122"/>
                </a:endParaRPr>
              </a:p>
              <a:p>
                <a:pPr eaLnBrk="1" hangingPunct="1">
                  <a:buClr>
                    <a:srgbClr val="FF0000"/>
                  </a:buClr>
                  <a:buSzPct val="55000"/>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问题可以描述为：</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b="1">
                    <a:ea typeface="微软雅黑" panose="020B0503020204020204" pitchFamily="34" charset="-122"/>
                  </a:rPr>
                  <a:t>给定一组物品，每种物品都有自己的重量和价格，在限定的总重量内，我们如何选择，才能使得物品的总价格最高。</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ea typeface="微软雅黑" panose="020B0503020204020204" pitchFamily="34" charset="-122"/>
                  </a:rPr>
                  <a:t>其中：</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600" b="1" i="1" smtClean="0">
                        <a:latin typeface="Cambria Math" panose="02040503050406030204" pitchFamily="18" charset="0"/>
                        <a:ea typeface="微软雅黑" panose="020B0503020204020204" pitchFamily="34" charset="-122"/>
                      </a:rPr>
                      <m:t>𝒛</m:t>
                    </m:r>
                  </m:oMath>
                </a14:m>
                <a:r>
                  <a:rPr lang="zh-CN" altLang="en-US" sz="1600" b="1">
                    <a:ea typeface="微软雅黑" panose="020B0503020204020204" pitchFamily="34" charset="-122"/>
                  </a:rPr>
                  <a:t>：表示总价格；</a:t>
                </a:r>
                <a:r>
                  <a:rPr lang="en-US" altLang="zh-CN" sz="1600" b="1">
                    <a:ea typeface="微软雅黑" panose="020B0503020204020204" pitchFamily="34" charset="-122"/>
                  </a:rPr>
                  <a:t>	</a:t>
                </a:r>
                <a14:m>
                  <m:oMath xmlns:m="http://schemas.openxmlformats.org/officeDocument/2006/math">
                    <m:sSub>
                      <m:sSubPr>
                        <m:ctrlPr>
                          <a:rPr lang="en-US" altLang="zh-CN" sz="1600" b="1" i="1" smtClean="0">
                            <a:latin typeface="Cambria Math" panose="02040503050406030204" pitchFamily="18" charset="0"/>
                            <a:ea typeface="微软雅黑" panose="020B0503020204020204" pitchFamily="34" charset="-122"/>
                          </a:rPr>
                        </m:ctrlPr>
                      </m:sSubPr>
                      <m:e>
                        <m:r>
                          <a:rPr lang="en-US" altLang="zh-CN" sz="1600" b="1" i="1" smtClean="0">
                            <a:latin typeface="Cambria Math" panose="02040503050406030204" pitchFamily="18" charset="0"/>
                            <a:ea typeface="微软雅黑" panose="020B0503020204020204" pitchFamily="34" charset="-122"/>
                          </a:rPr>
                          <m:t>𝒙</m:t>
                        </m:r>
                      </m:e>
                      <m:sub>
                        <m:r>
                          <a:rPr lang="en-US" altLang="zh-CN" sz="1600" b="1" i="1" smtClean="0">
                            <a:latin typeface="Cambria Math" panose="02040503050406030204" pitchFamily="18" charset="0"/>
                            <a:ea typeface="微软雅黑" panose="020B0503020204020204" pitchFamily="34" charset="-122"/>
                          </a:rPr>
                          <m:t>𝒋</m:t>
                        </m:r>
                      </m:sub>
                    </m:sSub>
                  </m:oMath>
                </a14:m>
                <a:r>
                  <a:rPr lang="zh-CN" altLang="en-US" sz="1600" b="1">
                    <a:ea typeface="微软雅黑" panose="020B0503020204020204" pitchFamily="34" charset="-122"/>
                  </a:rPr>
                  <a:t>：物品 </a:t>
                </a:r>
                <a:r>
                  <a:rPr lang="en-US" altLang="zh-CN" sz="1600" b="1">
                    <a:ea typeface="微软雅黑" panose="020B0503020204020204" pitchFamily="34" charset="-122"/>
                  </a:rPr>
                  <a:t>j</a:t>
                </a:r>
                <a:r>
                  <a:rPr lang="zh-CN" altLang="en-US" sz="1600" b="1">
                    <a:ea typeface="微软雅黑" panose="020B0503020204020204" pitchFamily="34" charset="-122"/>
                  </a:rPr>
                  <a:t>；</a:t>
                </a:r>
                <a:r>
                  <a:rPr lang="en-US" altLang="zh-CN" sz="1600" b="1">
                    <a:ea typeface="微软雅黑" panose="020B0503020204020204" pitchFamily="34" charset="-122"/>
                  </a:rPr>
                  <a:t>	</a:t>
                </a:r>
                <a14:m>
                  <m:oMath xmlns:m="http://schemas.openxmlformats.org/officeDocument/2006/math">
                    <m:sSub>
                      <m:sSubPr>
                        <m:ctrlPr>
                          <a:rPr lang="en-US" altLang="zh-CN" sz="1600" b="1" i="1" smtClean="0">
                            <a:latin typeface="Cambria Math" panose="02040503050406030204" pitchFamily="18" charset="0"/>
                            <a:ea typeface="微软雅黑" panose="020B0503020204020204" pitchFamily="34" charset="-122"/>
                          </a:rPr>
                        </m:ctrlPr>
                      </m:sSubPr>
                      <m:e>
                        <m:r>
                          <a:rPr lang="en-US" altLang="zh-CN" sz="1600" b="1" i="1" smtClean="0">
                            <a:latin typeface="Cambria Math" panose="02040503050406030204" pitchFamily="18" charset="0"/>
                            <a:ea typeface="微软雅黑" panose="020B0503020204020204" pitchFamily="34" charset="-122"/>
                          </a:rPr>
                          <m:t>𝒑</m:t>
                        </m:r>
                      </m:e>
                      <m:sub>
                        <m:r>
                          <a:rPr lang="en-US" altLang="zh-CN" sz="1600" b="1" i="1" smtClean="0">
                            <a:latin typeface="Cambria Math" panose="02040503050406030204" pitchFamily="18" charset="0"/>
                            <a:ea typeface="微软雅黑" panose="020B0503020204020204" pitchFamily="34" charset="-122"/>
                          </a:rPr>
                          <m:t>𝒋</m:t>
                        </m:r>
                      </m:sub>
                    </m:sSub>
                  </m:oMath>
                </a14:m>
                <a:r>
                  <a:rPr lang="zh-CN" altLang="en-US" sz="1600" b="1">
                    <a:ea typeface="微软雅黑" panose="020B0503020204020204" pitchFamily="34" charset="-122"/>
                  </a:rPr>
                  <a:t>：物品 </a:t>
                </a:r>
                <a:r>
                  <a:rPr lang="en-US" altLang="zh-CN" sz="1600" b="1">
                    <a:ea typeface="微软雅黑" panose="020B0503020204020204" pitchFamily="34" charset="-122"/>
                  </a:rPr>
                  <a:t>j </a:t>
                </a:r>
                <a:r>
                  <a:rPr lang="zh-CN" altLang="en-US" sz="1600" b="1">
                    <a:ea typeface="微软雅黑" panose="020B0503020204020204" pitchFamily="34" charset="-122"/>
                  </a:rPr>
                  <a:t>的价格</a:t>
                </a:r>
                <a:endParaRPr lang="en-US" altLang="zh-CN" sz="1600" b="1">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sSub>
                      <m:sSubPr>
                        <m:ctrlPr>
                          <a:rPr lang="en-US" altLang="zh-CN" sz="1600" b="1" i="1" smtClean="0">
                            <a:latin typeface="Cambria Math" panose="02040503050406030204" pitchFamily="18" charset="0"/>
                            <a:ea typeface="微软雅黑" panose="020B0503020204020204" pitchFamily="34" charset="-122"/>
                          </a:rPr>
                        </m:ctrlPr>
                      </m:sSubPr>
                      <m:e>
                        <m:r>
                          <a:rPr lang="en-US" altLang="zh-CN" sz="1600" b="1" i="1" smtClean="0">
                            <a:latin typeface="Cambria Math" panose="02040503050406030204" pitchFamily="18" charset="0"/>
                            <a:ea typeface="微软雅黑" panose="020B0503020204020204" pitchFamily="34" charset="-122"/>
                          </a:rPr>
                          <m:t>𝒘</m:t>
                        </m:r>
                      </m:e>
                      <m:sub>
                        <m:r>
                          <a:rPr lang="en-US" altLang="zh-CN" sz="1600" b="1" i="1" smtClean="0">
                            <a:latin typeface="Cambria Math" panose="02040503050406030204" pitchFamily="18" charset="0"/>
                            <a:ea typeface="微软雅黑" panose="020B0503020204020204" pitchFamily="34" charset="-122"/>
                          </a:rPr>
                          <m:t>𝒋</m:t>
                        </m:r>
                      </m:sub>
                    </m:sSub>
                  </m:oMath>
                </a14:m>
                <a:r>
                  <a:rPr lang="zh-CN" altLang="en-US" sz="1600" b="1">
                    <a:ea typeface="微软雅黑" panose="020B0503020204020204" pitchFamily="34" charset="-122"/>
                  </a:rPr>
                  <a:t>：物品 </a:t>
                </a:r>
                <a:r>
                  <a:rPr lang="en-US" altLang="zh-CN" sz="1600" b="1">
                    <a:ea typeface="微软雅黑" panose="020B0503020204020204" pitchFamily="34" charset="-122"/>
                  </a:rPr>
                  <a:t>j </a:t>
                </a:r>
                <a:r>
                  <a:rPr lang="zh-CN" altLang="en-US" sz="1600" b="1">
                    <a:ea typeface="微软雅黑" panose="020B0503020204020204" pitchFamily="34" charset="-122"/>
                  </a:rPr>
                  <a:t>的重量；</a:t>
                </a:r>
                <a:r>
                  <a:rPr lang="en-US" altLang="zh-CN" sz="1600" b="1">
                    <a:ea typeface="微软雅黑" panose="020B0503020204020204" pitchFamily="34" charset="-122"/>
                  </a:rPr>
                  <a:t>	</a:t>
                </a:r>
                <a14:m>
                  <m:oMath xmlns:m="http://schemas.openxmlformats.org/officeDocument/2006/math">
                    <m:r>
                      <a:rPr lang="en-US" altLang="zh-CN" sz="1600" b="1" i="1" smtClean="0">
                        <a:latin typeface="Cambria Math" panose="02040503050406030204" pitchFamily="18" charset="0"/>
                        <a:ea typeface="微软雅黑" panose="020B0503020204020204" pitchFamily="34" charset="-122"/>
                      </a:rPr>
                      <m:t>𝑪</m:t>
                    </m:r>
                  </m:oMath>
                </a14:m>
                <a:r>
                  <a:rPr lang="zh-CN" altLang="en-US" sz="1600" b="1">
                    <a:ea typeface="微软雅黑" panose="020B0503020204020204" pitchFamily="34" charset="-122"/>
                  </a:rPr>
                  <a:t>：总重量的约束值</a:t>
                </a:r>
                <a:endParaRPr lang="en-US" altLang="zh-CN" sz="16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mc:Choice>
        <mc:Fallback xmlns="">
          <p:sp>
            <p:nvSpPr>
              <p:cNvPr id="7171" name="Rectangle 3">
                <a:extLst>
                  <a:ext uri="{FF2B5EF4-FFF2-40B4-BE49-F238E27FC236}">
                    <a16:creationId xmlns:a16="http://schemas.microsoft.com/office/drawing/2014/main" id="{5F69CAA3-4F07-48E6-98BF-27CAD3586981}"/>
                  </a:ext>
                </a:extLst>
              </p:cNvPr>
              <p:cNvSpPr>
                <a:spLocks noGrp="1" noRot="1" noChangeAspect="1" noMove="1" noResize="1" noEditPoints="1" noAdjustHandles="1" noChangeArrowheads="1" noChangeShapeType="1" noTextEdit="1"/>
              </p:cNvSpPr>
              <p:nvPr>
                <p:ph type="body" idx="1"/>
              </p:nvPr>
            </p:nvSpPr>
            <p:spPr>
              <a:xfrm>
                <a:off x="619124" y="1303874"/>
                <a:ext cx="8048625" cy="5077454"/>
              </a:xfrm>
              <a:blipFill>
                <a:blip r:embed="rId2"/>
                <a:stretch>
                  <a:fillRect l="-76" t="-960"/>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B6E0D702-5C7C-45E1-A7CF-7DD917FDC709}"/>
              </a:ext>
            </a:extLst>
          </p:cNvPr>
          <p:cNvPicPr>
            <a:picLocks noChangeAspect="1"/>
          </p:cNvPicPr>
          <p:nvPr/>
        </p:nvPicPr>
        <p:blipFill>
          <a:blip r:embed="rId3"/>
          <a:stretch>
            <a:fillRect/>
          </a:stretch>
        </p:blipFill>
        <p:spPr>
          <a:xfrm>
            <a:off x="2086285" y="2996952"/>
            <a:ext cx="4971429" cy="2114286"/>
          </a:xfrm>
          <a:prstGeom prst="rect">
            <a:avLst/>
          </a:prstGeom>
        </p:spPr>
      </p:pic>
    </p:spTree>
    <p:extLst>
      <p:ext uri="{BB962C8B-B14F-4D97-AF65-F5344CB8AC3E}">
        <p14:creationId xmlns:p14="http://schemas.microsoft.com/office/powerpoint/2010/main" val="37241934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600" dirty="0">
                <a:latin typeface="+mn-lt"/>
              </a:rPr>
              <a:t> </a:t>
            </a:r>
            <a:r>
              <a:rPr lang="zh-CN" altLang="en-US" sz="3600" dirty="0">
                <a:latin typeface="+mn-lt"/>
              </a:rPr>
              <a:t>背包问题</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pPr>
            <a:r>
              <a:rPr lang="zh-CN" altLang="en-US" sz="2400" b="1">
                <a:ea typeface="微软雅黑" panose="020B0503020204020204" pitchFamily="34" charset="-122"/>
              </a:rPr>
              <a:t>用一般编码方法的遗传算法</a:t>
            </a:r>
          </a:p>
          <a:p>
            <a:pPr eaLnBrk="1" hangingPunct="1">
              <a:buClr>
                <a:srgbClr val="FF0000"/>
              </a:buClr>
              <a:buSzPct val="55000"/>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en-US" altLang="zh-CN" sz="2000" b="1">
                <a:solidFill>
                  <a:srgbClr val="0000FF"/>
                </a:solidFill>
                <a:ea typeface="微软雅黑" panose="020B0503020204020204" pitchFamily="34" charset="-122"/>
              </a:rPr>
              <a:t>a.</a:t>
            </a:r>
            <a:r>
              <a:rPr lang="zh-CN" altLang="en-US" sz="2000" b="1">
                <a:solidFill>
                  <a:srgbClr val="0000FF"/>
                </a:solidFill>
                <a:ea typeface="微软雅黑" panose="020B0503020204020204" pitchFamily="34" charset="-122"/>
              </a:rPr>
              <a:t> 编码</a:t>
            </a:r>
            <a:endParaRPr lang="en-US" altLang="zh-CN" sz="20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b="1">
                <a:ea typeface="微软雅黑" panose="020B0503020204020204" pitchFamily="34" charset="-122"/>
              </a:rPr>
              <a:t>最常用的是用 </a:t>
            </a:r>
            <a:r>
              <a:rPr lang="en-US" altLang="zh-CN" sz="2000" b="1">
                <a:ea typeface="微软雅黑" panose="020B0503020204020204" pitchFamily="34" charset="-122"/>
              </a:rPr>
              <a:t>n </a:t>
            </a:r>
            <a:r>
              <a:rPr lang="zh-CN" altLang="en-US" sz="2000" b="1">
                <a:ea typeface="微软雅黑" panose="020B0503020204020204" pitchFamily="34" charset="-122"/>
              </a:rPr>
              <a:t>个二进制编码表示一个个体的遗传基因。</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b="1">
                <a:ea typeface="微软雅黑" panose="020B0503020204020204" pitchFamily="34" charset="-122"/>
              </a:rPr>
              <a:t>如 </a:t>
            </a:r>
            <a:r>
              <a:rPr lang="en-US" altLang="zh-CN" sz="2000" b="1">
                <a:ea typeface="微软雅黑" panose="020B0503020204020204" pitchFamily="34" charset="-122"/>
              </a:rPr>
              <a:t>8 </a:t>
            </a:r>
            <a:r>
              <a:rPr lang="zh-CN" altLang="en-US" sz="2000" b="1">
                <a:ea typeface="微软雅黑" panose="020B0503020204020204" pitchFamily="34" charset="-122"/>
              </a:rPr>
              <a:t>个变量的 </a:t>
            </a:r>
            <a:r>
              <a:rPr lang="en-US" altLang="zh-CN" sz="2000" b="1">
                <a:ea typeface="微软雅黑" panose="020B0503020204020204" pitchFamily="34" charset="-122"/>
              </a:rPr>
              <a:t>KP ,  </a:t>
            </a:r>
            <a:r>
              <a:rPr lang="zh-CN" altLang="en-US" sz="2000" b="1">
                <a:ea typeface="微软雅黑" panose="020B0503020204020204" pitchFamily="34" charset="-122"/>
              </a:rPr>
              <a:t>则 </a:t>
            </a:r>
            <a:r>
              <a:rPr lang="en-US" altLang="zh-CN" sz="2000" b="1">
                <a:ea typeface="微软雅黑" panose="020B0503020204020204" pitchFamily="34" charset="-122"/>
              </a:rPr>
              <a:t>(1,  0,  0,  1,  1,  0,  0,  1) </a:t>
            </a:r>
            <a:r>
              <a:rPr lang="zh-CN" altLang="en-US" sz="2000" b="1">
                <a:ea typeface="微软雅黑" panose="020B0503020204020204" pitchFamily="34" charset="-122"/>
              </a:rPr>
              <a:t>表示该个体对应选择了物品 </a:t>
            </a:r>
            <a:r>
              <a:rPr lang="en-US" altLang="zh-CN" sz="2000" b="1">
                <a:ea typeface="微软雅黑" panose="020B0503020204020204" pitchFamily="34" charset="-122"/>
              </a:rPr>
              <a:t>1</a:t>
            </a:r>
            <a:r>
              <a:rPr lang="zh-CN" altLang="en-US" sz="2000" b="1">
                <a:ea typeface="微软雅黑" panose="020B0503020204020204" pitchFamily="34" charset="-122"/>
              </a:rPr>
              <a:t>、</a:t>
            </a:r>
            <a:r>
              <a:rPr lang="en-US" altLang="zh-CN" sz="2000" b="1">
                <a:ea typeface="微软雅黑" panose="020B0503020204020204" pitchFamily="34" charset="-122"/>
              </a:rPr>
              <a:t>4</a:t>
            </a:r>
            <a:r>
              <a:rPr lang="zh-CN" altLang="en-US" sz="2000" b="1">
                <a:ea typeface="微软雅黑" panose="020B0503020204020204" pitchFamily="34" charset="-122"/>
              </a:rPr>
              <a:t>、</a:t>
            </a:r>
            <a:r>
              <a:rPr lang="en-US" altLang="zh-CN" sz="2000" b="1">
                <a:ea typeface="微软雅黑" panose="020B0503020204020204" pitchFamily="34" charset="-122"/>
              </a:rPr>
              <a:t>5</a:t>
            </a:r>
            <a:r>
              <a:rPr lang="zh-CN" altLang="en-US" sz="2000" b="1">
                <a:ea typeface="微软雅黑" panose="020B0503020204020204" pitchFamily="34" charset="-122"/>
              </a:rPr>
              <a:t>、</a:t>
            </a:r>
            <a:r>
              <a:rPr lang="en-US" altLang="zh-CN" sz="2000" b="1">
                <a:ea typeface="微软雅黑" panose="020B0503020204020204" pitchFamily="34" charset="-122"/>
              </a:rPr>
              <a:t>8 </a:t>
            </a: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en-US" altLang="zh-CN" sz="2000" b="1">
                <a:solidFill>
                  <a:srgbClr val="0000FF"/>
                </a:solidFill>
                <a:ea typeface="微软雅黑" panose="020B0503020204020204" pitchFamily="34" charset="-122"/>
              </a:rPr>
              <a:t>b. </a:t>
            </a:r>
            <a:r>
              <a:rPr lang="zh-CN" altLang="en-US" sz="2000" b="1">
                <a:solidFill>
                  <a:srgbClr val="0000FF"/>
                </a:solidFill>
                <a:ea typeface="微软雅黑" panose="020B0503020204020204" pitchFamily="34" charset="-122"/>
              </a:rPr>
              <a:t>适应度函数</a:t>
            </a:r>
            <a:endParaRPr lang="en-US" altLang="zh-CN" sz="20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b="1">
                <a:ea typeface="微软雅黑" panose="020B0503020204020204" pitchFamily="34" charset="-122"/>
              </a:rPr>
              <a:t>为处理约束条件，适应度函数的计算用：</a:t>
            </a: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p:pic>
        <p:nvPicPr>
          <p:cNvPr id="3" name="图片 2">
            <a:extLst>
              <a:ext uri="{FF2B5EF4-FFF2-40B4-BE49-F238E27FC236}">
                <a16:creationId xmlns:a16="http://schemas.microsoft.com/office/drawing/2014/main" id="{CD26935C-12BC-4612-A84E-C608EF72C44A}"/>
              </a:ext>
            </a:extLst>
          </p:cNvPr>
          <p:cNvPicPr>
            <a:picLocks noChangeAspect="1"/>
          </p:cNvPicPr>
          <p:nvPr/>
        </p:nvPicPr>
        <p:blipFill>
          <a:blip r:embed="rId2"/>
          <a:stretch>
            <a:fillRect/>
          </a:stretch>
        </p:blipFill>
        <p:spPr>
          <a:xfrm>
            <a:off x="971550" y="4437112"/>
            <a:ext cx="4934760" cy="1708619"/>
          </a:xfrm>
          <a:prstGeom prst="rect">
            <a:avLst/>
          </a:prstGeom>
        </p:spPr>
      </p:pic>
    </p:spTree>
    <p:extLst>
      <p:ext uri="{BB962C8B-B14F-4D97-AF65-F5344CB8AC3E}">
        <p14:creationId xmlns:p14="http://schemas.microsoft.com/office/powerpoint/2010/main" val="14974121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600" dirty="0">
                <a:latin typeface="+mn-lt"/>
              </a:rPr>
              <a:t> </a:t>
            </a:r>
            <a:r>
              <a:rPr lang="zh-CN" altLang="en-US" sz="3600" dirty="0">
                <a:latin typeface="+mn-lt"/>
              </a:rPr>
              <a:t>背包问题</a:t>
            </a:r>
          </a:p>
        </p:txBody>
      </p:sp>
      <mc:AlternateContent xmlns:mc="http://schemas.openxmlformats.org/markup-compatibility/2006" xmlns:a14="http://schemas.microsoft.com/office/drawing/2010/main">
        <mc:Choice Requires="a14">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pPr>
                <a:r>
                  <a:rPr lang="zh-CN" altLang="en-US" sz="2400" b="1">
                    <a:ea typeface="微软雅黑" panose="020B0503020204020204" pitchFamily="34" charset="-122"/>
                  </a:rPr>
                  <a:t>用一般编码方法的遗传算法</a:t>
                </a:r>
              </a:p>
              <a:p>
                <a:pPr eaLnBrk="1" hangingPunct="1">
                  <a:buClr>
                    <a:srgbClr val="FF0000"/>
                  </a:buClr>
                  <a:buSzPct val="55000"/>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en-US" altLang="zh-CN" sz="2000" b="1">
                    <a:solidFill>
                      <a:srgbClr val="0000FF"/>
                    </a:solidFill>
                    <a:ea typeface="微软雅黑" panose="020B0503020204020204" pitchFamily="34" charset="-122"/>
                  </a:rPr>
                  <a:t>c.</a:t>
                </a:r>
                <a:r>
                  <a:rPr lang="zh-CN" altLang="en-US" sz="2000" b="1">
                    <a:solidFill>
                      <a:srgbClr val="0000FF"/>
                    </a:solidFill>
                    <a:ea typeface="微软雅黑" panose="020B0503020204020204" pitchFamily="34" charset="-122"/>
                  </a:rPr>
                  <a:t> </a:t>
                </a:r>
                <a:r>
                  <a:rPr lang="en-US" altLang="zh-CN" sz="2000" b="1">
                    <a:solidFill>
                      <a:srgbClr val="0000FF"/>
                    </a:solidFill>
                    <a:ea typeface="微软雅黑" panose="020B0503020204020204" pitchFamily="34" charset="-122"/>
                  </a:rPr>
                  <a:t>3 </a:t>
                </a:r>
                <a:r>
                  <a:rPr lang="zh-CN" altLang="en-US" sz="2000" b="1">
                    <a:solidFill>
                      <a:srgbClr val="0000FF"/>
                    </a:solidFill>
                    <a:ea typeface="微软雅黑" panose="020B0503020204020204" pitchFamily="34" charset="-122"/>
                  </a:rPr>
                  <a:t>个基本算子</a:t>
                </a:r>
                <a:endParaRPr lang="en-US" altLang="zh-CN" sz="20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b="1">
                    <a:ea typeface="微软雅黑" panose="020B0503020204020204" pitchFamily="34" charset="-122"/>
                  </a:rPr>
                  <a:t>正比于适应度的轮盘赌随机选择方式</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b="1">
                    <a:ea typeface="微软雅黑" panose="020B0503020204020204" pitchFamily="34" charset="-122"/>
                  </a:rPr>
                  <a:t>单交叉位法，交叉概率为 </a:t>
                </a:r>
                <a14:m>
                  <m:oMath xmlns:m="http://schemas.openxmlformats.org/officeDocument/2006/math">
                    <m:sSub>
                      <m:sSubPr>
                        <m:ctrlPr>
                          <a:rPr lang="en-US" altLang="zh-CN" sz="2000" b="1" i="1" smtClean="0">
                            <a:latin typeface="Cambria Math" panose="02040503050406030204" pitchFamily="18" charset="0"/>
                            <a:ea typeface="微软雅黑" panose="020B0503020204020204" pitchFamily="34" charset="-122"/>
                          </a:rPr>
                        </m:ctrlPr>
                      </m:sSubPr>
                      <m:e>
                        <m:r>
                          <a:rPr lang="en-US" altLang="zh-CN" sz="2000" b="1" i="1" smtClean="0">
                            <a:latin typeface="Cambria Math" panose="02040503050406030204" pitchFamily="18" charset="0"/>
                            <a:ea typeface="微软雅黑" panose="020B0503020204020204" pitchFamily="34" charset="-122"/>
                          </a:rPr>
                          <m:t>𝑷</m:t>
                        </m:r>
                      </m:e>
                      <m:sub>
                        <m:r>
                          <a:rPr lang="en-US" altLang="zh-CN" sz="2000" b="1" i="1" smtClean="0">
                            <a:latin typeface="Cambria Math" panose="02040503050406030204" pitchFamily="18" charset="0"/>
                            <a:ea typeface="微软雅黑" panose="020B0503020204020204" pitchFamily="34" charset="-122"/>
                          </a:rPr>
                          <m:t>𝒄</m:t>
                        </m:r>
                      </m:sub>
                    </m:sSub>
                    <m:r>
                      <a:rPr lang="en-US" altLang="zh-CN" sz="2000" b="1" i="1" smtClean="0">
                        <a:latin typeface="Cambria Math" panose="02040503050406030204" pitchFamily="18" charset="0"/>
                        <a:ea typeface="微软雅黑" panose="020B0503020204020204" pitchFamily="34" charset="-122"/>
                      </a:rPr>
                      <m:t>=</m:t>
                    </m:r>
                    <m:r>
                      <a:rPr lang="en-US" altLang="zh-CN" sz="2000" b="1" i="1" smtClean="0">
                        <a:latin typeface="Cambria Math" panose="02040503050406030204" pitchFamily="18" charset="0"/>
                        <a:ea typeface="微软雅黑" panose="020B0503020204020204" pitchFamily="34" charset="-122"/>
                      </a:rPr>
                      <m:t>𝟎</m:t>
                    </m:r>
                    <m:r>
                      <a:rPr lang="en-US" altLang="zh-CN" sz="2000" b="1" i="1" smtClean="0">
                        <a:latin typeface="Cambria Math" panose="02040503050406030204" pitchFamily="18" charset="0"/>
                        <a:ea typeface="微软雅黑" panose="020B0503020204020204" pitchFamily="34" charset="-122"/>
                      </a:rPr>
                      <m:t>.</m:t>
                    </m:r>
                    <m:r>
                      <a:rPr lang="en-US" altLang="zh-CN" sz="2000" b="1" i="1" smtClean="0">
                        <a:latin typeface="Cambria Math" panose="02040503050406030204" pitchFamily="18" charset="0"/>
                        <a:ea typeface="微软雅黑" panose="020B0503020204020204" pitchFamily="34" charset="-122"/>
                      </a:rPr>
                      <m:t>𝟖</m:t>
                    </m:r>
                  </m:oMath>
                </a14:m>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b="1">
                    <a:ea typeface="微软雅黑" panose="020B0503020204020204" pitchFamily="34" charset="-122"/>
                  </a:rPr>
                  <a:t>基本位变异法，变异概率为 </a:t>
                </a:r>
                <a14:m>
                  <m:oMath xmlns:m="http://schemas.openxmlformats.org/officeDocument/2006/math">
                    <m:sSub>
                      <m:sSubPr>
                        <m:ctrlPr>
                          <a:rPr lang="en-US" altLang="zh-CN" sz="2000" b="1" i="1" smtClean="0">
                            <a:latin typeface="Cambria Math" panose="02040503050406030204" pitchFamily="18" charset="0"/>
                            <a:ea typeface="微软雅黑" panose="020B0503020204020204" pitchFamily="34" charset="-122"/>
                          </a:rPr>
                        </m:ctrlPr>
                      </m:sSubPr>
                      <m:e>
                        <m:r>
                          <a:rPr lang="en-US" altLang="zh-CN" sz="2000" b="1" i="1" smtClean="0">
                            <a:latin typeface="Cambria Math" panose="02040503050406030204" pitchFamily="18" charset="0"/>
                            <a:ea typeface="微软雅黑" panose="020B0503020204020204" pitchFamily="34" charset="-122"/>
                          </a:rPr>
                          <m:t>𝑷</m:t>
                        </m:r>
                      </m:e>
                      <m:sub>
                        <m:r>
                          <a:rPr lang="en-US" altLang="zh-CN" sz="2000" b="1" i="1" smtClean="0">
                            <a:latin typeface="Cambria Math" panose="02040503050406030204" pitchFamily="18" charset="0"/>
                            <a:ea typeface="微软雅黑" panose="020B0503020204020204" pitchFamily="34" charset="-122"/>
                          </a:rPr>
                          <m:t>𝒎</m:t>
                        </m:r>
                      </m:sub>
                    </m:sSub>
                    <m:r>
                      <a:rPr lang="en-US" altLang="zh-CN" sz="2000" b="1" i="1" smtClean="0">
                        <a:latin typeface="Cambria Math" panose="02040503050406030204" pitchFamily="18" charset="0"/>
                        <a:ea typeface="微软雅黑" panose="020B0503020204020204" pitchFamily="34" charset="-122"/>
                      </a:rPr>
                      <m:t>=</m:t>
                    </m:r>
                    <m:r>
                      <a:rPr lang="en-US" altLang="zh-CN" sz="2000" b="1" i="1" smtClean="0">
                        <a:latin typeface="Cambria Math" panose="02040503050406030204" pitchFamily="18" charset="0"/>
                        <a:ea typeface="微软雅黑" panose="020B0503020204020204" pitchFamily="34" charset="-122"/>
                      </a:rPr>
                      <m:t>𝟎</m:t>
                    </m:r>
                    <m:r>
                      <a:rPr lang="en-US" altLang="zh-CN" sz="2000" b="1" i="1" smtClean="0">
                        <a:latin typeface="Cambria Math" panose="02040503050406030204" pitchFamily="18" charset="0"/>
                        <a:ea typeface="微软雅黑" panose="020B0503020204020204" pitchFamily="34" charset="-122"/>
                      </a:rPr>
                      <m:t>.</m:t>
                    </m:r>
                    <m:r>
                      <a:rPr lang="en-US" altLang="zh-CN" sz="2000" b="1" i="1" smtClean="0">
                        <a:latin typeface="Cambria Math" panose="02040503050406030204" pitchFamily="18" charset="0"/>
                        <a:ea typeface="微软雅黑" panose="020B0503020204020204" pitchFamily="34" charset="-122"/>
                      </a:rPr>
                      <m:t>𝟎𝟎𝟏</m:t>
                    </m:r>
                  </m:oMath>
                </a14:m>
                <a:r>
                  <a:rPr lang="en-US" altLang="zh-CN" sz="2000" b="1">
                    <a:ea typeface="微软雅黑" panose="020B0503020204020204" pitchFamily="34" charset="-122"/>
                  </a:rPr>
                  <a:t> </a:t>
                </a:r>
              </a:p>
              <a:p>
                <a:pPr eaLnBrk="1" hangingPunct="1">
                  <a:buClr>
                    <a:srgbClr val="FF0000"/>
                  </a:buClr>
                  <a:buSzPct val="55000"/>
                  <a:buFont typeface="Wingdings" panose="05000000000000000000" pitchFamily="2" charset="2"/>
                  <a:buChar char="Ø"/>
                </a:pPr>
                <a:endParaRPr lang="en-US" altLang="zh-CN" sz="10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群体规模为：</a:t>
                </a:r>
                <a:r>
                  <a:rPr lang="en-US" altLang="zh-CN" sz="2000" b="1">
                    <a:ea typeface="微软雅黑" panose="020B0503020204020204" pitchFamily="34" charset="-122"/>
                  </a:rPr>
                  <a:t>m = n</a:t>
                </a: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然后，根据基本遗传算法的步骤进行求解即可。</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mc:Choice>
        <mc:Fallback xmlns="">
          <p:sp>
            <p:nvSpPr>
              <p:cNvPr id="7171" name="Rectangle 3">
                <a:extLst>
                  <a:ext uri="{FF2B5EF4-FFF2-40B4-BE49-F238E27FC236}">
                    <a16:creationId xmlns:a16="http://schemas.microsoft.com/office/drawing/2014/main" id="{5F69CAA3-4F07-48E6-98BF-27CAD3586981}"/>
                  </a:ext>
                </a:extLst>
              </p:cNvPr>
              <p:cNvSpPr>
                <a:spLocks noGrp="1" noRot="1" noChangeAspect="1" noMove="1" noResize="1" noEditPoints="1" noAdjustHandles="1" noChangeArrowheads="1" noChangeShapeType="1" noTextEdit="1"/>
              </p:cNvSpPr>
              <p:nvPr>
                <p:ph type="body" idx="1"/>
              </p:nvPr>
            </p:nvSpPr>
            <p:spPr>
              <a:xfrm>
                <a:off x="619124" y="1303874"/>
                <a:ext cx="8048625" cy="5077454"/>
              </a:xfrm>
              <a:blipFill>
                <a:blip r:embed="rId2"/>
                <a:stretch>
                  <a:fillRect l="-76" t="-9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88756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600" dirty="0">
                <a:latin typeface="+mn-lt"/>
              </a:rPr>
              <a:t> </a:t>
            </a:r>
            <a:r>
              <a:rPr lang="zh-CN" altLang="en-US" sz="3600" dirty="0">
                <a:latin typeface="+mn-lt"/>
              </a:rPr>
              <a:t>旅行商问题</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196752"/>
            <a:ext cx="8048625" cy="5077454"/>
          </a:xfrm>
        </p:spPr>
        <p:txBody>
          <a:bodyPr/>
          <a:lstStyle/>
          <a:p>
            <a:pPr eaLnBrk="1" hangingPunct="1">
              <a:buClr>
                <a:srgbClr val="FF0000"/>
              </a:buClr>
              <a:buSzPct val="55000"/>
            </a:pPr>
            <a:r>
              <a:rPr lang="zh-CN" altLang="en-US" sz="2400" b="1">
                <a:ea typeface="微软雅黑" panose="020B0503020204020204" pitchFamily="34" charset="-122"/>
              </a:rPr>
              <a:t>旅行商问题（</a:t>
            </a:r>
            <a:r>
              <a:rPr lang="en-US" altLang="zh-CN" sz="2400" b="1">
                <a:ea typeface="微软雅黑" panose="020B0503020204020204" pitchFamily="34" charset="-122"/>
              </a:rPr>
              <a:t>Traveling Salesman Problem</a:t>
            </a:r>
            <a:r>
              <a:rPr lang="zh-CN" altLang="en-US" sz="2400" b="1">
                <a:ea typeface="微软雅黑" panose="020B0503020204020204" pitchFamily="34" charset="-122"/>
              </a:rPr>
              <a:t>）</a:t>
            </a:r>
            <a:endParaRPr lang="en-US" altLang="zh-CN" sz="2400" b="1">
              <a:ea typeface="微软雅黑" panose="020B0503020204020204" pitchFamily="34" charset="-122"/>
            </a:endParaRPr>
          </a:p>
          <a:p>
            <a:pPr eaLnBrk="1" hangingPunct="1">
              <a:buClr>
                <a:srgbClr val="FF0000"/>
              </a:buClr>
              <a:buSzPct val="55000"/>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solidFill>
                  <a:srgbClr val="0000FF"/>
                </a:solidFill>
                <a:ea typeface="微软雅黑" panose="020B0503020204020204" pitchFamily="34" charset="-122"/>
              </a:rPr>
              <a:t>问题描述：</a:t>
            </a:r>
            <a:endParaRPr lang="en-US" altLang="zh-CN" sz="20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给定一系列城市和每对城市之间的距离，求解访问每一座城市一次并回到起始城市的最短回路。</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10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数学描述：</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p:pic>
        <p:nvPicPr>
          <p:cNvPr id="2" name="图片 1">
            <a:extLst>
              <a:ext uri="{FF2B5EF4-FFF2-40B4-BE49-F238E27FC236}">
                <a16:creationId xmlns:a16="http://schemas.microsoft.com/office/drawing/2014/main" id="{17313B91-15C9-4757-B87B-A51F71D65F70}"/>
              </a:ext>
            </a:extLst>
          </p:cNvPr>
          <p:cNvPicPr>
            <a:picLocks noChangeAspect="1"/>
          </p:cNvPicPr>
          <p:nvPr/>
        </p:nvPicPr>
        <p:blipFill>
          <a:blip r:embed="rId2"/>
          <a:stretch>
            <a:fillRect/>
          </a:stretch>
        </p:blipFill>
        <p:spPr>
          <a:xfrm>
            <a:off x="2411760" y="3068960"/>
            <a:ext cx="5256584" cy="3060998"/>
          </a:xfrm>
          <a:prstGeom prst="rect">
            <a:avLst/>
          </a:prstGeom>
        </p:spPr>
      </p:pic>
    </p:spTree>
    <p:extLst>
      <p:ext uri="{BB962C8B-B14F-4D97-AF65-F5344CB8AC3E}">
        <p14:creationId xmlns:p14="http://schemas.microsoft.com/office/powerpoint/2010/main" val="3788435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600" dirty="0">
                <a:latin typeface="+mn-lt"/>
              </a:rPr>
              <a:t> </a:t>
            </a:r>
            <a:r>
              <a:rPr lang="zh-CN" altLang="en-US" sz="3600" dirty="0">
                <a:latin typeface="+mn-lt"/>
              </a:rPr>
              <a:t>旅行商问题</a:t>
            </a:r>
          </a:p>
        </p:txBody>
      </p:sp>
      <mc:AlternateContent xmlns:mc="http://schemas.openxmlformats.org/markup-compatibility/2006" xmlns:a14="http://schemas.microsoft.com/office/drawing/2010/main">
        <mc:Choice Requires="a14">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pPr>
                <a:r>
                  <a:rPr lang="zh-CN" altLang="en-US" sz="2400" b="1">
                    <a:ea typeface="微软雅黑" panose="020B0503020204020204" pitchFamily="34" charset="-122"/>
                  </a:rPr>
                  <a:t>旅行商问题（</a:t>
                </a:r>
                <a:r>
                  <a:rPr lang="en-US" altLang="zh-CN" sz="2400" b="1">
                    <a:ea typeface="微软雅黑" panose="020B0503020204020204" pitchFamily="34" charset="-122"/>
                  </a:rPr>
                  <a:t>Traveling Salesman Problem</a:t>
                </a:r>
                <a:r>
                  <a:rPr lang="zh-CN" altLang="en-US" sz="2400" b="1">
                    <a:ea typeface="微软雅黑" panose="020B0503020204020204" pitchFamily="34" charset="-122"/>
                  </a:rPr>
                  <a:t>）</a:t>
                </a:r>
                <a:endParaRPr lang="en-US" altLang="zh-CN" sz="2400" b="1">
                  <a:ea typeface="微软雅黑" panose="020B0503020204020204" pitchFamily="34" charset="-122"/>
                </a:endParaRPr>
              </a:p>
              <a:p>
                <a:pPr eaLnBrk="1" hangingPunct="1">
                  <a:buClr>
                    <a:srgbClr val="FF0000"/>
                  </a:buClr>
                  <a:buSzPct val="55000"/>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solidFill>
                      <a:srgbClr val="0000FF"/>
                    </a:solidFill>
                    <a:ea typeface="微软雅黑" panose="020B0503020204020204" pitchFamily="34" charset="-122"/>
                  </a:rPr>
                  <a:t>编码：</a:t>
                </a:r>
                <a:endParaRPr lang="en-US" altLang="zh-CN" sz="20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en-US" altLang="zh-CN" sz="2000" b="1">
                    <a:ea typeface="微软雅黑" panose="020B0503020204020204" pitchFamily="34" charset="-122"/>
                  </a:rPr>
                  <a:t>a</a:t>
                </a:r>
                <a:r>
                  <a:rPr lang="zh-CN" altLang="en-US" sz="2000" b="1">
                    <a:ea typeface="微软雅黑" panose="020B0503020204020204" pitchFamily="34" charset="-122"/>
                  </a:rPr>
                  <a:t>、路径编码</a:t>
                </a:r>
              </a:p>
              <a:p>
                <a:pPr eaLnBrk="1" hangingPunct="1">
                  <a:buClr>
                    <a:srgbClr val="FF0000"/>
                  </a:buClr>
                  <a:buSzPct val="55000"/>
                  <a:buFont typeface="Wingdings" panose="05000000000000000000" pitchFamily="2" charset="2"/>
                  <a:buChar char="Ø"/>
                </a:pPr>
                <a:r>
                  <a:rPr lang="zh-CN" altLang="en-US" sz="2000" b="1">
                    <a:ea typeface="微软雅黑" panose="020B0503020204020204" pitchFamily="34" charset="-122"/>
                  </a:rPr>
                  <a:t>如： </a:t>
                </a:r>
                <a:r>
                  <a:rPr lang="en-US" altLang="zh-CN" sz="2000" b="1">
                    <a:ea typeface="微软雅黑" panose="020B0503020204020204" pitchFamily="34" charset="-122"/>
                  </a:rPr>
                  <a:t>2316457  </a:t>
                </a:r>
                <a:r>
                  <a:rPr lang="zh-CN" altLang="en-US" sz="2000" b="1">
                    <a:ea typeface="微软雅黑" panose="020B0503020204020204" pitchFamily="34" charset="-122"/>
                  </a:rPr>
                  <a:t>表示 </a:t>
                </a:r>
                <a14:m>
                  <m:oMath xmlns:m="http://schemas.openxmlformats.org/officeDocument/2006/math">
                    <m:r>
                      <a:rPr lang="en-US" altLang="zh-CN" sz="2000" b="1" i="1" smtClean="0">
                        <a:solidFill>
                          <a:srgbClr val="00B050"/>
                        </a:solidFill>
                        <a:latin typeface="Cambria Math" panose="02040503050406030204" pitchFamily="18" charset="0"/>
                        <a:ea typeface="微软雅黑" panose="020B0503020204020204" pitchFamily="34" charset="-122"/>
                      </a:rPr>
                      <m:t>𝟐</m:t>
                    </m:r>
                    <m:r>
                      <a:rPr lang="en-US" altLang="zh-CN" sz="2000" b="1" i="1" smtClean="0">
                        <a:solidFill>
                          <a:srgbClr val="00B050"/>
                        </a:solidFill>
                        <a:latin typeface="Cambria Math" panose="02040503050406030204" pitchFamily="18" charset="0"/>
                        <a:ea typeface="Cambria Math" panose="02040503050406030204" pitchFamily="18" charset="0"/>
                      </a:rPr>
                      <m:t>→</m:t>
                    </m:r>
                    <m:r>
                      <a:rPr lang="en-US" altLang="zh-CN" sz="2000" b="1" i="1" smtClean="0">
                        <a:solidFill>
                          <a:srgbClr val="00B050"/>
                        </a:solidFill>
                        <a:latin typeface="Cambria Math" panose="02040503050406030204" pitchFamily="18" charset="0"/>
                        <a:ea typeface="微软雅黑" panose="020B0503020204020204" pitchFamily="34" charset="-122"/>
                      </a:rPr>
                      <m:t>𝟑</m:t>
                    </m:r>
                    <m:r>
                      <a:rPr lang="en-US" altLang="zh-CN" sz="2000" b="1" i="1" smtClean="0">
                        <a:solidFill>
                          <a:srgbClr val="00B050"/>
                        </a:solidFill>
                        <a:latin typeface="Cambria Math" panose="02040503050406030204" pitchFamily="18" charset="0"/>
                        <a:ea typeface="Cambria Math" panose="02040503050406030204" pitchFamily="18" charset="0"/>
                      </a:rPr>
                      <m:t>→</m:t>
                    </m:r>
                    <m:r>
                      <a:rPr lang="en-US" altLang="zh-CN" sz="2000" b="1" i="1" smtClean="0">
                        <a:solidFill>
                          <a:srgbClr val="00B050"/>
                        </a:solidFill>
                        <a:latin typeface="Cambria Math" panose="02040503050406030204" pitchFamily="18" charset="0"/>
                        <a:ea typeface="微软雅黑" panose="020B0503020204020204" pitchFamily="34" charset="-122"/>
                      </a:rPr>
                      <m:t>𝟏</m:t>
                    </m:r>
                    <m:r>
                      <a:rPr lang="en-US" altLang="zh-CN" sz="2000" b="1" i="1" smtClean="0">
                        <a:solidFill>
                          <a:srgbClr val="00B050"/>
                        </a:solidFill>
                        <a:latin typeface="Cambria Math" panose="02040503050406030204" pitchFamily="18" charset="0"/>
                        <a:ea typeface="Cambria Math" panose="02040503050406030204" pitchFamily="18" charset="0"/>
                      </a:rPr>
                      <m:t>→</m:t>
                    </m:r>
                    <m:r>
                      <a:rPr lang="en-US" altLang="zh-CN" sz="2000" b="1" i="1" smtClean="0">
                        <a:solidFill>
                          <a:srgbClr val="00B050"/>
                        </a:solidFill>
                        <a:latin typeface="Cambria Math" panose="02040503050406030204" pitchFamily="18" charset="0"/>
                        <a:ea typeface="微软雅黑" panose="020B0503020204020204" pitchFamily="34" charset="-122"/>
                      </a:rPr>
                      <m:t>𝟔</m:t>
                    </m:r>
                    <m:r>
                      <a:rPr lang="en-US" altLang="zh-CN" sz="2000" b="1" i="1" smtClean="0">
                        <a:solidFill>
                          <a:srgbClr val="00B050"/>
                        </a:solidFill>
                        <a:latin typeface="Cambria Math" panose="02040503050406030204" pitchFamily="18" charset="0"/>
                        <a:ea typeface="Cambria Math" panose="02040503050406030204" pitchFamily="18" charset="0"/>
                      </a:rPr>
                      <m:t>→</m:t>
                    </m:r>
                    <m:r>
                      <a:rPr lang="en-US" altLang="zh-CN" sz="2000" b="1" i="1" smtClean="0">
                        <a:solidFill>
                          <a:srgbClr val="00B050"/>
                        </a:solidFill>
                        <a:latin typeface="Cambria Math" panose="02040503050406030204" pitchFamily="18" charset="0"/>
                        <a:ea typeface="微软雅黑" panose="020B0503020204020204" pitchFamily="34" charset="-122"/>
                      </a:rPr>
                      <m:t>𝟒</m:t>
                    </m:r>
                    <m:r>
                      <a:rPr lang="en-US" altLang="zh-CN" sz="2000" b="1" i="1" smtClean="0">
                        <a:solidFill>
                          <a:srgbClr val="00B050"/>
                        </a:solidFill>
                        <a:latin typeface="Cambria Math" panose="02040503050406030204" pitchFamily="18" charset="0"/>
                        <a:ea typeface="Cambria Math" panose="02040503050406030204" pitchFamily="18" charset="0"/>
                      </a:rPr>
                      <m:t>→</m:t>
                    </m:r>
                    <m:r>
                      <a:rPr lang="en-US" altLang="zh-CN" sz="2000" b="1" i="1" smtClean="0">
                        <a:solidFill>
                          <a:srgbClr val="00B050"/>
                        </a:solidFill>
                        <a:latin typeface="Cambria Math" panose="02040503050406030204" pitchFamily="18" charset="0"/>
                        <a:ea typeface="微软雅黑" panose="020B0503020204020204" pitchFamily="34" charset="-122"/>
                      </a:rPr>
                      <m:t>𝟓</m:t>
                    </m:r>
                    <m:r>
                      <a:rPr lang="en-US" altLang="zh-CN" sz="2000" b="1" i="1" smtClean="0">
                        <a:solidFill>
                          <a:srgbClr val="00B050"/>
                        </a:solidFill>
                        <a:latin typeface="Cambria Math" panose="02040503050406030204" pitchFamily="18" charset="0"/>
                        <a:ea typeface="Cambria Math" panose="02040503050406030204" pitchFamily="18" charset="0"/>
                      </a:rPr>
                      <m:t>→</m:t>
                    </m:r>
                    <m:r>
                      <a:rPr lang="en-US" altLang="zh-CN" sz="2000" b="1" i="1" smtClean="0">
                        <a:solidFill>
                          <a:srgbClr val="00B050"/>
                        </a:solidFill>
                        <a:latin typeface="Cambria Math" panose="02040503050406030204" pitchFamily="18" charset="0"/>
                        <a:ea typeface="微软雅黑" panose="020B0503020204020204" pitchFamily="34" charset="-122"/>
                      </a:rPr>
                      <m:t>𝟕</m:t>
                    </m:r>
                    <m:r>
                      <a:rPr lang="en-US" altLang="zh-CN" sz="2000" b="1" i="1" smtClean="0">
                        <a:solidFill>
                          <a:srgbClr val="00B050"/>
                        </a:solidFill>
                        <a:latin typeface="Cambria Math" panose="02040503050406030204" pitchFamily="18" charset="0"/>
                        <a:ea typeface="Cambria Math" panose="02040503050406030204" pitchFamily="18" charset="0"/>
                      </a:rPr>
                      <m:t>→</m:t>
                    </m:r>
                    <m:r>
                      <a:rPr lang="en-US" altLang="zh-CN" sz="2000" b="1" i="1" smtClean="0">
                        <a:solidFill>
                          <a:srgbClr val="00B050"/>
                        </a:solidFill>
                        <a:latin typeface="Cambria Math" panose="02040503050406030204" pitchFamily="18" charset="0"/>
                        <a:ea typeface="微软雅黑" panose="020B0503020204020204" pitchFamily="34" charset="-122"/>
                      </a:rPr>
                      <m:t>𝟐</m:t>
                    </m:r>
                  </m:oMath>
                </a14:m>
                <a:endParaRPr lang="en-US" altLang="zh-CN" sz="2000" b="1">
                  <a:solidFill>
                    <a:srgbClr val="00B050"/>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en-US" altLang="zh-CN" sz="2000" b="1">
                    <a:ea typeface="微软雅黑" panose="020B0503020204020204" pitchFamily="34" charset="-122"/>
                  </a:rPr>
                  <a:t>b</a:t>
                </a:r>
                <a:r>
                  <a:rPr lang="zh-CN" altLang="en-US" sz="2000" b="1">
                    <a:ea typeface="微软雅黑" panose="020B0503020204020204" pitchFamily="34" charset="-122"/>
                  </a:rPr>
                  <a:t>、顺序编码</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3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b="1">
                    <a:ea typeface="微软雅黑" panose="020B0503020204020204" pitchFamily="34" charset="-122"/>
                  </a:rPr>
                  <a:t>顺序编码是指将所有城市依次排列构成一个顺序表</a:t>
                </a:r>
                <a:endParaRPr lang="en-US" altLang="zh-CN" sz="16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b="1">
                    <a:ea typeface="微软雅黑" panose="020B0503020204020204" pitchFamily="34" charset="-122"/>
                  </a:rPr>
                  <a:t>对于一条旅程，可以依旅行经过顺序处理每个城市，每个城市在顺序表中的顺序就是一个遗传因子，每次处理完一个城市，从顺序表中去掉该城市 </a:t>
                </a:r>
                <a:endParaRPr lang="en-US" altLang="zh-CN" sz="16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b="1">
                    <a:ea typeface="微软雅黑" panose="020B0503020204020204" pitchFamily="34" charset="-122"/>
                  </a:rPr>
                  <a:t>处理完所有城市后，将每个城市的遗传因子表示连接起来，即成为一条旅程的基因编码</a:t>
                </a:r>
                <a:endParaRPr lang="en-US" altLang="zh-CN" sz="16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mc:Choice>
        <mc:Fallback xmlns="">
          <p:sp>
            <p:nvSpPr>
              <p:cNvPr id="7171" name="Rectangle 3">
                <a:extLst>
                  <a:ext uri="{FF2B5EF4-FFF2-40B4-BE49-F238E27FC236}">
                    <a16:creationId xmlns:a16="http://schemas.microsoft.com/office/drawing/2014/main" id="{5F69CAA3-4F07-48E6-98BF-27CAD3586981}"/>
                  </a:ext>
                </a:extLst>
              </p:cNvPr>
              <p:cNvSpPr>
                <a:spLocks noGrp="1" noRot="1" noChangeAspect="1" noMove="1" noResize="1" noEditPoints="1" noAdjustHandles="1" noChangeArrowheads="1" noChangeShapeType="1" noTextEdit="1"/>
              </p:cNvSpPr>
              <p:nvPr>
                <p:ph type="body" idx="1"/>
              </p:nvPr>
            </p:nvSpPr>
            <p:spPr>
              <a:xfrm>
                <a:off x="619124" y="1303874"/>
                <a:ext cx="8048625" cy="5077454"/>
              </a:xfrm>
              <a:blipFill>
                <a:blip r:embed="rId2"/>
                <a:stretch>
                  <a:fillRect l="-76" t="-9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22626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600" dirty="0">
                <a:latin typeface="+mn-lt"/>
              </a:rPr>
              <a:t> </a:t>
            </a:r>
            <a:r>
              <a:rPr lang="zh-CN" altLang="en-US" sz="3600" dirty="0">
                <a:latin typeface="+mn-lt"/>
              </a:rPr>
              <a:t>旅行商问题</a:t>
            </a:r>
          </a:p>
        </p:txBody>
      </p:sp>
      <mc:AlternateContent xmlns:mc="http://schemas.openxmlformats.org/markup-compatibility/2006" xmlns:a14="http://schemas.microsoft.com/office/drawing/2010/main">
        <mc:Choice Requires="a14">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524876" cy="5077454"/>
              </a:xfrm>
            </p:spPr>
            <p:txBody>
              <a:bodyPr/>
              <a:lstStyle/>
              <a:p>
                <a:pPr eaLnBrk="1" hangingPunct="1">
                  <a:buClr>
                    <a:srgbClr val="FF0000"/>
                  </a:buClr>
                  <a:buSzPct val="55000"/>
                  <a:buFont typeface="Wingdings" panose="05000000000000000000" pitchFamily="2" charset="2"/>
                  <a:buChar char="u"/>
                </a:pPr>
                <a:r>
                  <a:rPr lang="zh-CN" altLang="en-US" sz="2400" b="1">
                    <a:solidFill>
                      <a:srgbClr val="0000FF"/>
                    </a:solidFill>
                    <a:ea typeface="微软雅黑" panose="020B0503020204020204" pitchFamily="34" charset="-122"/>
                  </a:rPr>
                  <a:t>编码：</a:t>
                </a:r>
                <a:endParaRPr lang="en-US" altLang="zh-CN" sz="24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5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en-US" altLang="zh-CN" sz="2400" b="1">
                    <a:ea typeface="微软雅黑" panose="020B0503020204020204" pitchFamily="34" charset="-122"/>
                  </a:rPr>
                  <a:t>b</a:t>
                </a:r>
                <a:r>
                  <a:rPr lang="zh-CN" altLang="en-US" sz="2400" b="1">
                    <a:ea typeface="微软雅黑" panose="020B0503020204020204" pitchFamily="34" charset="-122"/>
                  </a:rPr>
                  <a:t>、顺序编码</a:t>
                </a:r>
                <a:endParaRPr lang="en-US" altLang="zh-CN" sz="24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如 顺序表 </a:t>
                </a:r>
                <a:r>
                  <a:rPr lang="en-US" altLang="zh-CN" sz="2000" b="1">
                    <a:ea typeface="微软雅黑" panose="020B0503020204020204" pitchFamily="34" charset="-122"/>
                  </a:rPr>
                  <a:t>C : 1 2 3 4 5 6 7 8 9</a:t>
                </a: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一条旅程为  </a:t>
                </a:r>
                <a14:m>
                  <m:oMath xmlns:m="http://schemas.openxmlformats.org/officeDocument/2006/math">
                    <m:r>
                      <a:rPr lang="en-US" altLang="zh-CN" sz="2000" b="1" i="1" smtClean="0">
                        <a:latin typeface="Cambria Math" panose="02040503050406030204" pitchFamily="18" charset="0"/>
                        <a:ea typeface="微软雅黑" panose="020B0503020204020204" pitchFamily="34" charset="-122"/>
                      </a:rPr>
                      <m:t>𝟏</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微软雅黑" panose="020B0503020204020204" pitchFamily="34" charset="-122"/>
                      </a:rPr>
                      <m:t>𝟐</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微软雅黑" panose="020B0503020204020204" pitchFamily="34" charset="-122"/>
                      </a:rPr>
                      <m:t>𝟒</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微软雅黑" panose="020B0503020204020204" pitchFamily="34" charset="-122"/>
                      </a:rPr>
                      <m:t>𝟑</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微软雅黑" panose="020B0503020204020204" pitchFamily="34" charset="-122"/>
                      </a:rPr>
                      <m:t>𝟖</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微软雅黑" panose="020B0503020204020204" pitchFamily="34" charset="-122"/>
                      </a:rPr>
                      <m:t>𝟓</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微软雅黑" panose="020B0503020204020204" pitchFamily="34" charset="-122"/>
                      </a:rPr>
                      <m:t>𝟗</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微软雅黑" panose="020B0503020204020204" pitchFamily="34" charset="-122"/>
                      </a:rPr>
                      <m:t>𝟔</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微软雅黑" panose="020B0503020204020204" pitchFamily="34" charset="-122"/>
                      </a:rPr>
                      <m:t>𝟕</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微软雅黑" panose="020B0503020204020204" pitchFamily="34" charset="-122"/>
                      </a:rPr>
                      <m:t>𝟏</m:t>
                    </m:r>
                  </m:oMath>
                </a14:m>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则顺序编码为 </a:t>
                </a:r>
                <a:r>
                  <a:rPr lang="en-US" altLang="zh-CN" sz="2000" b="1">
                    <a:ea typeface="微软雅黑" panose="020B0503020204020204" pitchFamily="34" charset="-122"/>
                  </a:rPr>
                  <a:t>l : </a:t>
                </a: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反之顺序编码为 </a:t>
                </a:r>
                <a:r>
                  <a:rPr lang="en-US" altLang="zh-CN" sz="2000" b="1">
                    <a:ea typeface="微软雅黑" panose="020B0503020204020204" pitchFamily="34" charset="-122"/>
                  </a:rPr>
                  <a:t>l :  5 1 5 5 4 1 3 1 1</a:t>
                </a: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则旅程为：</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3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mc:Choice>
        <mc:Fallback xmlns="">
          <p:sp>
            <p:nvSpPr>
              <p:cNvPr id="7171" name="Rectangle 3">
                <a:extLst>
                  <a:ext uri="{FF2B5EF4-FFF2-40B4-BE49-F238E27FC236}">
                    <a16:creationId xmlns:a16="http://schemas.microsoft.com/office/drawing/2014/main" id="{5F69CAA3-4F07-48E6-98BF-27CAD3586981}"/>
                  </a:ext>
                </a:extLst>
              </p:cNvPr>
              <p:cNvSpPr>
                <a:spLocks noGrp="1" noRot="1" noChangeAspect="1" noMove="1" noResize="1" noEditPoints="1" noAdjustHandles="1" noChangeArrowheads="1" noChangeShapeType="1" noTextEdit="1"/>
              </p:cNvSpPr>
              <p:nvPr>
                <p:ph type="body" idx="1"/>
              </p:nvPr>
            </p:nvSpPr>
            <p:spPr>
              <a:xfrm>
                <a:off x="619124" y="1303874"/>
                <a:ext cx="8524876" cy="5077454"/>
              </a:xfrm>
              <a:blipFill>
                <a:blip r:embed="rId2"/>
                <a:stretch>
                  <a:fillRect l="-72" t="-960"/>
                </a:stretch>
              </a:blipFill>
            </p:spPr>
            <p:txBody>
              <a:bodyPr/>
              <a:lstStyle/>
              <a:p>
                <a:r>
                  <a:rPr lang="zh-CN" altLang="en-US">
                    <a:noFill/>
                  </a:rPr>
                  <a:t> </a:t>
                </a:r>
              </a:p>
            </p:txBody>
          </p:sp>
        </mc:Fallback>
      </mc:AlternateContent>
      <p:sp>
        <p:nvSpPr>
          <p:cNvPr id="5" name="Text Box 41">
            <a:extLst>
              <a:ext uri="{FF2B5EF4-FFF2-40B4-BE49-F238E27FC236}">
                <a16:creationId xmlns:a16="http://schemas.microsoft.com/office/drawing/2014/main" id="{08AA0FF1-86D3-4CFB-9417-FC550D28C14C}"/>
              </a:ext>
            </a:extLst>
          </p:cNvPr>
          <p:cNvSpPr txBox="1">
            <a:spLocks noChangeArrowheads="1"/>
          </p:cNvSpPr>
          <p:nvPr/>
        </p:nvSpPr>
        <p:spPr bwMode="auto">
          <a:xfrm>
            <a:off x="3094038" y="3164681"/>
            <a:ext cx="3384550" cy="528637"/>
          </a:xfrm>
          <a:prstGeom prst="rect">
            <a:avLst/>
          </a:prstGeom>
          <a:solidFill>
            <a:srgbClr val="FFFF00"/>
          </a:solidFill>
          <a:ln w="9525">
            <a:solidFill>
              <a:srgbClr val="91BBE5"/>
            </a:solidFill>
            <a:miter lim="800000"/>
            <a:headEnd/>
            <a:tailEnd/>
          </a:ln>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 </a:t>
            </a:r>
            <a:endParaRPr lang="en-US" altLang="zh-CN">
              <a:solidFill>
                <a:schemeClr val="bg2"/>
              </a:solidFill>
            </a:endParaRPr>
          </a:p>
        </p:txBody>
      </p:sp>
      <p:sp>
        <p:nvSpPr>
          <p:cNvPr id="6" name="Text Box 42">
            <a:extLst>
              <a:ext uri="{FF2B5EF4-FFF2-40B4-BE49-F238E27FC236}">
                <a16:creationId xmlns:a16="http://schemas.microsoft.com/office/drawing/2014/main" id="{618E22D9-1716-437A-B165-FB5AC8DD80D6}"/>
              </a:ext>
            </a:extLst>
          </p:cNvPr>
          <p:cNvSpPr txBox="1">
            <a:spLocks noChangeArrowheads="1"/>
          </p:cNvSpPr>
          <p:nvPr/>
        </p:nvSpPr>
        <p:spPr bwMode="auto">
          <a:xfrm>
            <a:off x="3067651" y="3184600"/>
            <a:ext cx="358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2"/>
                </a:solidFill>
              </a:rPr>
              <a:t>1</a:t>
            </a:r>
          </a:p>
        </p:txBody>
      </p:sp>
      <p:sp>
        <p:nvSpPr>
          <p:cNvPr id="7" name="Text Box 43">
            <a:extLst>
              <a:ext uri="{FF2B5EF4-FFF2-40B4-BE49-F238E27FC236}">
                <a16:creationId xmlns:a16="http://schemas.microsoft.com/office/drawing/2014/main" id="{E28E20AA-7517-4A3D-B5C2-51DE539CC03B}"/>
              </a:ext>
            </a:extLst>
          </p:cNvPr>
          <p:cNvSpPr txBox="1">
            <a:spLocks noChangeArrowheads="1"/>
          </p:cNvSpPr>
          <p:nvPr/>
        </p:nvSpPr>
        <p:spPr bwMode="auto">
          <a:xfrm>
            <a:off x="3455472" y="3184600"/>
            <a:ext cx="358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2"/>
                </a:solidFill>
              </a:rPr>
              <a:t>1</a:t>
            </a:r>
          </a:p>
        </p:txBody>
      </p:sp>
      <p:sp>
        <p:nvSpPr>
          <p:cNvPr id="8" name="Text Box 44">
            <a:extLst>
              <a:ext uri="{FF2B5EF4-FFF2-40B4-BE49-F238E27FC236}">
                <a16:creationId xmlns:a16="http://schemas.microsoft.com/office/drawing/2014/main" id="{771D8B0E-8CC8-4A24-A8E6-AB37A435D7BC}"/>
              </a:ext>
            </a:extLst>
          </p:cNvPr>
          <p:cNvSpPr txBox="1">
            <a:spLocks noChangeArrowheads="1"/>
          </p:cNvSpPr>
          <p:nvPr/>
        </p:nvSpPr>
        <p:spPr bwMode="auto">
          <a:xfrm>
            <a:off x="3772126" y="3178861"/>
            <a:ext cx="358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2"/>
                </a:solidFill>
              </a:rPr>
              <a:t>2</a:t>
            </a:r>
          </a:p>
        </p:txBody>
      </p:sp>
      <p:sp>
        <p:nvSpPr>
          <p:cNvPr id="9" name="Text Box 45">
            <a:extLst>
              <a:ext uri="{FF2B5EF4-FFF2-40B4-BE49-F238E27FC236}">
                <a16:creationId xmlns:a16="http://schemas.microsoft.com/office/drawing/2014/main" id="{06DF7FAB-0794-43BD-81F2-538BD4EA4AFE}"/>
              </a:ext>
            </a:extLst>
          </p:cNvPr>
          <p:cNvSpPr txBox="1">
            <a:spLocks noChangeArrowheads="1"/>
          </p:cNvSpPr>
          <p:nvPr/>
        </p:nvSpPr>
        <p:spPr bwMode="auto">
          <a:xfrm>
            <a:off x="4151736" y="3184600"/>
            <a:ext cx="358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2"/>
                </a:solidFill>
              </a:rPr>
              <a:t>1</a:t>
            </a:r>
          </a:p>
        </p:txBody>
      </p:sp>
      <p:sp>
        <p:nvSpPr>
          <p:cNvPr id="10" name="Text Box 46">
            <a:extLst>
              <a:ext uri="{FF2B5EF4-FFF2-40B4-BE49-F238E27FC236}">
                <a16:creationId xmlns:a16="http://schemas.microsoft.com/office/drawing/2014/main" id="{AA3398F3-955F-4E8A-BD8A-B92769698562}"/>
              </a:ext>
            </a:extLst>
          </p:cNvPr>
          <p:cNvSpPr txBox="1">
            <a:spLocks noChangeArrowheads="1"/>
          </p:cNvSpPr>
          <p:nvPr/>
        </p:nvSpPr>
        <p:spPr bwMode="auto">
          <a:xfrm>
            <a:off x="4552181" y="3184600"/>
            <a:ext cx="358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2"/>
                </a:solidFill>
              </a:rPr>
              <a:t>4</a:t>
            </a:r>
          </a:p>
        </p:txBody>
      </p:sp>
      <p:sp>
        <p:nvSpPr>
          <p:cNvPr id="11" name="Text Box 47">
            <a:extLst>
              <a:ext uri="{FF2B5EF4-FFF2-40B4-BE49-F238E27FC236}">
                <a16:creationId xmlns:a16="http://schemas.microsoft.com/office/drawing/2014/main" id="{3C6691E2-BFC0-4FC6-8296-AA078222786B}"/>
              </a:ext>
            </a:extLst>
          </p:cNvPr>
          <p:cNvSpPr txBox="1">
            <a:spLocks noChangeArrowheads="1"/>
          </p:cNvSpPr>
          <p:nvPr/>
        </p:nvSpPr>
        <p:spPr bwMode="auto">
          <a:xfrm>
            <a:off x="4968875" y="3184600"/>
            <a:ext cx="358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2"/>
                </a:solidFill>
              </a:rPr>
              <a:t>1</a:t>
            </a:r>
          </a:p>
        </p:txBody>
      </p:sp>
      <p:sp>
        <p:nvSpPr>
          <p:cNvPr id="12" name="Text Box 49">
            <a:extLst>
              <a:ext uri="{FF2B5EF4-FFF2-40B4-BE49-F238E27FC236}">
                <a16:creationId xmlns:a16="http://schemas.microsoft.com/office/drawing/2014/main" id="{98933AB1-897D-4FE6-A47C-F6B1D90922FC}"/>
              </a:ext>
            </a:extLst>
          </p:cNvPr>
          <p:cNvSpPr txBox="1">
            <a:spLocks noChangeArrowheads="1"/>
          </p:cNvSpPr>
          <p:nvPr/>
        </p:nvSpPr>
        <p:spPr bwMode="auto">
          <a:xfrm>
            <a:off x="5327650" y="3164531"/>
            <a:ext cx="358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2"/>
                </a:solidFill>
              </a:rPr>
              <a:t>3</a:t>
            </a:r>
          </a:p>
        </p:txBody>
      </p:sp>
      <p:sp>
        <p:nvSpPr>
          <p:cNvPr id="13" name="Text Box 50">
            <a:extLst>
              <a:ext uri="{FF2B5EF4-FFF2-40B4-BE49-F238E27FC236}">
                <a16:creationId xmlns:a16="http://schemas.microsoft.com/office/drawing/2014/main" id="{862B4F6E-5DA3-4C6A-A9DE-55FFB26E1B09}"/>
              </a:ext>
            </a:extLst>
          </p:cNvPr>
          <p:cNvSpPr txBox="1">
            <a:spLocks noChangeArrowheads="1"/>
          </p:cNvSpPr>
          <p:nvPr/>
        </p:nvSpPr>
        <p:spPr bwMode="auto">
          <a:xfrm>
            <a:off x="5722652" y="3164531"/>
            <a:ext cx="358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2"/>
                </a:solidFill>
              </a:rPr>
              <a:t>1</a:t>
            </a:r>
          </a:p>
        </p:txBody>
      </p:sp>
      <p:sp>
        <p:nvSpPr>
          <p:cNvPr id="14" name="Text Box 51">
            <a:extLst>
              <a:ext uri="{FF2B5EF4-FFF2-40B4-BE49-F238E27FC236}">
                <a16:creationId xmlns:a16="http://schemas.microsoft.com/office/drawing/2014/main" id="{B31A8300-892C-464C-9BE6-DEBA22F10E2A}"/>
              </a:ext>
            </a:extLst>
          </p:cNvPr>
          <p:cNvSpPr txBox="1">
            <a:spLocks noChangeArrowheads="1"/>
          </p:cNvSpPr>
          <p:nvPr/>
        </p:nvSpPr>
        <p:spPr bwMode="auto">
          <a:xfrm>
            <a:off x="6129526" y="3173787"/>
            <a:ext cx="358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2"/>
                </a:solidFill>
              </a:rPr>
              <a:t>1</a:t>
            </a:r>
          </a:p>
        </p:txBody>
      </p:sp>
      <p:sp>
        <p:nvSpPr>
          <p:cNvPr id="15" name="Text Box 53">
            <a:extLst>
              <a:ext uri="{FF2B5EF4-FFF2-40B4-BE49-F238E27FC236}">
                <a16:creationId xmlns:a16="http://schemas.microsoft.com/office/drawing/2014/main" id="{77FA385C-6840-4843-BD22-A0A2471118F3}"/>
              </a:ext>
            </a:extLst>
          </p:cNvPr>
          <p:cNvSpPr txBox="1">
            <a:spLocks noChangeArrowheads="1"/>
          </p:cNvSpPr>
          <p:nvPr/>
        </p:nvSpPr>
        <p:spPr bwMode="auto">
          <a:xfrm>
            <a:off x="4506194" y="1416245"/>
            <a:ext cx="4321175" cy="528638"/>
          </a:xfrm>
          <a:prstGeom prst="rect">
            <a:avLst/>
          </a:prstGeom>
          <a:solidFill>
            <a:srgbClr val="ABCBEB"/>
          </a:solidFill>
          <a:ln w="9525">
            <a:solidFill>
              <a:srgbClr val="FFFF00"/>
            </a:solidFill>
            <a:miter lim="800000"/>
            <a:headEnd/>
            <a:tailEnd/>
          </a:ln>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 </a:t>
            </a:r>
            <a:r>
              <a:rPr lang="en-US" altLang="zh-CN">
                <a:solidFill>
                  <a:srgbClr val="C00000"/>
                </a:solidFill>
              </a:rPr>
              <a:t>1   2   3   4   5   6   7   8   9</a:t>
            </a:r>
          </a:p>
        </p:txBody>
      </p:sp>
      <p:sp>
        <p:nvSpPr>
          <p:cNvPr id="16" name="Text Box 55">
            <a:extLst>
              <a:ext uri="{FF2B5EF4-FFF2-40B4-BE49-F238E27FC236}">
                <a16:creationId xmlns:a16="http://schemas.microsoft.com/office/drawing/2014/main" id="{EFEE7CE7-D74A-4BA4-8C95-D6B3EA2C5F8D}"/>
              </a:ext>
            </a:extLst>
          </p:cNvPr>
          <p:cNvSpPr txBox="1">
            <a:spLocks noChangeArrowheads="1"/>
          </p:cNvSpPr>
          <p:nvPr/>
        </p:nvSpPr>
        <p:spPr bwMode="auto">
          <a:xfrm>
            <a:off x="4622031" y="1482126"/>
            <a:ext cx="288925" cy="396875"/>
          </a:xfrm>
          <a:prstGeom prst="rect">
            <a:avLst/>
          </a:prstGeom>
          <a:solidFill>
            <a:srgbClr val="ABCBEB"/>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2000"/>
          </a:p>
        </p:txBody>
      </p:sp>
      <p:sp>
        <p:nvSpPr>
          <p:cNvPr id="17" name="Text Box 55">
            <a:extLst>
              <a:ext uri="{FF2B5EF4-FFF2-40B4-BE49-F238E27FC236}">
                <a16:creationId xmlns:a16="http://schemas.microsoft.com/office/drawing/2014/main" id="{D5F7E6EF-B89D-469F-84D6-225BDD808906}"/>
              </a:ext>
            </a:extLst>
          </p:cNvPr>
          <p:cNvSpPr txBox="1">
            <a:spLocks noChangeArrowheads="1"/>
          </p:cNvSpPr>
          <p:nvPr/>
        </p:nvSpPr>
        <p:spPr bwMode="auto">
          <a:xfrm>
            <a:off x="5038725" y="1446160"/>
            <a:ext cx="288925" cy="396875"/>
          </a:xfrm>
          <a:prstGeom prst="rect">
            <a:avLst/>
          </a:prstGeom>
          <a:solidFill>
            <a:srgbClr val="ABCBEB"/>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2000"/>
          </a:p>
        </p:txBody>
      </p:sp>
      <p:sp>
        <p:nvSpPr>
          <p:cNvPr id="18" name="Text Box 55">
            <a:extLst>
              <a:ext uri="{FF2B5EF4-FFF2-40B4-BE49-F238E27FC236}">
                <a16:creationId xmlns:a16="http://schemas.microsoft.com/office/drawing/2014/main" id="{185C2986-B198-419A-B67C-B3BB56E2757B}"/>
              </a:ext>
            </a:extLst>
          </p:cNvPr>
          <p:cNvSpPr txBox="1">
            <a:spLocks noChangeArrowheads="1"/>
          </p:cNvSpPr>
          <p:nvPr/>
        </p:nvSpPr>
        <p:spPr bwMode="auto">
          <a:xfrm>
            <a:off x="5541962" y="1521354"/>
            <a:ext cx="288925" cy="396875"/>
          </a:xfrm>
          <a:prstGeom prst="rect">
            <a:avLst/>
          </a:prstGeom>
          <a:solidFill>
            <a:srgbClr val="ABCBEB"/>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2000"/>
          </a:p>
        </p:txBody>
      </p:sp>
      <p:sp>
        <p:nvSpPr>
          <p:cNvPr id="19" name="Text Box 55">
            <a:extLst>
              <a:ext uri="{FF2B5EF4-FFF2-40B4-BE49-F238E27FC236}">
                <a16:creationId xmlns:a16="http://schemas.microsoft.com/office/drawing/2014/main" id="{04F03129-0106-41A1-B363-F96E1C49238F}"/>
              </a:ext>
            </a:extLst>
          </p:cNvPr>
          <p:cNvSpPr txBox="1">
            <a:spLocks noChangeArrowheads="1"/>
          </p:cNvSpPr>
          <p:nvPr/>
        </p:nvSpPr>
        <p:spPr bwMode="auto">
          <a:xfrm>
            <a:off x="5968487" y="1446978"/>
            <a:ext cx="288925" cy="396875"/>
          </a:xfrm>
          <a:prstGeom prst="rect">
            <a:avLst/>
          </a:prstGeom>
          <a:solidFill>
            <a:srgbClr val="ABCBEB"/>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2000"/>
          </a:p>
        </p:txBody>
      </p:sp>
      <p:sp>
        <p:nvSpPr>
          <p:cNvPr id="20" name="Text Box 55">
            <a:extLst>
              <a:ext uri="{FF2B5EF4-FFF2-40B4-BE49-F238E27FC236}">
                <a16:creationId xmlns:a16="http://schemas.microsoft.com/office/drawing/2014/main" id="{A89B368B-E900-4F05-BEAC-0CB704DEB052}"/>
              </a:ext>
            </a:extLst>
          </p:cNvPr>
          <p:cNvSpPr txBox="1">
            <a:spLocks noChangeArrowheads="1"/>
          </p:cNvSpPr>
          <p:nvPr/>
        </p:nvSpPr>
        <p:spPr bwMode="auto">
          <a:xfrm>
            <a:off x="6436543" y="1482125"/>
            <a:ext cx="288925" cy="396875"/>
          </a:xfrm>
          <a:prstGeom prst="rect">
            <a:avLst/>
          </a:prstGeom>
          <a:solidFill>
            <a:srgbClr val="ABCBEB"/>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2000"/>
          </a:p>
        </p:txBody>
      </p:sp>
      <p:sp>
        <p:nvSpPr>
          <p:cNvPr id="21" name="Text Box 55">
            <a:extLst>
              <a:ext uri="{FF2B5EF4-FFF2-40B4-BE49-F238E27FC236}">
                <a16:creationId xmlns:a16="http://schemas.microsoft.com/office/drawing/2014/main" id="{856B2387-D606-44A7-B263-FF7C2F0F0AC0}"/>
              </a:ext>
            </a:extLst>
          </p:cNvPr>
          <p:cNvSpPr txBox="1">
            <a:spLocks noChangeArrowheads="1"/>
          </p:cNvSpPr>
          <p:nvPr/>
        </p:nvSpPr>
        <p:spPr bwMode="auto">
          <a:xfrm>
            <a:off x="6904599" y="1446160"/>
            <a:ext cx="288925" cy="396875"/>
          </a:xfrm>
          <a:prstGeom prst="rect">
            <a:avLst/>
          </a:prstGeom>
          <a:solidFill>
            <a:srgbClr val="ABCBEB"/>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2000"/>
          </a:p>
        </p:txBody>
      </p:sp>
      <p:sp>
        <p:nvSpPr>
          <p:cNvPr id="22" name="Text Box 55">
            <a:extLst>
              <a:ext uri="{FF2B5EF4-FFF2-40B4-BE49-F238E27FC236}">
                <a16:creationId xmlns:a16="http://schemas.microsoft.com/office/drawing/2014/main" id="{927C2E9F-F362-47E9-BF72-19BE5ABCC6AE}"/>
              </a:ext>
            </a:extLst>
          </p:cNvPr>
          <p:cNvSpPr txBox="1">
            <a:spLocks noChangeArrowheads="1"/>
          </p:cNvSpPr>
          <p:nvPr/>
        </p:nvSpPr>
        <p:spPr bwMode="auto">
          <a:xfrm>
            <a:off x="7362106" y="1467775"/>
            <a:ext cx="288925" cy="396875"/>
          </a:xfrm>
          <a:prstGeom prst="rect">
            <a:avLst/>
          </a:prstGeom>
          <a:solidFill>
            <a:srgbClr val="ABCBEB"/>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2000"/>
          </a:p>
        </p:txBody>
      </p:sp>
      <p:sp>
        <p:nvSpPr>
          <p:cNvPr id="23" name="Text Box 55">
            <a:extLst>
              <a:ext uri="{FF2B5EF4-FFF2-40B4-BE49-F238E27FC236}">
                <a16:creationId xmlns:a16="http://schemas.microsoft.com/office/drawing/2014/main" id="{5FFFCC19-D83E-4950-9A61-D0D38BA6325D}"/>
              </a:ext>
            </a:extLst>
          </p:cNvPr>
          <p:cNvSpPr txBox="1">
            <a:spLocks noChangeArrowheads="1"/>
          </p:cNvSpPr>
          <p:nvPr/>
        </p:nvSpPr>
        <p:spPr bwMode="auto">
          <a:xfrm>
            <a:off x="7792621" y="1467775"/>
            <a:ext cx="288925" cy="396875"/>
          </a:xfrm>
          <a:prstGeom prst="rect">
            <a:avLst/>
          </a:prstGeom>
          <a:solidFill>
            <a:srgbClr val="ABCBEB"/>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2000"/>
          </a:p>
        </p:txBody>
      </p:sp>
      <p:sp>
        <p:nvSpPr>
          <p:cNvPr id="24" name="Text Box 55">
            <a:extLst>
              <a:ext uri="{FF2B5EF4-FFF2-40B4-BE49-F238E27FC236}">
                <a16:creationId xmlns:a16="http://schemas.microsoft.com/office/drawing/2014/main" id="{E2E825BA-AD8E-46B0-9125-568AB9E1416D}"/>
              </a:ext>
            </a:extLst>
          </p:cNvPr>
          <p:cNvSpPr txBox="1">
            <a:spLocks noChangeArrowheads="1"/>
          </p:cNvSpPr>
          <p:nvPr/>
        </p:nvSpPr>
        <p:spPr bwMode="auto">
          <a:xfrm>
            <a:off x="8157954" y="1446159"/>
            <a:ext cx="288925" cy="396875"/>
          </a:xfrm>
          <a:prstGeom prst="rect">
            <a:avLst/>
          </a:prstGeom>
          <a:solidFill>
            <a:srgbClr val="ABCBEB"/>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2000"/>
          </a:p>
        </p:txBody>
      </p:sp>
      <p:sp>
        <p:nvSpPr>
          <p:cNvPr id="45" name="Text Box 64">
            <a:extLst>
              <a:ext uri="{FF2B5EF4-FFF2-40B4-BE49-F238E27FC236}">
                <a16:creationId xmlns:a16="http://schemas.microsoft.com/office/drawing/2014/main" id="{9A87CC4B-2EEF-4013-B9A1-1AD3CCF4C618}"/>
              </a:ext>
            </a:extLst>
          </p:cNvPr>
          <p:cNvSpPr txBox="1">
            <a:spLocks noChangeArrowheads="1"/>
          </p:cNvSpPr>
          <p:nvPr/>
        </p:nvSpPr>
        <p:spPr bwMode="auto">
          <a:xfrm>
            <a:off x="2254042" y="4246695"/>
            <a:ext cx="5903912" cy="528637"/>
          </a:xfrm>
          <a:prstGeom prst="rect">
            <a:avLst/>
          </a:prstGeom>
          <a:solidFill>
            <a:schemeClr val="bg2">
              <a:lumMod val="20000"/>
              <a:lumOff val="80000"/>
            </a:schemeClr>
          </a:solidFill>
          <a:ln w="9525">
            <a:solidFill>
              <a:schemeClr val="accent1"/>
            </a:solidFill>
            <a:miter lim="800000"/>
            <a:headEnd/>
            <a:tailEnd/>
          </a:ln>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a:solidFill>
                <a:schemeClr val="bg2"/>
              </a:solidFill>
            </a:endParaRPr>
          </a:p>
        </p:txBody>
      </p:sp>
      <p:sp>
        <p:nvSpPr>
          <p:cNvPr id="46" name="Text Box 75">
            <a:extLst>
              <a:ext uri="{FF2B5EF4-FFF2-40B4-BE49-F238E27FC236}">
                <a16:creationId xmlns:a16="http://schemas.microsoft.com/office/drawing/2014/main" id="{F2C3F524-7FC9-4EC3-AAA0-03B953D6B771}"/>
              </a:ext>
            </a:extLst>
          </p:cNvPr>
          <p:cNvSpPr txBox="1">
            <a:spLocks noChangeArrowheads="1"/>
          </p:cNvSpPr>
          <p:nvPr/>
        </p:nvSpPr>
        <p:spPr bwMode="auto">
          <a:xfrm>
            <a:off x="2411760" y="4256220"/>
            <a:ext cx="3603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2"/>
                </a:solidFill>
              </a:rPr>
              <a:t>5</a:t>
            </a:r>
          </a:p>
        </p:txBody>
      </p:sp>
      <p:sp>
        <p:nvSpPr>
          <p:cNvPr id="47" name="Line 66">
            <a:extLst>
              <a:ext uri="{FF2B5EF4-FFF2-40B4-BE49-F238E27FC236}">
                <a16:creationId xmlns:a16="http://schemas.microsoft.com/office/drawing/2014/main" id="{1867FAF5-6FCB-4D66-B069-B4898FFD78A3}"/>
              </a:ext>
            </a:extLst>
          </p:cNvPr>
          <p:cNvSpPr>
            <a:spLocks noChangeShapeType="1"/>
          </p:cNvSpPr>
          <p:nvPr/>
        </p:nvSpPr>
        <p:spPr bwMode="auto">
          <a:xfrm>
            <a:off x="2772122" y="4511013"/>
            <a:ext cx="360362" cy="0"/>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 name="Text Box 76">
            <a:extLst>
              <a:ext uri="{FF2B5EF4-FFF2-40B4-BE49-F238E27FC236}">
                <a16:creationId xmlns:a16="http://schemas.microsoft.com/office/drawing/2014/main" id="{2042883E-FF00-42F0-A6F0-198506B621CE}"/>
              </a:ext>
            </a:extLst>
          </p:cNvPr>
          <p:cNvSpPr txBox="1">
            <a:spLocks noChangeArrowheads="1"/>
          </p:cNvSpPr>
          <p:nvPr/>
        </p:nvSpPr>
        <p:spPr bwMode="auto">
          <a:xfrm>
            <a:off x="3023672" y="4251457"/>
            <a:ext cx="431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2"/>
                </a:solidFill>
              </a:rPr>
              <a:t>1</a:t>
            </a:r>
          </a:p>
        </p:txBody>
      </p:sp>
      <p:sp>
        <p:nvSpPr>
          <p:cNvPr id="50" name="Line 67">
            <a:extLst>
              <a:ext uri="{FF2B5EF4-FFF2-40B4-BE49-F238E27FC236}">
                <a16:creationId xmlns:a16="http://schemas.microsoft.com/office/drawing/2014/main" id="{42D5FDC1-4091-4590-8E32-9BBF3FE2FEB0}"/>
              </a:ext>
            </a:extLst>
          </p:cNvPr>
          <p:cNvSpPr>
            <a:spLocks noChangeShapeType="1"/>
          </p:cNvSpPr>
          <p:nvPr/>
        </p:nvSpPr>
        <p:spPr bwMode="auto">
          <a:xfrm>
            <a:off x="3372563" y="4511013"/>
            <a:ext cx="360363" cy="0"/>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 name="Text Box 77">
            <a:extLst>
              <a:ext uri="{FF2B5EF4-FFF2-40B4-BE49-F238E27FC236}">
                <a16:creationId xmlns:a16="http://schemas.microsoft.com/office/drawing/2014/main" id="{78D03071-8535-420C-8C40-019D53189019}"/>
              </a:ext>
            </a:extLst>
          </p:cNvPr>
          <p:cNvSpPr txBox="1">
            <a:spLocks noChangeArrowheads="1"/>
          </p:cNvSpPr>
          <p:nvPr/>
        </p:nvSpPr>
        <p:spPr bwMode="auto">
          <a:xfrm>
            <a:off x="3634859" y="4236301"/>
            <a:ext cx="431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2"/>
                </a:solidFill>
              </a:rPr>
              <a:t>7</a:t>
            </a:r>
          </a:p>
        </p:txBody>
      </p:sp>
      <p:sp>
        <p:nvSpPr>
          <p:cNvPr id="52" name="Line 70">
            <a:extLst>
              <a:ext uri="{FF2B5EF4-FFF2-40B4-BE49-F238E27FC236}">
                <a16:creationId xmlns:a16="http://schemas.microsoft.com/office/drawing/2014/main" id="{3BE0BA8B-294F-4DDE-9F36-A090EEB457E5}"/>
              </a:ext>
            </a:extLst>
          </p:cNvPr>
          <p:cNvSpPr>
            <a:spLocks noChangeShapeType="1"/>
          </p:cNvSpPr>
          <p:nvPr/>
        </p:nvSpPr>
        <p:spPr bwMode="auto">
          <a:xfrm>
            <a:off x="3950719" y="4511013"/>
            <a:ext cx="360363" cy="0"/>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 name="Text Box 78">
            <a:extLst>
              <a:ext uri="{FF2B5EF4-FFF2-40B4-BE49-F238E27FC236}">
                <a16:creationId xmlns:a16="http://schemas.microsoft.com/office/drawing/2014/main" id="{E151E573-9353-49D4-86CC-8E2DB3D0339D}"/>
              </a:ext>
            </a:extLst>
          </p:cNvPr>
          <p:cNvSpPr txBox="1">
            <a:spLocks noChangeArrowheads="1"/>
          </p:cNvSpPr>
          <p:nvPr/>
        </p:nvSpPr>
        <p:spPr bwMode="auto">
          <a:xfrm>
            <a:off x="4225102" y="4236301"/>
            <a:ext cx="431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2"/>
                </a:solidFill>
              </a:rPr>
              <a:t>8</a:t>
            </a:r>
          </a:p>
        </p:txBody>
      </p:sp>
      <p:sp>
        <p:nvSpPr>
          <p:cNvPr id="54" name="Line 72">
            <a:extLst>
              <a:ext uri="{FF2B5EF4-FFF2-40B4-BE49-F238E27FC236}">
                <a16:creationId xmlns:a16="http://schemas.microsoft.com/office/drawing/2014/main" id="{D394AE57-AD35-44DA-8F90-EC7A8174C86C}"/>
              </a:ext>
            </a:extLst>
          </p:cNvPr>
          <p:cNvSpPr>
            <a:spLocks noChangeShapeType="1"/>
          </p:cNvSpPr>
          <p:nvPr/>
        </p:nvSpPr>
        <p:spPr bwMode="auto">
          <a:xfrm>
            <a:off x="4571678" y="4511013"/>
            <a:ext cx="360362" cy="0"/>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 name="Text Box 79">
            <a:extLst>
              <a:ext uri="{FF2B5EF4-FFF2-40B4-BE49-F238E27FC236}">
                <a16:creationId xmlns:a16="http://schemas.microsoft.com/office/drawing/2014/main" id="{5268451D-98CE-4AD4-BABE-C0EBC3435758}"/>
              </a:ext>
            </a:extLst>
          </p:cNvPr>
          <p:cNvSpPr txBox="1">
            <a:spLocks noChangeArrowheads="1"/>
          </p:cNvSpPr>
          <p:nvPr/>
        </p:nvSpPr>
        <p:spPr bwMode="auto">
          <a:xfrm>
            <a:off x="4833370" y="4236480"/>
            <a:ext cx="4333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2"/>
                </a:solidFill>
              </a:rPr>
              <a:t>6</a:t>
            </a:r>
          </a:p>
        </p:txBody>
      </p:sp>
      <p:sp>
        <p:nvSpPr>
          <p:cNvPr id="56" name="Line 68">
            <a:extLst>
              <a:ext uri="{FF2B5EF4-FFF2-40B4-BE49-F238E27FC236}">
                <a16:creationId xmlns:a16="http://schemas.microsoft.com/office/drawing/2014/main" id="{1082BE17-F904-40A9-9243-128F7DCE977C}"/>
              </a:ext>
            </a:extLst>
          </p:cNvPr>
          <p:cNvSpPr>
            <a:spLocks noChangeShapeType="1"/>
          </p:cNvSpPr>
          <p:nvPr/>
        </p:nvSpPr>
        <p:spPr bwMode="auto">
          <a:xfrm>
            <a:off x="5148262" y="4511013"/>
            <a:ext cx="360362" cy="0"/>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 name="Text Box 83">
            <a:extLst>
              <a:ext uri="{FF2B5EF4-FFF2-40B4-BE49-F238E27FC236}">
                <a16:creationId xmlns:a16="http://schemas.microsoft.com/office/drawing/2014/main" id="{9AADBA41-09C4-4F57-95B5-2340B6909693}"/>
              </a:ext>
            </a:extLst>
          </p:cNvPr>
          <p:cNvSpPr txBox="1">
            <a:spLocks noChangeArrowheads="1"/>
          </p:cNvSpPr>
          <p:nvPr/>
        </p:nvSpPr>
        <p:spPr bwMode="auto">
          <a:xfrm>
            <a:off x="5399087" y="4220041"/>
            <a:ext cx="431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2"/>
                </a:solidFill>
              </a:rPr>
              <a:t>2</a:t>
            </a:r>
          </a:p>
        </p:txBody>
      </p:sp>
      <p:sp>
        <p:nvSpPr>
          <p:cNvPr id="58" name="Line 80">
            <a:extLst>
              <a:ext uri="{FF2B5EF4-FFF2-40B4-BE49-F238E27FC236}">
                <a16:creationId xmlns:a16="http://schemas.microsoft.com/office/drawing/2014/main" id="{D5B116BB-F2A4-4576-B440-76129CCAD25B}"/>
              </a:ext>
            </a:extLst>
          </p:cNvPr>
          <p:cNvSpPr>
            <a:spLocks noChangeShapeType="1"/>
          </p:cNvSpPr>
          <p:nvPr/>
        </p:nvSpPr>
        <p:spPr bwMode="auto">
          <a:xfrm>
            <a:off x="5721064" y="4511013"/>
            <a:ext cx="360363" cy="0"/>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 name="Text Box 84">
            <a:extLst>
              <a:ext uri="{FF2B5EF4-FFF2-40B4-BE49-F238E27FC236}">
                <a16:creationId xmlns:a16="http://schemas.microsoft.com/office/drawing/2014/main" id="{9142D703-8706-45D4-8B77-35EA8D837A2C}"/>
              </a:ext>
            </a:extLst>
          </p:cNvPr>
          <p:cNvSpPr txBox="1">
            <a:spLocks noChangeArrowheads="1"/>
          </p:cNvSpPr>
          <p:nvPr/>
        </p:nvSpPr>
        <p:spPr bwMode="auto">
          <a:xfrm>
            <a:off x="5993541" y="4220041"/>
            <a:ext cx="3603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2"/>
                </a:solidFill>
              </a:rPr>
              <a:t>9</a:t>
            </a:r>
          </a:p>
        </p:txBody>
      </p:sp>
      <p:sp>
        <p:nvSpPr>
          <p:cNvPr id="60" name="Line 81">
            <a:extLst>
              <a:ext uri="{FF2B5EF4-FFF2-40B4-BE49-F238E27FC236}">
                <a16:creationId xmlns:a16="http://schemas.microsoft.com/office/drawing/2014/main" id="{DD033786-170B-4156-8DF9-4C983330F870}"/>
              </a:ext>
            </a:extLst>
          </p:cNvPr>
          <p:cNvSpPr>
            <a:spLocks noChangeShapeType="1"/>
          </p:cNvSpPr>
          <p:nvPr/>
        </p:nvSpPr>
        <p:spPr bwMode="auto">
          <a:xfrm>
            <a:off x="6308913" y="4511013"/>
            <a:ext cx="360362" cy="0"/>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 name="Text Box 85">
            <a:extLst>
              <a:ext uri="{FF2B5EF4-FFF2-40B4-BE49-F238E27FC236}">
                <a16:creationId xmlns:a16="http://schemas.microsoft.com/office/drawing/2014/main" id="{35C17955-22BD-4CF7-8CE2-C38380A46D3D}"/>
              </a:ext>
            </a:extLst>
          </p:cNvPr>
          <p:cNvSpPr txBox="1">
            <a:spLocks noChangeArrowheads="1"/>
          </p:cNvSpPr>
          <p:nvPr/>
        </p:nvSpPr>
        <p:spPr bwMode="auto">
          <a:xfrm>
            <a:off x="6599186" y="4219404"/>
            <a:ext cx="3603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2"/>
                </a:solidFill>
              </a:rPr>
              <a:t>3</a:t>
            </a:r>
          </a:p>
        </p:txBody>
      </p:sp>
      <p:sp>
        <p:nvSpPr>
          <p:cNvPr id="62" name="Line 82">
            <a:extLst>
              <a:ext uri="{FF2B5EF4-FFF2-40B4-BE49-F238E27FC236}">
                <a16:creationId xmlns:a16="http://schemas.microsoft.com/office/drawing/2014/main" id="{8F3CD424-5897-4318-8048-F48759A844D2}"/>
              </a:ext>
            </a:extLst>
          </p:cNvPr>
          <p:cNvSpPr>
            <a:spLocks noChangeShapeType="1"/>
          </p:cNvSpPr>
          <p:nvPr/>
        </p:nvSpPr>
        <p:spPr bwMode="auto">
          <a:xfrm>
            <a:off x="6904599" y="4522484"/>
            <a:ext cx="360363" cy="0"/>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 name="Text Box 86">
            <a:extLst>
              <a:ext uri="{FF2B5EF4-FFF2-40B4-BE49-F238E27FC236}">
                <a16:creationId xmlns:a16="http://schemas.microsoft.com/office/drawing/2014/main" id="{6547BDB7-EE28-42D4-9F64-257014D570AB}"/>
              </a:ext>
            </a:extLst>
          </p:cNvPr>
          <p:cNvSpPr txBox="1">
            <a:spLocks noChangeArrowheads="1"/>
          </p:cNvSpPr>
          <p:nvPr/>
        </p:nvSpPr>
        <p:spPr bwMode="auto">
          <a:xfrm>
            <a:off x="7207617" y="4219404"/>
            <a:ext cx="3603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2"/>
                </a:solidFill>
              </a:rPr>
              <a:t>4</a:t>
            </a:r>
          </a:p>
        </p:txBody>
      </p:sp>
      <p:sp>
        <p:nvSpPr>
          <p:cNvPr id="64" name="Line 87">
            <a:extLst>
              <a:ext uri="{FF2B5EF4-FFF2-40B4-BE49-F238E27FC236}">
                <a16:creationId xmlns:a16="http://schemas.microsoft.com/office/drawing/2014/main" id="{D49D44CC-DF56-4B31-94A4-54F185493743}"/>
              </a:ext>
            </a:extLst>
          </p:cNvPr>
          <p:cNvSpPr>
            <a:spLocks noChangeShapeType="1"/>
          </p:cNvSpPr>
          <p:nvPr/>
        </p:nvSpPr>
        <p:spPr bwMode="auto">
          <a:xfrm>
            <a:off x="7506568" y="4537232"/>
            <a:ext cx="360363" cy="0"/>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 name="Text Box 88">
            <a:extLst>
              <a:ext uri="{FF2B5EF4-FFF2-40B4-BE49-F238E27FC236}">
                <a16:creationId xmlns:a16="http://schemas.microsoft.com/office/drawing/2014/main" id="{CA14AF74-3113-40AB-856B-577848A46B82}"/>
              </a:ext>
            </a:extLst>
          </p:cNvPr>
          <p:cNvSpPr txBox="1">
            <a:spLocks noChangeArrowheads="1"/>
          </p:cNvSpPr>
          <p:nvPr/>
        </p:nvSpPr>
        <p:spPr bwMode="auto">
          <a:xfrm>
            <a:off x="7814388" y="4251457"/>
            <a:ext cx="431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2"/>
                </a:solidFill>
              </a:rPr>
              <a:t>5</a:t>
            </a:r>
          </a:p>
        </p:txBody>
      </p:sp>
    </p:spTree>
    <p:extLst>
      <p:ext uri="{BB962C8B-B14F-4D97-AF65-F5344CB8AC3E}">
        <p14:creationId xmlns:p14="http://schemas.microsoft.com/office/powerpoint/2010/main" val="107637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amond(in)">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edg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linds(horizontal)">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linds(horizontal)">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blinds(horizontal)">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blinds(horizontal)">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blinds(horizontal)">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blinds(horizontal)">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blinds(horizontal)">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blinds(horizontal)">
                                      <p:cBhvr>
                                        <p:cTn id="77" dur="500"/>
                                        <p:tgtEl>
                                          <p:spTgt spid="12"/>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blinds(horizontal)">
                                      <p:cBhvr>
                                        <p:cTn id="82" dur="500"/>
                                        <p:tgtEl>
                                          <p:spTgt spid="24"/>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blinds(horizontal)">
                                      <p:cBhvr>
                                        <p:cTn id="87" dur="500"/>
                                        <p:tgtEl>
                                          <p:spTgt spid="13"/>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blinds(horizontal)">
                                      <p:cBhvr>
                                        <p:cTn id="92" dur="500"/>
                                        <p:tgtEl>
                                          <p:spTgt spid="21"/>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blinds(horizontal)">
                                      <p:cBhvr>
                                        <p:cTn id="97" dur="500"/>
                                        <p:tgtEl>
                                          <p:spTgt spid="14"/>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22"/>
                                        </p:tgtEl>
                                        <p:attrNameLst>
                                          <p:attrName>style.visibility</p:attrName>
                                        </p:attrNameLst>
                                      </p:cBhvr>
                                      <p:to>
                                        <p:strVal val="visible"/>
                                      </p:to>
                                    </p:set>
                                    <p:animEffect transition="in" filter="blinds(horizontal)">
                                      <p:cBhvr>
                                        <p:cTn id="102" dur="500"/>
                                        <p:tgtEl>
                                          <p:spTgt spid="22"/>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grpId="1" nodeType="clickEffect">
                                  <p:stCondLst>
                                    <p:cond delay="0"/>
                                  </p:stCondLst>
                                  <p:childTnLst>
                                    <p:animEffect transition="out" filter="fade">
                                      <p:cBhvr>
                                        <p:cTn id="106" dur="500"/>
                                        <p:tgtEl>
                                          <p:spTgt spid="15"/>
                                        </p:tgtEl>
                                      </p:cBhvr>
                                    </p:animEffect>
                                    <p:set>
                                      <p:cBhvr>
                                        <p:cTn id="107" dur="1" fill="hold">
                                          <p:stCondLst>
                                            <p:cond delay="499"/>
                                          </p:stCondLst>
                                        </p:cTn>
                                        <p:tgtEl>
                                          <p:spTgt spid="15"/>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500"/>
                                        <p:tgtEl>
                                          <p:spTgt spid="17"/>
                                        </p:tgtEl>
                                      </p:cBhvr>
                                    </p:animEffect>
                                    <p:set>
                                      <p:cBhvr>
                                        <p:cTn id="113" dur="1" fill="hold">
                                          <p:stCondLst>
                                            <p:cond delay="499"/>
                                          </p:stCondLst>
                                        </p:cTn>
                                        <p:tgtEl>
                                          <p:spTgt spid="17"/>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19"/>
                                        </p:tgtEl>
                                      </p:cBhvr>
                                    </p:animEffect>
                                    <p:set>
                                      <p:cBhvr>
                                        <p:cTn id="116" dur="1" fill="hold">
                                          <p:stCondLst>
                                            <p:cond delay="499"/>
                                          </p:stCondLst>
                                        </p:cTn>
                                        <p:tgtEl>
                                          <p:spTgt spid="19"/>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18"/>
                                        </p:tgtEl>
                                      </p:cBhvr>
                                    </p:animEffect>
                                    <p:set>
                                      <p:cBhvr>
                                        <p:cTn id="119" dur="1" fill="hold">
                                          <p:stCondLst>
                                            <p:cond delay="499"/>
                                          </p:stCondLst>
                                        </p:cTn>
                                        <p:tgtEl>
                                          <p:spTgt spid="18"/>
                                        </p:tgtEl>
                                        <p:attrNameLst>
                                          <p:attrName>style.visibility</p:attrName>
                                        </p:attrNameLst>
                                      </p:cBhvr>
                                      <p:to>
                                        <p:strVal val="hidden"/>
                                      </p:to>
                                    </p:set>
                                  </p:childTnLst>
                                </p:cTn>
                              </p:par>
                              <p:par>
                                <p:cTn id="120" presetID="10" presetClass="exit" presetSubtype="0" fill="hold" grpId="1" nodeType="withEffect">
                                  <p:stCondLst>
                                    <p:cond delay="0"/>
                                  </p:stCondLst>
                                  <p:childTnLst>
                                    <p:animEffect transition="out" filter="fade">
                                      <p:cBhvr>
                                        <p:cTn id="121" dur="500"/>
                                        <p:tgtEl>
                                          <p:spTgt spid="23"/>
                                        </p:tgtEl>
                                      </p:cBhvr>
                                    </p:animEffect>
                                    <p:set>
                                      <p:cBhvr>
                                        <p:cTn id="122" dur="1" fill="hold">
                                          <p:stCondLst>
                                            <p:cond delay="499"/>
                                          </p:stCondLst>
                                        </p:cTn>
                                        <p:tgtEl>
                                          <p:spTgt spid="23"/>
                                        </p:tgtEl>
                                        <p:attrNameLst>
                                          <p:attrName>style.visibility</p:attrName>
                                        </p:attrNameLst>
                                      </p:cBhvr>
                                      <p:to>
                                        <p:strVal val="hidden"/>
                                      </p:to>
                                    </p:set>
                                  </p:childTnLst>
                                </p:cTn>
                              </p:par>
                              <p:par>
                                <p:cTn id="123" presetID="10" presetClass="exit" presetSubtype="0" fill="hold" grpId="1" nodeType="withEffect">
                                  <p:stCondLst>
                                    <p:cond delay="0"/>
                                  </p:stCondLst>
                                  <p:childTnLst>
                                    <p:animEffect transition="out" filter="fade">
                                      <p:cBhvr>
                                        <p:cTn id="124" dur="500"/>
                                        <p:tgtEl>
                                          <p:spTgt spid="20"/>
                                        </p:tgtEl>
                                      </p:cBhvr>
                                    </p:animEffect>
                                    <p:set>
                                      <p:cBhvr>
                                        <p:cTn id="125" dur="1" fill="hold">
                                          <p:stCondLst>
                                            <p:cond delay="499"/>
                                          </p:stCondLst>
                                        </p:cTn>
                                        <p:tgtEl>
                                          <p:spTgt spid="20"/>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500"/>
                                        <p:tgtEl>
                                          <p:spTgt spid="24"/>
                                        </p:tgtEl>
                                      </p:cBhvr>
                                    </p:animEffect>
                                    <p:set>
                                      <p:cBhvr>
                                        <p:cTn id="128" dur="1" fill="hold">
                                          <p:stCondLst>
                                            <p:cond delay="499"/>
                                          </p:stCondLst>
                                        </p:cTn>
                                        <p:tgtEl>
                                          <p:spTgt spid="2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500"/>
                                        <p:tgtEl>
                                          <p:spTgt spid="21"/>
                                        </p:tgtEl>
                                      </p:cBhvr>
                                    </p:animEffect>
                                    <p:set>
                                      <p:cBhvr>
                                        <p:cTn id="131" dur="1" fill="hold">
                                          <p:stCondLst>
                                            <p:cond delay="499"/>
                                          </p:stCondLst>
                                        </p:cTn>
                                        <p:tgtEl>
                                          <p:spTgt spid="21"/>
                                        </p:tgtEl>
                                        <p:attrNameLst>
                                          <p:attrName>style.visibility</p:attrName>
                                        </p:attrNameLst>
                                      </p:cBhvr>
                                      <p:to>
                                        <p:strVal val="hidden"/>
                                      </p:to>
                                    </p:set>
                                  </p:childTnLst>
                                </p:cTn>
                              </p:par>
                              <p:par>
                                <p:cTn id="132" presetID="10" presetClass="exit" presetSubtype="0" fill="hold" grpId="1" nodeType="withEffect">
                                  <p:stCondLst>
                                    <p:cond delay="0"/>
                                  </p:stCondLst>
                                  <p:childTnLst>
                                    <p:animEffect transition="out" filter="fade">
                                      <p:cBhvr>
                                        <p:cTn id="133" dur="500"/>
                                        <p:tgtEl>
                                          <p:spTgt spid="22"/>
                                        </p:tgtEl>
                                      </p:cBhvr>
                                    </p:animEffect>
                                    <p:set>
                                      <p:cBhvr>
                                        <p:cTn id="134" dur="1" fill="hold">
                                          <p:stCondLst>
                                            <p:cond delay="499"/>
                                          </p:stCondLst>
                                        </p:cTn>
                                        <p:tgtEl>
                                          <p:spTgt spid="22"/>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7171">
                                            <p:txEl>
                                              <p:pRg st="8" end="8"/>
                                            </p:txEl>
                                          </p:spTgt>
                                        </p:tgtEl>
                                        <p:attrNameLst>
                                          <p:attrName>style.visibility</p:attrName>
                                        </p:attrNameLst>
                                      </p:cBhvr>
                                      <p:to>
                                        <p:strVal val="visible"/>
                                      </p:to>
                                    </p:set>
                                    <p:animEffect transition="in" filter="fade">
                                      <p:cBhvr>
                                        <p:cTn id="139" dur="500"/>
                                        <p:tgtEl>
                                          <p:spTgt spid="7171">
                                            <p:txEl>
                                              <p:pRg st="8" end="8"/>
                                            </p:txEl>
                                          </p:spTgt>
                                        </p:tgtEl>
                                      </p:cBhvr>
                                    </p:animEffect>
                                  </p:childTnLst>
                                </p:cTn>
                              </p:par>
                              <p:par>
                                <p:cTn id="140" presetID="10" presetClass="entr" presetSubtype="0" fill="hold" nodeType="withEffect">
                                  <p:stCondLst>
                                    <p:cond delay="0"/>
                                  </p:stCondLst>
                                  <p:childTnLst>
                                    <p:set>
                                      <p:cBhvr>
                                        <p:cTn id="141" dur="1" fill="hold">
                                          <p:stCondLst>
                                            <p:cond delay="0"/>
                                          </p:stCondLst>
                                        </p:cTn>
                                        <p:tgtEl>
                                          <p:spTgt spid="7171">
                                            <p:txEl>
                                              <p:pRg st="9" end="9"/>
                                            </p:txEl>
                                          </p:spTgt>
                                        </p:tgtEl>
                                        <p:attrNameLst>
                                          <p:attrName>style.visibility</p:attrName>
                                        </p:attrNameLst>
                                      </p:cBhvr>
                                      <p:to>
                                        <p:strVal val="visible"/>
                                      </p:to>
                                    </p:set>
                                    <p:animEffect transition="in" filter="fade">
                                      <p:cBhvr>
                                        <p:cTn id="142" dur="500"/>
                                        <p:tgtEl>
                                          <p:spTgt spid="7171">
                                            <p:txEl>
                                              <p:pRg st="9" end="9"/>
                                            </p:txEl>
                                          </p:spTgt>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2" nodeType="clickEffect">
                                  <p:stCondLst>
                                    <p:cond delay="0"/>
                                  </p:stCondLst>
                                  <p:childTnLst>
                                    <p:set>
                                      <p:cBhvr>
                                        <p:cTn id="146" dur="1" fill="hold">
                                          <p:stCondLst>
                                            <p:cond delay="0"/>
                                          </p:stCondLst>
                                        </p:cTn>
                                        <p:tgtEl>
                                          <p:spTgt spid="15"/>
                                        </p:tgtEl>
                                        <p:attrNameLst>
                                          <p:attrName>style.visibility</p:attrName>
                                        </p:attrNameLst>
                                      </p:cBhvr>
                                      <p:to>
                                        <p:strVal val="visible"/>
                                      </p:to>
                                    </p:set>
                                    <p:animEffect transition="in" filter="fade">
                                      <p:cBhvr>
                                        <p:cTn id="147" dur="500"/>
                                        <p:tgtEl>
                                          <p:spTgt spid="15"/>
                                        </p:tgtEl>
                                      </p:cBhvr>
                                    </p:animEffect>
                                  </p:childTnLst>
                                </p:cTn>
                              </p:par>
                            </p:childTnLst>
                          </p:cTn>
                        </p:par>
                      </p:childTnLst>
                    </p:cTn>
                  </p:par>
                  <p:par>
                    <p:cTn id="148" fill="hold">
                      <p:stCondLst>
                        <p:cond delay="indefinite"/>
                      </p:stCondLst>
                      <p:childTnLst>
                        <p:par>
                          <p:cTn id="149" fill="hold">
                            <p:stCondLst>
                              <p:cond delay="0"/>
                            </p:stCondLst>
                            <p:childTnLst>
                              <p:par>
                                <p:cTn id="150" presetID="8" presetClass="entr" presetSubtype="16" fill="hold" grpId="0" nodeType="clickEffect">
                                  <p:stCondLst>
                                    <p:cond delay="0"/>
                                  </p:stCondLst>
                                  <p:childTnLst>
                                    <p:set>
                                      <p:cBhvr>
                                        <p:cTn id="151" dur="1" fill="hold">
                                          <p:stCondLst>
                                            <p:cond delay="0"/>
                                          </p:stCondLst>
                                        </p:cTn>
                                        <p:tgtEl>
                                          <p:spTgt spid="45"/>
                                        </p:tgtEl>
                                        <p:attrNameLst>
                                          <p:attrName>style.visibility</p:attrName>
                                        </p:attrNameLst>
                                      </p:cBhvr>
                                      <p:to>
                                        <p:strVal val="visible"/>
                                      </p:to>
                                    </p:set>
                                    <p:animEffect transition="in" filter="diamond(in)">
                                      <p:cBhvr>
                                        <p:cTn id="152" dur="2000"/>
                                        <p:tgtEl>
                                          <p:spTgt spid="45"/>
                                        </p:tgtEl>
                                      </p:cBhvr>
                                    </p:animEffect>
                                  </p:childTnLst>
                                </p:cTn>
                              </p:par>
                            </p:childTnLst>
                          </p:cTn>
                        </p:par>
                      </p:childTnLst>
                    </p:cTn>
                  </p:par>
                  <p:par>
                    <p:cTn id="153" fill="hold">
                      <p:stCondLst>
                        <p:cond delay="indefinite"/>
                      </p:stCondLst>
                      <p:childTnLst>
                        <p:par>
                          <p:cTn id="154" fill="hold">
                            <p:stCondLst>
                              <p:cond delay="0"/>
                            </p:stCondLst>
                            <p:childTnLst>
                              <p:par>
                                <p:cTn id="155" presetID="3" presetClass="entr" presetSubtype="10" fill="hold" grpId="0" nodeType="clickEffect">
                                  <p:stCondLst>
                                    <p:cond delay="0"/>
                                  </p:stCondLst>
                                  <p:childTnLst>
                                    <p:set>
                                      <p:cBhvr>
                                        <p:cTn id="156" dur="1" fill="hold">
                                          <p:stCondLst>
                                            <p:cond delay="0"/>
                                          </p:stCondLst>
                                        </p:cTn>
                                        <p:tgtEl>
                                          <p:spTgt spid="46"/>
                                        </p:tgtEl>
                                        <p:attrNameLst>
                                          <p:attrName>style.visibility</p:attrName>
                                        </p:attrNameLst>
                                      </p:cBhvr>
                                      <p:to>
                                        <p:strVal val="visible"/>
                                      </p:to>
                                    </p:set>
                                    <p:animEffect transition="in" filter="blinds(horizontal)">
                                      <p:cBhvr>
                                        <p:cTn id="157" dur="500"/>
                                        <p:tgtEl>
                                          <p:spTgt spid="46"/>
                                        </p:tgtEl>
                                      </p:cBhvr>
                                    </p:animEffect>
                                  </p:childTnLst>
                                </p:cTn>
                              </p:par>
                            </p:childTnLst>
                          </p:cTn>
                        </p:par>
                      </p:childTnLst>
                    </p:cTn>
                  </p:par>
                  <p:par>
                    <p:cTn id="158" fill="hold">
                      <p:stCondLst>
                        <p:cond delay="indefinite"/>
                      </p:stCondLst>
                      <p:childTnLst>
                        <p:par>
                          <p:cTn id="159" fill="hold">
                            <p:stCondLst>
                              <p:cond delay="0"/>
                            </p:stCondLst>
                            <p:childTnLst>
                              <p:par>
                                <p:cTn id="160" presetID="3" presetClass="entr" presetSubtype="10" fill="hold" nodeType="clickEffect">
                                  <p:stCondLst>
                                    <p:cond delay="0"/>
                                  </p:stCondLst>
                                  <p:childTnLst>
                                    <p:set>
                                      <p:cBhvr>
                                        <p:cTn id="161" dur="1" fill="hold">
                                          <p:stCondLst>
                                            <p:cond delay="0"/>
                                          </p:stCondLst>
                                        </p:cTn>
                                        <p:tgtEl>
                                          <p:spTgt spid="47"/>
                                        </p:tgtEl>
                                        <p:attrNameLst>
                                          <p:attrName>style.visibility</p:attrName>
                                        </p:attrNameLst>
                                      </p:cBhvr>
                                      <p:to>
                                        <p:strVal val="visible"/>
                                      </p:to>
                                    </p:set>
                                    <p:animEffect transition="in" filter="blinds(horizontal)">
                                      <p:cBhvr>
                                        <p:cTn id="162" dur="500"/>
                                        <p:tgtEl>
                                          <p:spTgt spid="47"/>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2" nodeType="clickEffect">
                                  <p:stCondLst>
                                    <p:cond delay="0"/>
                                  </p:stCondLst>
                                  <p:childTnLst>
                                    <p:set>
                                      <p:cBhvr>
                                        <p:cTn id="166" dur="1" fill="hold">
                                          <p:stCondLst>
                                            <p:cond delay="0"/>
                                          </p:stCondLst>
                                        </p:cTn>
                                        <p:tgtEl>
                                          <p:spTgt spid="20"/>
                                        </p:tgtEl>
                                        <p:attrNameLst>
                                          <p:attrName>style.visibility</p:attrName>
                                        </p:attrNameLst>
                                      </p:cBhvr>
                                      <p:to>
                                        <p:strVal val="visible"/>
                                      </p:to>
                                    </p:set>
                                    <p:animEffect transition="in" filter="fade">
                                      <p:cBhvr>
                                        <p:cTn id="167" dur="500"/>
                                        <p:tgtEl>
                                          <p:spTgt spid="20"/>
                                        </p:tgtEl>
                                      </p:cBhvr>
                                    </p:animEffect>
                                  </p:childTnLst>
                                </p:cTn>
                              </p:par>
                            </p:childTnLst>
                          </p:cTn>
                        </p:par>
                      </p:childTnLst>
                    </p:cTn>
                  </p:par>
                  <p:par>
                    <p:cTn id="168" fill="hold">
                      <p:stCondLst>
                        <p:cond delay="indefinite"/>
                      </p:stCondLst>
                      <p:childTnLst>
                        <p:par>
                          <p:cTn id="169" fill="hold">
                            <p:stCondLst>
                              <p:cond delay="0"/>
                            </p:stCondLst>
                            <p:childTnLst>
                              <p:par>
                                <p:cTn id="170" presetID="3" presetClass="entr" presetSubtype="10" fill="hold" grpId="0" nodeType="clickEffect">
                                  <p:stCondLst>
                                    <p:cond delay="0"/>
                                  </p:stCondLst>
                                  <p:childTnLst>
                                    <p:set>
                                      <p:cBhvr>
                                        <p:cTn id="171" dur="1" fill="hold">
                                          <p:stCondLst>
                                            <p:cond delay="0"/>
                                          </p:stCondLst>
                                        </p:cTn>
                                        <p:tgtEl>
                                          <p:spTgt spid="49"/>
                                        </p:tgtEl>
                                        <p:attrNameLst>
                                          <p:attrName>style.visibility</p:attrName>
                                        </p:attrNameLst>
                                      </p:cBhvr>
                                      <p:to>
                                        <p:strVal val="visible"/>
                                      </p:to>
                                    </p:set>
                                    <p:animEffect transition="in" filter="blinds(horizontal)">
                                      <p:cBhvr>
                                        <p:cTn id="172" dur="500"/>
                                        <p:tgtEl>
                                          <p:spTgt spid="49"/>
                                        </p:tgtEl>
                                      </p:cBhvr>
                                    </p:animEffect>
                                  </p:childTnLst>
                                </p:cTn>
                              </p:par>
                            </p:childTnLst>
                          </p:cTn>
                        </p:par>
                      </p:childTnLst>
                    </p:cTn>
                  </p:par>
                  <p:par>
                    <p:cTn id="173" fill="hold">
                      <p:stCondLst>
                        <p:cond delay="indefinite"/>
                      </p:stCondLst>
                      <p:childTnLst>
                        <p:par>
                          <p:cTn id="174" fill="hold">
                            <p:stCondLst>
                              <p:cond delay="0"/>
                            </p:stCondLst>
                            <p:childTnLst>
                              <p:par>
                                <p:cTn id="175" presetID="18" presetClass="entr" presetSubtype="6" fill="hold" nodeType="clickEffect">
                                  <p:stCondLst>
                                    <p:cond delay="0"/>
                                  </p:stCondLst>
                                  <p:childTnLst>
                                    <p:set>
                                      <p:cBhvr>
                                        <p:cTn id="176" dur="1" fill="hold">
                                          <p:stCondLst>
                                            <p:cond delay="0"/>
                                          </p:stCondLst>
                                        </p:cTn>
                                        <p:tgtEl>
                                          <p:spTgt spid="50"/>
                                        </p:tgtEl>
                                        <p:attrNameLst>
                                          <p:attrName>style.visibility</p:attrName>
                                        </p:attrNameLst>
                                      </p:cBhvr>
                                      <p:to>
                                        <p:strVal val="visible"/>
                                      </p:to>
                                    </p:set>
                                    <p:animEffect transition="in" filter="strips(downRight)">
                                      <p:cBhvr>
                                        <p:cTn id="177" dur="1000"/>
                                        <p:tgtEl>
                                          <p:spTgt spid="50"/>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2" nodeType="clickEffect">
                                  <p:stCondLst>
                                    <p:cond delay="0"/>
                                  </p:stCondLst>
                                  <p:childTnLst>
                                    <p:set>
                                      <p:cBhvr>
                                        <p:cTn id="181" dur="1" fill="hold">
                                          <p:stCondLst>
                                            <p:cond delay="0"/>
                                          </p:stCondLst>
                                        </p:cTn>
                                        <p:tgtEl>
                                          <p:spTgt spid="16"/>
                                        </p:tgtEl>
                                        <p:attrNameLst>
                                          <p:attrName>style.visibility</p:attrName>
                                        </p:attrNameLst>
                                      </p:cBhvr>
                                      <p:to>
                                        <p:strVal val="visible"/>
                                      </p:to>
                                    </p:set>
                                    <p:animEffect transition="in" filter="fade">
                                      <p:cBhvr>
                                        <p:cTn id="182" dur="500"/>
                                        <p:tgtEl>
                                          <p:spTgt spid="16"/>
                                        </p:tgtEl>
                                      </p:cBhvr>
                                    </p:animEffect>
                                  </p:childTnLst>
                                </p:cTn>
                              </p:par>
                            </p:childTnLst>
                          </p:cTn>
                        </p:par>
                      </p:childTnLst>
                    </p:cTn>
                  </p:par>
                  <p:par>
                    <p:cTn id="183" fill="hold">
                      <p:stCondLst>
                        <p:cond delay="indefinite"/>
                      </p:stCondLst>
                      <p:childTnLst>
                        <p:par>
                          <p:cTn id="184" fill="hold">
                            <p:stCondLst>
                              <p:cond delay="0"/>
                            </p:stCondLst>
                            <p:childTnLst>
                              <p:par>
                                <p:cTn id="185" presetID="3" presetClass="entr" presetSubtype="10" fill="hold" nodeType="clickEffect">
                                  <p:stCondLst>
                                    <p:cond delay="0"/>
                                  </p:stCondLst>
                                  <p:childTnLst>
                                    <p:set>
                                      <p:cBhvr>
                                        <p:cTn id="186" dur="1" fill="hold">
                                          <p:stCondLst>
                                            <p:cond delay="0"/>
                                          </p:stCondLst>
                                        </p:cTn>
                                        <p:tgtEl>
                                          <p:spTgt spid="51">
                                            <p:txEl>
                                              <p:pRg st="0" end="0"/>
                                            </p:txEl>
                                          </p:spTgt>
                                        </p:tgtEl>
                                        <p:attrNameLst>
                                          <p:attrName>style.visibility</p:attrName>
                                        </p:attrNameLst>
                                      </p:cBhvr>
                                      <p:to>
                                        <p:strVal val="visible"/>
                                      </p:to>
                                    </p:set>
                                    <p:animEffect transition="in" filter="blinds(horizontal)">
                                      <p:cBhvr>
                                        <p:cTn id="187" dur="500"/>
                                        <p:tgtEl>
                                          <p:spTgt spid="51">
                                            <p:txEl>
                                              <p:pRg st="0" end="0"/>
                                            </p:txEl>
                                          </p:spTgt>
                                        </p:tgtEl>
                                      </p:cBhvr>
                                    </p:animEffect>
                                  </p:childTnLst>
                                </p:cTn>
                              </p:par>
                            </p:childTnLst>
                          </p:cTn>
                        </p:par>
                      </p:childTnLst>
                    </p:cTn>
                  </p:par>
                  <p:par>
                    <p:cTn id="188" fill="hold">
                      <p:stCondLst>
                        <p:cond delay="indefinite"/>
                      </p:stCondLst>
                      <p:childTnLst>
                        <p:par>
                          <p:cTn id="189" fill="hold">
                            <p:stCondLst>
                              <p:cond delay="0"/>
                            </p:stCondLst>
                            <p:childTnLst>
                              <p:par>
                                <p:cTn id="190" presetID="18" presetClass="entr" presetSubtype="6" fill="hold" nodeType="clickEffect">
                                  <p:stCondLst>
                                    <p:cond delay="0"/>
                                  </p:stCondLst>
                                  <p:childTnLst>
                                    <p:set>
                                      <p:cBhvr>
                                        <p:cTn id="191" dur="1" fill="hold">
                                          <p:stCondLst>
                                            <p:cond delay="0"/>
                                          </p:stCondLst>
                                        </p:cTn>
                                        <p:tgtEl>
                                          <p:spTgt spid="52"/>
                                        </p:tgtEl>
                                        <p:attrNameLst>
                                          <p:attrName>style.visibility</p:attrName>
                                        </p:attrNameLst>
                                      </p:cBhvr>
                                      <p:to>
                                        <p:strVal val="visible"/>
                                      </p:to>
                                    </p:set>
                                    <p:animEffect transition="in" filter="strips(downRight)">
                                      <p:cBhvr>
                                        <p:cTn id="192" dur="1000"/>
                                        <p:tgtEl>
                                          <p:spTgt spid="52"/>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2" nodeType="clickEffect">
                                  <p:stCondLst>
                                    <p:cond delay="0"/>
                                  </p:stCondLst>
                                  <p:childTnLst>
                                    <p:set>
                                      <p:cBhvr>
                                        <p:cTn id="196" dur="1" fill="hold">
                                          <p:stCondLst>
                                            <p:cond delay="0"/>
                                          </p:stCondLst>
                                        </p:cTn>
                                        <p:tgtEl>
                                          <p:spTgt spid="22"/>
                                        </p:tgtEl>
                                        <p:attrNameLst>
                                          <p:attrName>style.visibility</p:attrName>
                                        </p:attrNameLst>
                                      </p:cBhvr>
                                      <p:to>
                                        <p:strVal val="visible"/>
                                      </p:to>
                                    </p:set>
                                    <p:animEffect transition="in" filter="fade">
                                      <p:cBhvr>
                                        <p:cTn id="197" dur="500"/>
                                        <p:tgtEl>
                                          <p:spTgt spid="22"/>
                                        </p:tgtEl>
                                      </p:cBhvr>
                                    </p:animEffect>
                                  </p:childTnLst>
                                </p:cTn>
                              </p:par>
                            </p:childTnLst>
                          </p:cTn>
                        </p:par>
                      </p:childTnLst>
                    </p:cTn>
                  </p:par>
                  <p:par>
                    <p:cTn id="198" fill="hold">
                      <p:stCondLst>
                        <p:cond delay="indefinite"/>
                      </p:stCondLst>
                      <p:childTnLst>
                        <p:par>
                          <p:cTn id="199" fill="hold">
                            <p:stCondLst>
                              <p:cond delay="0"/>
                            </p:stCondLst>
                            <p:childTnLst>
                              <p:par>
                                <p:cTn id="200" presetID="3" presetClass="entr" presetSubtype="10" fill="hold" nodeType="clickEffect">
                                  <p:stCondLst>
                                    <p:cond delay="0"/>
                                  </p:stCondLst>
                                  <p:childTnLst>
                                    <p:set>
                                      <p:cBhvr>
                                        <p:cTn id="201" dur="1" fill="hold">
                                          <p:stCondLst>
                                            <p:cond delay="0"/>
                                          </p:stCondLst>
                                        </p:cTn>
                                        <p:tgtEl>
                                          <p:spTgt spid="53">
                                            <p:txEl>
                                              <p:pRg st="0" end="0"/>
                                            </p:txEl>
                                          </p:spTgt>
                                        </p:tgtEl>
                                        <p:attrNameLst>
                                          <p:attrName>style.visibility</p:attrName>
                                        </p:attrNameLst>
                                      </p:cBhvr>
                                      <p:to>
                                        <p:strVal val="visible"/>
                                      </p:to>
                                    </p:set>
                                    <p:animEffect transition="in" filter="blinds(horizontal)">
                                      <p:cBhvr>
                                        <p:cTn id="202" dur="500"/>
                                        <p:tgtEl>
                                          <p:spTgt spid="53">
                                            <p:txEl>
                                              <p:pRg st="0" end="0"/>
                                            </p:txEl>
                                          </p:spTgt>
                                        </p:tgtEl>
                                      </p:cBhvr>
                                    </p:animEffect>
                                  </p:childTnLst>
                                </p:cTn>
                              </p:par>
                            </p:childTnLst>
                          </p:cTn>
                        </p:par>
                      </p:childTnLst>
                    </p:cTn>
                  </p:par>
                  <p:par>
                    <p:cTn id="203" fill="hold">
                      <p:stCondLst>
                        <p:cond delay="indefinite"/>
                      </p:stCondLst>
                      <p:childTnLst>
                        <p:par>
                          <p:cTn id="204" fill="hold">
                            <p:stCondLst>
                              <p:cond delay="0"/>
                            </p:stCondLst>
                            <p:childTnLst>
                              <p:par>
                                <p:cTn id="205" presetID="18" presetClass="entr" presetSubtype="6" fill="hold" nodeType="clickEffect">
                                  <p:stCondLst>
                                    <p:cond delay="0"/>
                                  </p:stCondLst>
                                  <p:childTnLst>
                                    <p:set>
                                      <p:cBhvr>
                                        <p:cTn id="206" dur="1" fill="hold">
                                          <p:stCondLst>
                                            <p:cond delay="0"/>
                                          </p:stCondLst>
                                        </p:cTn>
                                        <p:tgtEl>
                                          <p:spTgt spid="54"/>
                                        </p:tgtEl>
                                        <p:attrNameLst>
                                          <p:attrName>style.visibility</p:attrName>
                                        </p:attrNameLst>
                                      </p:cBhvr>
                                      <p:to>
                                        <p:strVal val="visible"/>
                                      </p:to>
                                    </p:set>
                                    <p:animEffect transition="in" filter="strips(downRight)">
                                      <p:cBhvr>
                                        <p:cTn id="207" dur="1000"/>
                                        <p:tgtEl>
                                          <p:spTgt spid="54"/>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grpId="2" nodeType="clickEffect">
                                  <p:stCondLst>
                                    <p:cond delay="0"/>
                                  </p:stCondLst>
                                  <p:childTnLst>
                                    <p:set>
                                      <p:cBhvr>
                                        <p:cTn id="211" dur="1" fill="hold">
                                          <p:stCondLst>
                                            <p:cond delay="0"/>
                                          </p:stCondLst>
                                        </p:cTn>
                                        <p:tgtEl>
                                          <p:spTgt spid="23"/>
                                        </p:tgtEl>
                                        <p:attrNameLst>
                                          <p:attrName>style.visibility</p:attrName>
                                        </p:attrNameLst>
                                      </p:cBhvr>
                                      <p:to>
                                        <p:strVal val="visible"/>
                                      </p:to>
                                    </p:set>
                                    <p:animEffect transition="in" filter="fade">
                                      <p:cBhvr>
                                        <p:cTn id="212" dur="500"/>
                                        <p:tgtEl>
                                          <p:spTgt spid="23"/>
                                        </p:tgtEl>
                                      </p:cBhvr>
                                    </p:animEffect>
                                  </p:childTnLst>
                                </p:cTn>
                              </p:par>
                            </p:childTnLst>
                          </p:cTn>
                        </p:par>
                      </p:childTnLst>
                    </p:cTn>
                  </p:par>
                  <p:par>
                    <p:cTn id="213" fill="hold">
                      <p:stCondLst>
                        <p:cond delay="indefinite"/>
                      </p:stCondLst>
                      <p:childTnLst>
                        <p:par>
                          <p:cTn id="214" fill="hold">
                            <p:stCondLst>
                              <p:cond delay="0"/>
                            </p:stCondLst>
                            <p:childTnLst>
                              <p:par>
                                <p:cTn id="215" presetID="3" presetClass="entr" presetSubtype="10" fill="hold" nodeType="clickEffect">
                                  <p:stCondLst>
                                    <p:cond delay="0"/>
                                  </p:stCondLst>
                                  <p:childTnLst>
                                    <p:set>
                                      <p:cBhvr>
                                        <p:cTn id="216" dur="1" fill="hold">
                                          <p:stCondLst>
                                            <p:cond delay="0"/>
                                          </p:stCondLst>
                                        </p:cTn>
                                        <p:tgtEl>
                                          <p:spTgt spid="55">
                                            <p:txEl>
                                              <p:pRg st="0" end="0"/>
                                            </p:txEl>
                                          </p:spTgt>
                                        </p:tgtEl>
                                        <p:attrNameLst>
                                          <p:attrName>style.visibility</p:attrName>
                                        </p:attrNameLst>
                                      </p:cBhvr>
                                      <p:to>
                                        <p:strVal val="visible"/>
                                      </p:to>
                                    </p:set>
                                    <p:animEffect transition="in" filter="blinds(horizontal)">
                                      <p:cBhvr>
                                        <p:cTn id="217" dur="500"/>
                                        <p:tgtEl>
                                          <p:spTgt spid="55">
                                            <p:txEl>
                                              <p:pRg st="0" end="0"/>
                                            </p:txEl>
                                          </p:spTgt>
                                        </p:tgtEl>
                                      </p:cBhvr>
                                    </p:animEffect>
                                  </p:childTnLst>
                                </p:cTn>
                              </p:par>
                            </p:childTnLst>
                          </p:cTn>
                        </p:par>
                      </p:childTnLst>
                    </p:cTn>
                  </p:par>
                  <p:par>
                    <p:cTn id="218" fill="hold">
                      <p:stCondLst>
                        <p:cond delay="indefinite"/>
                      </p:stCondLst>
                      <p:childTnLst>
                        <p:par>
                          <p:cTn id="219" fill="hold">
                            <p:stCondLst>
                              <p:cond delay="0"/>
                            </p:stCondLst>
                            <p:childTnLst>
                              <p:par>
                                <p:cTn id="220" presetID="18" presetClass="entr" presetSubtype="6" fill="hold" nodeType="clickEffect">
                                  <p:stCondLst>
                                    <p:cond delay="0"/>
                                  </p:stCondLst>
                                  <p:childTnLst>
                                    <p:set>
                                      <p:cBhvr>
                                        <p:cTn id="221" dur="1" fill="hold">
                                          <p:stCondLst>
                                            <p:cond delay="0"/>
                                          </p:stCondLst>
                                        </p:cTn>
                                        <p:tgtEl>
                                          <p:spTgt spid="56"/>
                                        </p:tgtEl>
                                        <p:attrNameLst>
                                          <p:attrName>style.visibility</p:attrName>
                                        </p:attrNameLst>
                                      </p:cBhvr>
                                      <p:to>
                                        <p:strVal val="visible"/>
                                      </p:to>
                                    </p:set>
                                    <p:animEffect transition="in" filter="strips(downRight)">
                                      <p:cBhvr>
                                        <p:cTn id="222" dur="1000"/>
                                        <p:tgtEl>
                                          <p:spTgt spid="56"/>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2" nodeType="clickEffect">
                                  <p:stCondLst>
                                    <p:cond delay="0"/>
                                  </p:stCondLst>
                                  <p:childTnLst>
                                    <p:set>
                                      <p:cBhvr>
                                        <p:cTn id="226" dur="1" fill="hold">
                                          <p:stCondLst>
                                            <p:cond delay="0"/>
                                          </p:stCondLst>
                                        </p:cTn>
                                        <p:tgtEl>
                                          <p:spTgt spid="21"/>
                                        </p:tgtEl>
                                        <p:attrNameLst>
                                          <p:attrName>style.visibility</p:attrName>
                                        </p:attrNameLst>
                                      </p:cBhvr>
                                      <p:to>
                                        <p:strVal val="visible"/>
                                      </p:to>
                                    </p:set>
                                    <p:animEffect transition="in" filter="fade">
                                      <p:cBhvr>
                                        <p:cTn id="227" dur="500"/>
                                        <p:tgtEl>
                                          <p:spTgt spid="21"/>
                                        </p:tgtEl>
                                      </p:cBhvr>
                                    </p:animEffect>
                                  </p:childTnLst>
                                </p:cTn>
                              </p:par>
                            </p:childTnLst>
                          </p:cTn>
                        </p:par>
                      </p:childTnLst>
                    </p:cTn>
                  </p:par>
                  <p:par>
                    <p:cTn id="228" fill="hold">
                      <p:stCondLst>
                        <p:cond delay="indefinite"/>
                      </p:stCondLst>
                      <p:childTnLst>
                        <p:par>
                          <p:cTn id="229" fill="hold">
                            <p:stCondLst>
                              <p:cond delay="0"/>
                            </p:stCondLst>
                            <p:childTnLst>
                              <p:par>
                                <p:cTn id="230" presetID="3" presetClass="entr" presetSubtype="10" fill="hold" nodeType="clickEffect">
                                  <p:stCondLst>
                                    <p:cond delay="0"/>
                                  </p:stCondLst>
                                  <p:childTnLst>
                                    <p:set>
                                      <p:cBhvr>
                                        <p:cTn id="231" dur="1" fill="hold">
                                          <p:stCondLst>
                                            <p:cond delay="0"/>
                                          </p:stCondLst>
                                        </p:cTn>
                                        <p:tgtEl>
                                          <p:spTgt spid="57">
                                            <p:txEl>
                                              <p:pRg st="0" end="0"/>
                                            </p:txEl>
                                          </p:spTgt>
                                        </p:tgtEl>
                                        <p:attrNameLst>
                                          <p:attrName>style.visibility</p:attrName>
                                        </p:attrNameLst>
                                      </p:cBhvr>
                                      <p:to>
                                        <p:strVal val="visible"/>
                                      </p:to>
                                    </p:set>
                                    <p:animEffect transition="in" filter="blinds(horizontal)">
                                      <p:cBhvr>
                                        <p:cTn id="232" dur="500"/>
                                        <p:tgtEl>
                                          <p:spTgt spid="57">
                                            <p:txEl>
                                              <p:pRg st="0" end="0"/>
                                            </p:txEl>
                                          </p:spTgt>
                                        </p:tgtEl>
                                      </p:cBhvr>
                                    </p:animEffect>
                                  </p:childTnLst>
                                </p:cTn>
                              </p:par>
                            </p:childTnLst>
                          </p:cTn>
                        </p:par>
                      </p:childTnLst>
                    </p:cTn>
                  </p:par>
                  <p:par>
                    <p:cTn id="233" fill="hold">
                      <p:stCondLst>
                        <p:cond delay="indefinite"/>
                      </p:stCondLst>
                      <p:childTnLst>
                        <p:par>
                          <p:cTn id="234" fill="hold">
                            <p:stCondLst>
                              <p:cond delay="0"/>
                            </p:stCondLst>
                            <p:childTnLst>
                              <p:par>
                                <p:cTn id="235" presetID="18" presetClass="entr" presetSubtype="6" fill="hold" nodeType="clickEffect">
                                  <p:stCondLst>
                                    <p:cond delay="0"/>
                                  </p:stCondLst>
                                  <p:childTnLst>
                                    <p:set>
                                      <p:cBhvr>
                                        <p:cTn id="236" dur="1" fill="hold">
                                          <p:stCondLst>
                                            <p:cond delay="0"/>
                                          </p:stCondLst>
                                        </p:cTn>
                                        <p:tgtEl>
                                          <p:spTgt spid="58"/>
                                        </p:tgtEl>
                                        <p:attrNameLst>
                                          <p:attrName>style.visibility</p:attrName>
                                        </p:attrNameLst>
                                      </p:cBhvr>
                                      <p:to>
                                        <p:strVal val="visible"/>
                                      </p:to>
                                    </p:set>
                                    <p:animEffect transition="in" filter="strips(downRight)">
                                      <p:cBhvr>
                                        <p:cTn id="237" dur="1000"/>
                                        <p:tgtEl>
                                          <p:spTgt spid="58"/>
                                        </p:tgtEl>
                                      </p:cBhvr>
                                    </p:animEffect>
                                  </p:childTnLst>
                                </p:cTn>
                              </p:par>
                            </p:childTnLst>
                          </p:cTn>
                        </p:par>
                      </p:childTnLst>
                    </p:cTn>
                  </p:par>
                  <p:par>
                    <p:cTn id="238" fill="hold">
                      <p:stCondLst>
                        <p:cond delay="indefinite"/>
                      </p:stCondLst>
                      <p:childTnLst>
                        <p:par>
                          <p:cTn id="239" fill="hold">
                            <p:stCondLst>
                              <p:cond delay="0"/>
                            </p:stCondLst>
                            <p:childTnLst>
                              <p:par>
                                <p:cTn id="240" presetID="10" presetClass="entr" presetSubtype="0" fill="hold" grpId="2" nodeType="clickEffect">
                                  <p:stCondLst>
                                    <p:cond delay="0"/>
                                  </p:stCondLst>
                                  <p:childTnLst>
                                    <p:set>
                                      <p:cBhvr>
                                        <p:cTn id="241" dur="1" fill="hold">
                                          <p:stCondLst>
                                            <p:cond delay="0"/>
                                          </p:stCondLst>
                                        </p:cTn>
                                        <p:tgtEl>
                                          <p:spTgt spid="17"/>
                                        </p:tgtEl>
                                        <p:attrNameLst>
                                          <p:attrName>style.visibility</p:attrName>
                                        </p:attrNameLst>
                                      </p:cBhvr>
                                      <p:to>
                                        <p:strVal val="visible"/>
                                      </p:to>
                                    </p:set>
                                    <p:animEffect transition="in" filter="fade">
                                      <p:cBhvr>
                                        <p:cTn id="242" dur="500"/>
                                        <p:tgtEl>
                                          <p:spTgt spid="17"/>
                                        </p:tgtEl>
                                      </p:cBhvr>
                                    </p:animEffect>
                                  </p:childTnLst>
                                </p:cTn>
                              </p:par>
                            </p:childTnLst>
                          </p:cTn>
                        </p:par>
                      </p:childTnLst>
                    </p:cTn>
                  </p:par>
                  <p:par>
                    <p:cTn id="243" fill="hold">
                      <p:stCondLst>
                        <p:cond delay="indefinite"/>
                      </p:stCondLst>
                      <p:childTnLst>
                        <p:par>
                          <p:cTn id="244" fill="hold">
                            <p:stCondLst>
                              <p:cond delay="0"/>
                            </p:stCondLst>
                            <p:childTnLst>
                              <p:par>
                                <p:cTn id="245" presetID="3" presetClass="entr" presetSubtype="10" fill="hold" grpId="0" nodeType="clickEffect">
                                  <p:stCondLst>
                                    <p:cond delay="0"/>
                                  </p:stCondLst>
                                  <p:childTnLst>
                                    <p:set>
                                      <p:cBhvr>
                                        <p:cTn id="246" dur="1" fill="hold">
                                          <p:stCondLst>
                                            <p:cond delay="0"/>
                                          </p:stCondLst>
                                        </p:cTn>
                                        <p:tgtEl>
                                          <p:spTgt spid="59"/>
                                        </p:tgtEl>
                                        <p:attrNameLst>
                                          <p:attrName>style.visibility</p:attrName>
                                        </p:attrNameLst>
                                      </p:cBhvr>
                                      <p:to>
                                        <p:strVal val="visible"/>
                                      </p:to>
                                    </p:set>
                                    <p:animEffect transition="in" filter="blinds(horizontal)">
                                      <p:cBhvr>
                                        <p:cTn id="247" dur="500"/>
                                        <p:tgtEl>
                                          <p:spTgt spid="59"/>
                                        </p:tgtEl>
                                      </p:cBhvr>
                                    </p:animEffect>
                                  </p:childTnLst>
                                </p:cTn>
                              </p:par>
                            </p:childTnLst>
                          </p:cTn>
                        </p:par>
                      </p:childTnLst>
                    </p:cTn>
                  </p:par>
                  <p:par>
                    <p:cTn id="248" fill="hold">
                      <p:stCondLst>
                        <p:cond delay="indefinite"/>
                      </p:stCondLst>
                      <p:childTnLst>
                        <p:par>
                          <p:cTn id="249" fill="hold">
                            <p:stCondLst>
                              <p:cond delay="0"/>
                            </p:stCondLst>
                            <p:childTnLst>
                              <p:par>
                                <p:cTn id="250" presetID="18" presetClass="entr" presetSubtype="6" fill="hold" nodeType="clickEffect">
                                  <p:stCondLst>
                                    <p:cond delay="0"/>
                                  </p:stCondLst>
                                  <p:childTnLst>
                                    <p:set>
                                      <p:cBhvr>
                                        <p:cTn id="251" dur="1" fill="hold">
                                          <p:stCondLst>
                                            <p:cond delay="0"/>
                                          </p:stCondLst>
                                        </p:cTn>
                                        <p:tgtEl>
                                          <p:spTgt spid="60"/>
                                        </p:tgtEl>
                                        <p:attrNameLst>
                                          <p:attrName>style.visibility</p:attrName>
                                        </p:attrNameLst>
                                      </p:cBhvr>
                                      <p:to>
                                        <p:strVal val="visible"/>
                                      </p:to>
                                    </p:set>
                                    <p:animEffect transition="in" filter="strips(downRight)">
                                      <p:cBhvr>
                                        <p:cTn id="252" dur="1000"/>
                                        <p:tgtEl>
                                          <p:spTgt spid="60"/>
                                        </p:tgtEl>
                                      </p:cBhvr>
                                    </p:animEffect>
                                  </p:childTnLst>
                                </p:cTn>
                              </p:par>
                            </p:childTnLst>
                          </p:cTn>
                        </p:par>
                      </p:childTnLst>
                    </p:cTn>
                  </p:par>
                  <p:par>
                    <p:cTn id="253" fill="hold">
                      <p:stCondLst>
                        <p:cond delay="indefinite"/>
                      </p:stCondLst>
                      <p:childTnLst>
                        <p:par>
                          <p:cTn id="254" fill="hold">
                            <p:stCondLst>
                              <p:cond delay="0"/>
                            </p:stCondLst>
                            <p:childTnLst>
                              <p:par>
                                <p:cTn id="255" presetID="10" presetClass="entr" presetSubtype="0" fill="hold" grpId="2" nodeType="clickEffect">
                                  <p:stCondLst>
                                    <p:cond delay="0"/>
                                  </p:stCondLst>
                                  <p:childTnLst>
                                    <p:set>
                                      <p:cBhvr>
                                        <p:cTn id="256" dur="1" fill="hold">
                                          <p:stCondLst>
                                            <p:cond delay="0"/>
                                          </p:stCondLst>
                                        </p:cTn>
                                        <p:tgtEl>
                                          <p:spTgt spid="24"/>
                                        </p:tgtEl>
                                        <p:attrNameLst>
                                          <p:attrName>style.visibility</p:attrName>
                                        </p:attrNameLst>
                                      </p:cBhvr>
                                      <p:to>
                                        <p:strVal val="visible"/>
                                      </p:to>
                                    </p:set>
                                    <p:animEffect transition="in" filter="fade">
                                      <p:cBhvr>
                                        <p:cTn id="257" dur="500"/>
                                        <p:tgtEl>
                                          <p:spTgt spid="24"/>
                                        </p:tgtEl>
                                      </p:cBhvr>
                                    </p:animEffect>
                                  </p:childTnLst>
                                </p:cTn>
                              </p:par>
                            </p:childTnLst>
                          </p:cTn>
                        </p:par>
                      </p:childTnLst>
                    </p:cTn>
                  </p:par>
                  <p:par>
                    <p:cTn id="258" fill="hold">
                      <p:stCondLst>
                        <p:cond delay="indefinite"/>
                      </p:stCondLst>
                      <p:childTnLst>
                        <p:par>
                          <p:cTn id="259" fill="hold">
                            <p:stCondLst>
                              <p:cond delay="0"/>
                            </p:stCondLst>
                            <p:childTnLst>
                              <p:par>
                                <p:cTn id="260" presetID="3" presetClass="entr" presetSubtype="10" fill="hold" grpId="0" nodeType="clickEffect">
                                  <p:stCondLst>
                                    <p:cond delay="0"/>
                                  </p:stCondLst>
                                  <p:childTnLst>
                                    <p:set>
                                      <p:cBhvr>
                                        <p:cTn id="261" dur="1" fill="hold">
                                          <p:stCondLst>
                                            <p:cond delay="0"/>
                                          </p:stCondLst>
                                        </p:cTn>
                                        <p:tgtEl>
                                          <p:spTgt spid="61"/>
                                        </p:tgtEl>
                                        <p:attrNameLst>
                                          <p:attrName>style.visibility</p:attrName>
                                        </p:attrNameLst>
                                      </p:cBhvr>
                                      <p:to>
                                        <p:strVal val="visible"/>
                                      </p:to>
                                    </p:set>
                                    <p:animEffect transition="in" filter="blinds(horizontal)">
                                      <p:cBhvr>
                                        <p:cTn id="262" dur="500"/>
                                        <p:tgtEl>
                                          <p:spTgt spid="61"/>
                                        </p:tgtEl>
                                      </p:cBhvr>
                                    </p:animEffect>
                                  </p:childTnLst>
                                </p:cTn>
                              </p:par>
                            </p:childTnLst>
                          </p:cTn>
                        </p:par>
                      </p:childTnLst>
                    </p:cTn>
                  </p:par>
                  <p:par>
                    <p:cTn id="263" fill="hold">
                      <p:stCondLst>
                        <p:cond delay="indefinite"/>
                      </p:stCondLst>
                      <p:childTnLst>
                        <p:par>
                          <p:cTn id="264" fill="hold">
                            <p:stCondLst>
                              <p:cond delay="0"/>
                            </p:stCondLst>
                            <p:childTnLst>
                              <p:par>
                                <p:cTn id="265" presetID="18" presetClass="entr" presetSubtype="6" fill="hold" nodeType="clickEffect">
                                  <p:stCondLst>
                                    <p:cond delay="0"/>
                                  </p:stCondLst>
                                  <p:childTnLst>
                                    <p:set>
                                      <p:cBhvr>
                                        <p:cTn id="266" dur="1" fill="hold">
                                          <p:stCondLst>
                                            <p:cond delay="0"/>
                                          </p:stCondLst>
                                        </p:cTn>
                                        <p:tgtEl>
                                          <p:spTgt spid="62"/>
                                        </p:tgtEl>
                                        <p:attrNameLst>
                                          <p:attrName>style.visibility</p:attrName>
                                        </p:attrNameLst>
                                      </p:cBhvr>
                                      <p:to>
                                        <p:strVal val="visible"/>
                                      </p:to>
                                    </p:set>
                                    <p:animEffect transition="in" filter="strips(downRight)">
                                      <p:cBhvr>
                                        <p:cTn id="267" dur="1000"/>
                                        <p:tgtEl>
                                          <p:spTgt spid="62"/>
                                        </p:tgtEl>
                                      </p:cBhvr>
                                    </p:animEffect>
                                  </p:childTnLst>
                                </p:cTn>
                              </p:par>
                            </p:childTnLst>
                          </p:cTn>
                        </p:par>
                      </p:childTnLst>
                    </p:cTn>
                  </p:par>
                  <p:par>
                    <p:cTn id="268" fill="hold">
                      <p:stCondLst>
                        <p:cond delay="indefinite"/>
                      </p:stCondLst>
                      <p:childTnLst>
                        <p:par>
                          <p:cTn id="269" fill="hold">
                            <p:stCondLst>
                              <p:cond delay="0"/>
                            </p:stCondLst>
                            <p:childTnLst>
                              <p:par>
                                <p:cTn id="270" presetID="10" presetClass="entr" presetSubtype="0" fill="hold" grpId="2" nodeType="clickEffect">
                                  <p:stCondLst>
                                    <p:cond delay="0"/>
                                  </p:stCondLst>
                                  <p:childTnLst>
                                    <p:set>
                                      <p:cBhvr>
                                        <p:cTn id="271" dur="1" fill="hold">
                                          <p:stCondLst>
                                            <p:cond delay="0"/>
                                          </p:stCondLst>
                                        </p:cTn>
                                        <p:tgtEl>
                                          <p:spTgt spid="18"/>
                                        </p:tgtEl>
                                        <p:attrNameLst>
                                          <p:attrName>style.visibility</p:attrName>
                                        </p:attrNameLst>
                                      </p:cBhvr>
                                      <p:to>
                                        <p:strVal val="visible"/>
                                      </p:to>
                                    </p:set>
                                    <p:animEffect transition="in" filter="fade">
                                      <p:cBhvr>
                                        <p:cTn id="272" dur="500"/>
                                        <p:tgtEl>
                                          <p:spTgt spid="18"/>
                                        </p:tgtEl>
                                      </p:cBhvr>
                                    </p:animEffect>
                                  </p:childTnLst>
                                </p:cTn>
                              </p:par>
                            </p:childTnLst>
                          </p:cTn>
                        </p:par>
                      </p:childTnLst>
                    </p:cTn>
                  </p:par>
                  <p:par>
                    <p:cTn id="273" fill="hold">
                      <p:stCondLst>
                        <p:cond delay="indefinite"/>
                      </p:stCondLst>
                      <p:childTnLst>
                        <p:par>
                          <p:cTn id="274" fill="hold">
                            <p:stCondLst>
                              <p:cond delay="0"/>
                            </p:stCondLst>
                            <p:childTnLst>
                              <p:par>
                                <p:cTn id="275" presetID="3" presetClass="entr" presetSubtype="10" fill="hold" grpId="0" nodeType="clickEffect">
                                  <p:stCondLst>
                                    <p:cond delay="0"/>
                                  </p:stCondLst>
                                  <p:childTnLst>
                                    <p:set>
                                      <p:cBhvr>
                                        <p:cTn id="276" dur="1" fill="hold">
                                          <p:stCondLst>
                                            <p:cond delay="0"/>
                                          </p:stCondLst>
                                        </p:cTn>
                                        <p:tgtEl>
                                          <p:spTgt spid="63"/>
                                        </p:tgtEl>
                                        <p:attrNameLst>
                                          <p:attrName>style.visibility</p:attrName>
                                        </p:attrNameLst>
                                      </p:cBhvr>
                                      <p:to>
                                        <p:strVal val="visible"/>
                                      </p:to>
                                    </p:set>
                                    <p:animEffect transition="in" filter="blinds(horizontal)">
                                      <p:cBhvr>
                                        <p:cTn id="277" dur="500"/>
                                        <p:tgtEl>
                                          <p:spTgt spid="63"/>
                                        </p:tgtEl>
                                      </p:cBhvr>
                                    </p:animEffect>
                                  </p:childTnLst>
                                </p:cTn>
                              </p:par>
                            </p:childTnLst>
                          </p:cTn>
                        </p:par>
                      </p:childTnLst>
                    </p:cTn>
                  </p:par>
                  <p:par>
                    <p:cTn id="278" fill="hold">
                      <p:stCondLst>
                        <p:cond delay="indefinite"/>
                      </p:stCondLst>
                      <p:childTnLst>
                        <p:par>
                          <p:cTn id="279" fill="hold">
                            <p:stCondLst>
                              <p:cond delay="0"/>
                            </p:stCondLst>
                            <p:childTnLst>
                              <p:par>
                                <p:cTn id="280" presetID="18" presetClass="entr" presetSubtype="6" fill="hold" nodeType="clickEffect">
                                  <p:stCondLst>
                                    <p:cond delay="0"/>
                                  </p:stCondLst>
                                  <p:childTnLst>
                                    <p:set>
                                      <p:cBhvr>
                                        <p:cTn id="281" dur="1" fill="hold">
                                          <p:stCondLst>
                                            <p:cond delay="0"/>
                                          </p:stCondLst>
                                        </p:cTn>
                                        <p:tgtEl>
                                          <p:spTgt spid="64"/>
                                        </p:tgtEl>
                                        <p:attrNameLst>
                                          <p:attrName>style.visibility</p:attrName>
                                        </p:attrNameLst>
                                      </p:cBhvr>
                                      <p:to>
                                        <p:strVal val="visible"/>
                                      </p:to>
                                    </p:set>
                                    <p:animEffect transition="in" filter="strips(downRight)">
                                      <p:cBhvr>
                                        <p:cTn id="282" dur="1000"/>
                                        <p:tgtEl>
                                          <p:spTgt spid="64"/>
                                        </p:tgtEl>
                                      </p:cBhvr>
                                    </p:animEffect>
                                  </p:childTnLst>
                                </p:cTn>
                              </p:par>
                            </p:childTnLst>
                          </p:cTn>
                        </p:par>
                      </p:childTnLst>
                    </p:cTn>
                  </p:par>
                  <p:par>
                    <p:cTn id="283" fill="hold">
                      <p:stCondLst>
                        <p:cond delay="indefinite"/>
                      </p:stCondLst>
                      <p:childTnLst>
                        <p:par>
                          <p:cTn id="284" fill="hold">
                            <p:stCondLst>
                              <p:cond delay="0"/>
                            </p:stCondLst>
                            <p:childTnLst>
                              <p:par>
                                <p:cTn id="285" presetID="10" presetClass="entr" presetSubtype="0" fill="hold" grpId="2" nodeType="clickEffect">
                                  <p:stCondLst>
                                    <p:cond delay="0"/>
                                  </p:stCondLst>
                                  <p:childTnLst>
                                    <p:set>
                                      <p:cBhvr>
                                        <p:cTn id="286" dur="1" fill="hold">
                                          <p:stCondLst>
                                            <p:cond delay="0"/>
                                          </p:stCondLst>
                                        </p:cTn>
                                        <p:tgtEl>
                                          <p:spTgt spid="19"/>
                                        </p:tgtEl>
                                        <p:attrNameLst>
                                          <p:attrName>style.visibility</p:attrName>
                                        </p:attrNameLst>
                                      </p:cBhvr>
                                      <p:to>
                                        <p:strVal val="visible"/>
                                      </p:to>
                                    </p:set>
                                    <p:animEffect transition="in" filter="fade">
                                      <p:cBhvr>
                                        <p:cTn id="287" dur="500"/>
                                        <p:tgtEl>
                                          <p:spTgt spid="19"/>
                                        </p:tgtEl>
                                      </p:cBhvr>
                                    </p:animEffect>
                                  </p:childTnLst>
                                </p:cTn>
                              </p:par>
                            </p:childTnLst>
                          </p:cTn>
                        </p:par>
                      </p:childTnLst>
                    </p:cTn>
                  </p:par>
                  <p:par>
                    <p:cTn id="288" fill="hold">
                      <p:stCondLst>
                        <p:cond delay="indefinite"/>
                      </p:stCondLst>
                      <p:childTnLst>
                        <p:par>
                          <p:cTn id="289" fill="hold">
                            <p:stCondLst>
                              <p:cond delay="0"/>
                            </p:stCondLst>
                            <p:childTnLst>
                              <p:par>
                                <p:cTn id="290" presetID="3" presetClass="entr" presetSubtype="10" fill="hold" nodeType="clickEffect">
                                  <p:stCondLst>
                                    <p:cond delay="0"/>
                                  </p:stCondLst>
                                  <p:childTnLst>
                                    <p:set>
                                      <p:cBhvr>
                                        <p:cTn id="291" dur="1" fill="hold">
                                          <p:stCondLst>
                                            <p:cond delay="0"/>
                                          </p:stCondLst>
                                        </p:cTn>
                                        <p:tgtEl>
                                          <p:spTgt spid="65">
                                            <p:txEl>
                                              <p:pRg st="0" end="0"/>
                                            </p:txEl>
                                          </p:spTgt>
                                        </p:tgtEl>
                                        <p:attrNameLst>
                                          <p:attrName>style.visibility</p:attrName>
                                        </p:attrNameLst>
                                      </p:cBhvr>
                                      <p:to>
                                        <p:strVal val="visible"/>
                                      </p:to>
                                    </p:set>
                                    <p:animEffect transition="in" filter="blinds(horizontal)">
                                      <p:cBhvr>
                                        <p:cTn id="292"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P spid="10" grpId="0"/>
      <p:bldP spid="11" grpId="0"/>
      <p:bldP spid="12" grpId="0"/>
      <p:bldP spid="13" grpId="0"/>
      <p:bldP spid="14" grpId="0"/>
      <p:bldP spid="15" grpId="0" animBg="1"/>
      <p:bldP spid="15" grpId="1" animBg="1"/>
      <p:bldP spid="15" grpId="2" animBg="1"/>
      <p:bldP spid="16" grpId="0" animBg="1"/>
      <p:bldP spid="16" grpId="1" animBg="1"/>
      <p:bldP spid="16" grpId="2" animBg="1"/>
      <p:bldP spid="17" grpId="0" animBg="1"/>
      <p:bldP spid="17" grpId="1" animBg="1"/>
      <p:bldP spid="17" grpId="2" animBg="1"/>
      <p:bldP spid="18" grpId="0" animBg="1"/>
      <p:bldP spid="18" grpId="1" animBg="1"/>
      <p:bldP spid="18" grpId="2" animBg="1"/>
      <p:bldP spid="19" grpId="0" animBg="1"/>
      <p:bldP spid="19" grpId="1" animBg="1"/>
      <p:bldP spid="19" grpId="2" animBg="1"/>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P spid="45" grpId="0" animBg="1"/>
      <p:bldP spid="46" grpId="0"/>
      <p:bldP spid="49" grpId="0"/>
      <p:bldP spid="59" grpId="0"/>
      <p:bldP spid="61" grpId="0"/>
      <p:bldP spid="6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600" dirty="0">
                <a:latin typeface="+mn-lt"/>
              </a:rPr>
              <a:t> </a:t>
            </a:r>
            <a:r>
              <a:rPr lang="zh-CN" altLang="en-US" sz="3600" dirty="0">
                <a:latin typeface="+mn-lt"/>
              </a:rPr>
              <a:t>旅行商问题</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4" y="1303874"/>
            <a:ext cx="8048625" cy="5077454"/>
          </a:xfrm>
        </p:spPr>
        <p:txBody>
          <a:bodyPr/>
          <a:lstStyle/>
          <a:p>
            <a:pPr eaLnBrk="1" hangingPunct="1">
              <a:buClr>
                <a:srgbClr val="FF0000"/>
              </a:buClr>
              <a:buSzPct val="55000"/>
            </a:pPr>
            <a:r>
              <a:rPr lang="zh-CN" altLang="en-US" sz="2400" b="1">
                <a:ea typeface="微软雅黑" panose="020B0503020204020204" pitchFamily="34" charset="-122"/>
              </a:rPr>
              <a:t>旅行商问题（</a:t>
            </a:r>
            <a:r>
              <a:rPr lang="en-US" altLang="zh-CN" sz="2400" b="1">
                <a:ea typeface="微软雅黑" panose="020B0503020204020204" pitchFamily="34" charset="-122"/>
              </a:rPr>
              <a:t>Traveling Salesman Problem</a:t>
            </a:r>
            <a:r>
              <a:rPr lang="zh-CN" altLang="en-US" sz="2400" b="1">
                <a:ea typeface="微软雅黑" panose="020B0503020204020204" pitchFamily="34" charset="-122"/>
              </a:rPr>
              <a:t>）</a:t>
            </a:r>
            <a:endParaRPr lang="en-US" altLang="zh-CN" sz="2400" b="1">
              <a:ea typeface="微软雅黑" panose="020B0503020204020204" pitchFamily="34" charset="-122"/>
            </a:endParaRPr>
          </a:p>
          <a:p>
            <a:pPr eaLnBrk="1" hangingPunct="1">
              <a:buClr>
                <a:srgbClr val="FF0000"/>
              </a:buClr>
              <a:buSzPct val="55000"/>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solidFill>
                  <a:srgbClr val="0000FF"/>
                </a:solidFill>
                <a:ea typeface="微软雅黑" panose="020B0503020204020204" pitchFamily="34" charset="-122"/>
              </a:rPr>
              <a:t>适应度函数：</a:t>
            </a:r>
            <a:endParaRPr lang="en-US" altLang="zh-CN" sz="20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b="1">
                <a:ea typeface="微软雅黑" panose="020B0503020204020204" pitchFamily="34" charset="-122"/>
              </a:rPr>
              <a:t>适应度函数可直接目标函数，即距离</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solidFill>
                  <a:srgbClr val="0000FF"/>
                </a:solidFill>
                <a:ea typeface="微软雅黑" panose="020B0503020204020204" pitchFamily="34" charset="-122"/>
              </a:rPr>
              <a:t>选择和交叉：</a:t>
            </a:r>
            <a:endParaRPr lang="en-US" altLang="zh-CN" sz="20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4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b="1">
                <a:ea typeface="微软雅黑" panose="020B0503020204020204" pitchFamily="34" charset="-122"/>
              </a:rPr>
              <a:t>正比于适应度的轮盘赌随机选择方式</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b="1">
                <a:ea typeface="微软雅黑" panose="020B0503020204020204" pitchFamily="34" charset="-122"/>
              </a:rPr>
              <a:t>适合于顺序编码的一种交叉算子，比如单交叉位法</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solidFill>
                  <a:srgbClr val="0000FF"/>
                </a:solidFill>
                <a:ea typeface="微软雅黑" panose="020B0503020204020204" pitchFamily="34" charset="-122"/>
              </a:rPr>
              <a:t>变异算子：</a:t>
            </a:r>
            <a:endParaRPr lang="en-US" altLang="zh-CN" sz="20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3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b="1">
                <a:ea typeface="微软雅黑" panose="020B0503020204020204" pitchFamily="34" charset="-122"/>
              </a:rPr>
              <a:t>变异算子可采用逆转变异算子或插入变异算子</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然后根据遗传算法的步骤进行求解即可</a:t>
            </a:r>
            <a:r>
              <a:rPr lang="zh-CN" altLang="en-US" sz="2400" b="1">
                <a:ea typeface="微软雅黑" panose="020B0503020204020204" pitchFamily="34" charset="-122"/>
              </a:rPr>
              <a:t>！</a:t>
            </a:r>
            <a:endParaRPr lang="en-US" altLang="zh-CN" sz="20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p:txBody>
      </p:sp>
    </p:spTree>
    <p:extLst>
      <p:ext uri="{BB962C8B-B14F-4D97-AF65-F5344CB8AC3E}">
        <p14:creationId xmlns:p14="http://schemas.microsoft.com/office/powerpoint/2010/main" val="3512216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229BF594-6F89-4638-92E0-31F6669ED8F4}"/>
              </a:ext>
            </a:extLst>
          </p:cNvPr>
          <p:cNvSpPr>
            <a:spLocks noGrp="1" noChangeArrowheads="1"/>
          </p:cNvSpPr>
          <p:nvPr>
            <p:ph type="title"/>
          </p:nvPr>
        </p:nvSpPr>
        <p:spPr>
          <a:xfrm>
            <a:off x="971550" y="406400"/>
            <a:ext cx="7696200" cy="719138"/>
          </a:xfrm>
        </p:spPr>
        <p:txBody>
          <a:bodyPr/>
          <a:lstStyle/>
          <a:p>
            <a:pPr eaLnBrk="1" hangingPunct="1">
              <a:defRPr/>
            </a:pPr>
            <a:r>
              <a:rPr lang="zh-CN" altLang="en-US" sz="4000">
                <a:solidFill>
                  <a:srgbClr val="0000FF"/>
                </a:solidFill>
                <a:latin typeface="+mn-lt"/>
              </a:rPr>
              <a:t>本章小结</a:t>
            </a:r>
          </a:p>
        </p:txBody>
      </p:sp>
      <p:sp>
        <p:nvSpPr>
          <p:cNvPr id="63491" name="Rectangle 3">
            <a:extLst>
              <a:ext uri="{FF2B5EF4-FFF2-40B4-BE49-F238E27FC236}">
                <a16:creationId xmlns:a16="http://schemas.microsoft.com/office/drawing/2014/main" id="{CB7ED850-7D3E-4F9C-B82C-D6E516DACBA3}"/>
              </a:ext>
            </a:extLst>
          </p:cNvPr>
          <p:cNvSpPr>
            <a:spLocks noGrp="1" noChangeArrowheads="1"/>
          </p:cNvSpPr>
          <p:nvPr>
            <p:ph type="body" idx="1"/>
          </p:nvPr>
        </p:nvSpPr>
        <p:spPr>
          <a:xfrm>
            <a:off x="723900" y="1341438"/>
            <a:ext cx="7696200" cy="4929187"/>
          </a:xfrm>
        </p:spPr>
        <p:txBody>
          <a:bodyPr/>
          <a:lstStyle/>
          <a:p>
            <a:pPr eaLnBrk="1" hangingPunct="1">
              <a:buClr>
                <a:srgbClr val="FF0000"/>
              </a:buClr>
              <a:buSzPct val="55000"/>
              <a:buFont typeface="Wingdings" panose="05000000000000000000" pitchFamily="2" charset="2"/>
              <a:buChar char="n"/>
            </a:pPr>
            <a:r>
              <a:rPr lang="en-US" altLang="zh-CN" sz="2400">
                <a:ea typeface="微软雅黑" panose="020B0503020204020204" pitchFamily="34" charset="-122"/>
              </a:rPr>
              <a:t>1</a:t>
            </a:r>
            <a:r>
              <a:rPr lang="zh-CN" altLang="en-US" sz="2400">
                <a:ea typeface="微软雅黑" panose="020B0503020204020204" pitchFamily="34" charset="-122"/>
              </a:rPr>
              <a:t>、什么是进化计算？</a:t>
            </a:r>
            <a:endParaRPr lang="en-US" altLang="zh-CN" sz="2400">
              <a:ea typeface="微软雅黑" panose="020B0503020204020204" pitchFamily="34" charset="-122"/>
            </a:endParaRPr>
          </a:p>
          <a:p>
            <a:pPr eaLnBrk="1" hangingPunct="1">
              <a:buClr>
                <a:srgbClr val="FF0000"/>
              </a:buClr>
              <a:buSzPct val="55000"/>
              <a:buFont typeface="Wingdings" panose="05000000000000000000" pitchFamily="2" charset="2"/>
              <a:buChar char="n"/>
            </a:pPr>
            <a:endParaRPr lang="zh-CN" altLang="en-US" sz="800">
              <a:solidFill>
                <a:schemeClr val="bg2"/>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r>
              <a:rPr lang="en-US" altLang="zh-CN" sz="2400">
                <a:ea typeface="微软雅黑" panose="020B0503020204020204" pitchFamily="34" charset="-122"/>
              </a:rPr>
              <a:t>2</a:t>
            </a:r>
            <a:r>
              <a:rPr lang="zh-CN" altLang="en-US" sz="2400">
                <a:ea typeface="微软雅黑" panose="020B0503020204020204" pitchFamily="34" charset="-122"/>
              </a:rPr>
              <a:t>、举几个进化计算的算法？</a:t>
            </a:r>
            <a:endParaRPr lang="en-US" altLang="zh-CN" sz="2400">
              <a:ea typeface="微软雅黑" panose="020B0503020204020204" pitchFamily="34" charset="-122"/>
            </a:endParaRPr>
          </a:p>
          <a:p>
            <a:pPr eaLnBrk="1" hangingPunct="1">
              <a:buClr>
                <a:srgbClr val="FF0000"/>
              </a:buClr>
              <a:buSzPct val="55000"/>
              <a:buFont typeface="Wingdings" panose="05000000000000000000" pitchFamily="2" charset="2"/>
              <a:buChar char="n"/>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n"/>
            </a:pPr>
            <a:r>
              <a:rPr lang="en-US" altLang="zh-CN" sz="2400">
                <a:latin typeface="微软雅黑" panose="020B0503020204020204" pitchFamily="34" charset="-122"/>
                <a:ea typeface="微软雅黑" panose="020B0503020204020204" pitchFamily="34" charset="-122"/>
              </a:rPr>
              <a:t>3</a:t>
            </a:r>
            <a:r>
              <a:rPr lang="zh-CN" altLang="en-US" sz="2400">
                <a:latin typeface="微软雅黑" panose="020B0503020204020204" pitchFamily="34" charset="-122"/>
                <a:ea typeface="微软雅黑" panose="020B0503020204020204" pitchFamily="34" charset="-122"/>
              </a:rPr>
              <a:t>、遗传算法的流程？</a:t>
            </a:r>
            <a:endParaRPr lang="en-US" altLang="zh-CN" sz="24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endParaRPr lang="en-US" altLang="zh-CN" sz="8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r>
              <a:rPr lang="en-US" altLang="zh-CN" sz="2400">
                <a:latin typeface="微软雅黑" panose="020B0503020204020204" pitchFamily="34" charset="-122"/>
                <a:ea typeface="微软雅黑" panose="020B0503020204020204" pitchFamily="34" charset="-122"/>
              </a:rPr>
              <a:t>4</a:t>
            </a:r>
            <a:r>
              <a:rPr lang="zh-CN" altLang="en-US" sz="2400">
                <a:latin typeface="微软雅黑" panose="020B0503020204020204" pitchFamily="34" charset="-122"/>
                <a:ea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rPr>
              <a:t>GA </a:t>
            </a:r>
            <a:r>
              <a:rPr lang="zh-CN" altLang="en-US" sz="2400">
                <a:latin typeface="微软雅黑" panose="020B0503020204020204" pitchFamily="34" charset="-122"/>
                <a:ea typeface="微软雅黑" panose="020B0503020204020204" pitchFamily="34" charset="-122"/>
              </a:rPr>
              <a:t>有哪些常用编码？</a:t>
            </a:r>
            <a:endParaRPr lang="en-US" altLang="zh-CN" sz="24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endParaRPr lang="en-US" altLang="zh-CN" sz="8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r>
              <a:rPr lang="en-US" altLang="zh-CN" sz="2400">
                <a:latin typeface="微软雅黑" panose="020B0503020204020204" pitchFamily="34" charset="-122"/>
                <a:ea typeface="微软雅黑" panose="020B0503020204020204" pitchFamily="34" charset="-122"/>
              </a:rPr>
              <a:t>5</a:t>
            </a:r>
            <a:r>
              <a:rPr lang="zh-CN" altLang="en-US" sz="2400">
                <a:latin typeface="微软雅黑" panose="020B0503020204020204" pitchFamily="34" charset="-122"/>
                <a:ea typeface="微软雅黑" panose="020B0503020204020204" pitchFamily="34" charset="-122"/>
              </a:rPr>
              <a:t>、什么是适应函数？</a:t>
            </a:r>
            <a:endParaRPr lang="en-US" altLang="zh-CN" sz="24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endParaRPr lang="en-US" altLang="zh-CN" sz="8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r>
              <a:rPr lang="en-US" altLang="zh-CN" sz="2400">
                <a:latin typeface="微软雅黑" panose="020B0503020204020204" pitchFamily="34" charset="-122"/>
                <a:ea typeface="微软雅黑" panose="020B0503020204020204" pitchFamily="34" charset="-122"/>
              </a:rPr>
              <a:t>6</a:t>
            </a:r>
            <a:r>
              <a:rPr lang="zh-CN" altLang="en-US" sz="2400">
                <a:latin typeface="微软雅黑" panose="020B0503020204020204" pitchFamily="34" charset="-122"/>
                <a:ea typeface="微软雅黑" panose="020B0503020204020204" pitchFamily="34" charset="-122"/>
              </a:rPr>
              <a:t>、有哪些常用的选择策略？</a:t>
            </a:r>
            <a:endParaRPr lang="en-US" altLang="zh-CN" sz="24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endParaRPr lang="en-US" altLang="zh-CN" sz="8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r>
              <a:rPr lang="en-US" altLang="zh-CN" sz="2400">
                <a:latin typeface="微软雅黑" panose="020B0503020204020204" pitchFamily="34" charset="-122"/>
                <a:ea typeface="微软雅黑" panose="020B0503020204020204" pitchFamily="34" charset="-122"/>
              </a:rPr>
              <a:t>7</a:t>
            </a:r>
            <a:r>
              <a:rPr lang="zh-CN" altLang="en-US" sz="2400">
                <a:latin typeface="微软雅黑" panose="020B0503020204020204" pitchFamily="34" charset="-122"/>
                <a:ea typeface="微软雅黑" panose="020B0503020204020204" pitchFamily="34" charset="-122"/>
              </a:rPr>
              <a:t>、常用的交叉算子和变异算子举例？</a:t>
            </a:r>
          </a:p>
          <a:p>
            <a:pPr eaLnBrk="1" hangingPunct="1">
              <a:buClr>
                <a:srgbClr val="FF0000"/>
              </a:buClr>
              <a:buSzPct val="55000"/>
              <a:buFont typeface="Wingdings" panose="05000000000000000000" pitchFamily="2" charset="2"/>
              <a:buChar char="n"/>
            </a:pP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34E3595-1375-4655-AB50-92DD9F7478B4}"/>
              </a:ext>
            </a:extLst>
          </p:cNvPr>
          <p:cNvSpPr>
            <a:spLocks noGrp="1" noChangeArrowheads="1"/>
          </p:cNvSpPr>
          <p:nvPr>
            <p:ph type="title"/>
          </p:nvPr>
        </p:nvSpPr>
        <p:spPr>
          <a:xfrm>
            <a:off x="971550" y="406400"/>
            <a:ext cx="7696200" cy="719138"/>
          </a:xfrm>
        </p:spPr>
        <p:txBody>
          <a:bodyPr/>
          <a:lstStyle/>
          <a:p>
            <a:pPr eaLnBrk="1" hangingPunct="1">
              <a:defRPr/>
            </a:pPr>
            <a:r>
              <a:rPr lang="zh-CN" altLang="en-US" b="1" dirty="0">
                <a:solidFill>
                  <a:srgbClr val="0000FF"/>
                </a:solidFill>
                <a:latin typeface="+mn-lt"/>
              </a:rPr>
              <a:t>  </a:t>
            </a:r>
          </a:p>
        </p:txBody>
      </p:sp>
      <p:sp>
        <p:nvSpPr>
          <p:cNvPr id="5123" name="Rectangle 3">
            <a:extLst>
              <a:ext uri="{FF2B5EF4-FFF2-40B4-BE49-F238E27FC236}">
                <a16:creationId xmlns:a16="http://schemas.microsoft.com/office/drawing/2014/main" id="{7D2214F1-AC0D-42B2-9AF8-52B61333EB59}"/>
              </a:ext>
            </a:extLst>
          </p:cNvPr>
          <p:cNvSpPr>
            <a:spLocks noGrp="1" noChangeArrowheads="1"/>
          </p:cNvSpPr>
          <p:nvPr>
            <p:ph type="body" idx="1"/>
          </p:nvPr>
        </p:nvSpPr>
        <p:spPr>
          <a:xfrm>
            <a:off x="723900" y="1412875"/>
            <a:ext cx="7696200" cy="4929188"/>
          </a:xfrm>
        </p:spPr>
        <p:txBody>
          <a:bodyPr/>
          <a:lstStyle/>
          <a:p>
            <a:pPr eaLnBrk="1" hangingPunct="1">
              <a:buClr>
                <a:srgbClr val="FF0000"/>
              </a:buClr>
              <a:buSzPct val="55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遗传算法</a:t>
            </a:r>
            <a:endParaRPr lang="en-US" altLang="zh-CN" sz="2800" b="1"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endParaRPr lang="zh-CN" altLang="en-US" sz="500" b="1" dirty="0">
              <a:solidFill>
                <a:schemeClr val="bg2"/>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r>
              <a:rPr lang="zh-CN" altLang="en-US" sz="2800" b="1" dirty="0">
                <a:solidFill>
                  <a:srgbClr val="FF0000"/>
                </a:solidFill>
                <a:latin typeface="微软雅黑" panose="020B0503020204020204" pitchFamily="34" charset="-122"/>
                <a:ea typeface="微软雅黑" panose="020B0503020204020204" pitchFamily="34" charset="-122"/>
              </a:rPr>
              <a:t>遗传算法聚类</a:t>
            </a:r>
            <a:endParaRPr lang="en-US" altLang="zh-CN" sz="2800" b="1" dirty="0">
              <a:solidFill>
                <a:srgbClr val="FF0000"/>
              </a:solidFill>
              <a:latin typeface="微软雅黑" panose="020B0503020204020204" pitchFamily="34" charset="-122"/>
              <a:ea typeface="微软雅黑" panose="020B0503020204020204" pitchFamily="34" charset="-122"/>
            </a:endParaRPr>
          </a:p>
          <a:p>
            <a:pPr marL="0" indent="0" eaLnBrk="1" hangingPunct="1">
              <a:buClr>
                <a:srgbClr val="FF0000"/>
              </a:buClr>
              <a:buSzPct val="55000"/>
              <a:buNone/>
            </a:pPr>
            <a:endParaRPr lang="en-US" altLang="zh-CN" sz="500" b="1"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r>
              <a:rPr lang="zh-HK" altLang="en-US" sz="2800" b="1" dirty="0">
                <a:latin typeface="微软雅黑" panose="020B0503020204020204" pitchFamily="34" charset="-122"/>
                <a:ea typeface="微软雅黑" panose="020B0503020204020204" pitchFamily="34" charset="-122"/>
              </a:rPr>
              <a:t>粒子群优化算法（</a:t>
            </a:r>
            <a:r>
              <a:rPr lang="en-US" altLang="zh-CN" sz="2800" b="1" dirty="0">
                <a:latin typeface="微软雅黑" panose="020B0503020204020204" pitchFamily="34" charset="-122"/>
                <a:ea typeface="微软雅黑" panose="020B0503020204020204" pitchFamily="34" charset="-122"/>
              </a:rPr>
              <a:t>PSO</a:t>
            </a:r>
            <a:r>
              <a:rPr lang="zh-CN" altLang="en-US" sz="2800" b="1" dirty="0">
                <a:latin typeface="微软雅黑" panose="020B0503020204020204" pitchFamily="34" charset="-122"/>
                <a:ea typeface="微软雅黑" panose="020B0503020204020204" pitchFamily="34" charset="-122"/>
              </a:rPr>
              <a:t>）</a:t>
            </a:r>
            <a:endParaRPr lang="en-US" altLang="zh-CN" sz="500" b="1"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蚁群算法</a:t>
            </a:r>
            <a:endParaRPr lang="en-US" altLang="zh-CN" sz="2800" b="1"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endParaRPr lang="en-US" altLang="zh-CN"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868620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 </a:t>
            </a:r>
            <a:r>
              <a:rPr lang="zh-CN" altLang="en-US" dirty="0">
                <a:latin typeface="+mn-lt"/>
              </a:rPr>
              <a:t>遗传</a:t>
            </a:r>
            <a:r>
              <a:rPr lang="zh-CN" altLang="en-US" sz="3200" dirty="0">
                <a:latin typeface="Verdana" panose="020B0604030504040204" pitchFamily="34" charset="0"/>
              </a:rPr>
              <a:t>算法聚类基本原理</a:t>
            </a:r>
            <a:endParaRPr lang="zh-CN" altLang="en-US" dirty="0">
              <a:latin typeface="+mn-lt"/>
            </a:endParaRPr>
          </a:p>
        </p:txBody>
      </p:sp>
      <p:sp>
        <p:nvSpPr>
          <p:cNvPr id="27" name="矩形 59404">
            <a:extLst>
              <a:ext uri="{FF2B5EF4-FFF2-40B4-BE49-F238E27FC236}">
                <a16:creationId xmlns:a16="http://schemas.microsoft.com/office/drawing/2014/main" id="{C79FFDB7-A3CF-8046-A0CD-ACEE6FF25A2D}"/>
              </a:ext>
            </a:extLst>
          </p:cNvPr>
          <p:cNvSpPr>
            <a:spLocks noChangeArrowheads="1"/>
          </p:cNvSpPr>
          <p:nvPr/>
        </p:nvSpPr>
        <p:spPr bwMode="auto">
          <a:xfrm>
            <a:off x="684213" y="1556792"/>
            <a:ext cx="8001000" cy="4555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Wingdings" pitchFamily="2" charset="2"/>
              <a:buChar char="Ø"/>
            </a:pPr>
            <a:endParaRPr lang="en-US" altLang="zh-CN" sz="2300">
              <a:solidFill>
                <a:srgbClr val="000000"/>
              </a:solidFill>
              <a:latin typeface="Verdana" panose="020B0604030504040204" pitchFamily="34" charset="0"/>
            </a:endParaRPr>
          </a:p>
          <a:p>
            <a:pPr eaLnBrk="1" hangingPunct="1">
              <a:lnSpc>
                <a:spcPct val="150000"/>
              </a:lnSpc>
              <a:buFont typeface="Wingdings" pitchFamily="2" charset="2"/>
              <a:buChar char="Ø"/>
            </a:pPr>
            <a:endParaRPr lang="en-US" altLang="zh-CN" sz="2300">
              <a:solidFill>
                <a:srgbClr val="000000"/>
              </a:solidFill>
              <a:latin typeface="Verdana" panose="020B0604030504040204" pitchFamily="34" charset="0"/>
            </a:endParaRPr>
          </a:p>
          <a:p>
            <a:pPr>
              <a:lnSpc>
                <a:spcPct val="80000"/>
              </a:lnSpc>
              <a:spcBef>
                <a:spcPct val="0"/>
              </a:spcBef>
              <a:buClrTx/>
              <a:buFont typeface="Wingdings" pitchFamily="2" charset="2"/>
              <a:buNone/>
            </a:pPr>
            <a:endParaRPr lang="en-US" altLang="zh-CN" sz="1900">
              <a:solidFill>
                <a:srgbClr val="000000"/>
              </a:solidFill>
              <a:latin typeface="Verdana" panose="020B0604030504040204" pitchFamily="34" charset="0"/>
            </a:endParaRPr>
          </a:p>
          <a:p>
            <a:pPr eaLnBrk="1" hangingPunct="1">
              <a:lnSpc>
                <a:spcPct val="80000"/>
              </a:lnSpc>
              <a:buFont typeface="Wingdings" pitchFamily="2" charset="2"/>
              <a:buChar char="•"/>
            </a:pPr>
            <a:endParaRPr lang="en-US" altLang="zh-CN" sz="1900">
              <a:solidFill>
                <a:srgbClr val="000000"/>
              </a:solidFill>
              <a:latin typeface="Verdana" panose="020B0604030504040204" pitchFamily="34" charset="0"/>
            </a:endParaRPr>
          </a:p>
          <a:p>
            <a:pPr>
              <a:lnSpc>
                <a:spcPct val="80000"/>
              </a:lnSpc>
              <a:spcBef>
                <a:spcPct val="0"/>
              </a:spcBef>
              <a:buClrTx/>
              <a:buFont typeface="Wingdings" pitchFamily="2" charset="2"/>
              <a:buNone/>
            </a:pPr>
            <a:r>
              <a:rPr lang="en-US" altLang="zh-CN" sz="1900">
                <a:solidFill>
                  <a:srgbClr val="000000"/>
                </a:solidFill>
                <a:latin typeface="Verdana" panose="020B0604030504040204" pitchFamily="34" charset="0"/>
              </a:rPr>
              <a:t> </a:t>
            </a:r>
          </a:p>
        </p:txBody>
      </p:sp>
      <p:sp>
        <p:nvSpPr>
          <p:cNvPr id="5" name="矩形 4">
            <a:extLst>
              <a:ext uri="{FF2B5EF4-FFF2-40B4-BE49-F238E27FC236}">
                <a16:creationId xmlns:a16="http://schemas.microsoft.com/office/drawing/2014/main" id="{BFE09731-1A57-1E46-AAE6-416D2C5F50BE}"/>
              </a:ext>
            </a:extLst>
          </p:cNvPr>
          <p:cNvSpPr/>
          <p:nvPr/>
        </p:nvSpPr>
        <p:spPr>
          <a:xfrm>
            <a:off x="559495" y="1268760"/>
            <a:ext cx="8025010" cy="865622"/>
          </a:xfrm>
          <a:prstGeom prst="rect">
            <a:avLst/>
          </a:prstGeom>
        </p:spPr>
        <p:txBody>
          <a:bodyPr wrap="square">
            <a:spAutoFit/>
          </a:bodyPr>
          <a:lstStyle/>
          <a:p>
            <a:pPr algn="just">
              <a:lnSpc>
                <a:spcPct val="150000"/>
              </a:lnSpc>
            </a:pPr>
            <a:r>
              <a:rPr lang="zh-CN" altLang="en-US" sz="2000" dirty="0">
                <a:solidFill>
                  <a:srgbClr val="FF0000"/>
                </a:solidFill>
                <a:latin typeface="SimHei" panose="02010609060101010101" pitchFamily="49" charset="-122"/>
                <a:ea typeface="SimHei" panose="02010609060101010101" pitchFamily="49" charset="-122"/>
              </a:rPr>
              <a:t>遗传算法问题求解过程</a:t>
            </a:r>
            <a:endParaRPr lang="en-US" altLang="zh-CN" sz="2000" dirty="0">
              <a:solidFill>
                <a:srgbClr val="FF0000"/>
              </a:solidFill>
              <a:latin typeface="SimHei" panose="02010609060101010101" pitchFamily="49" charset="-122"/>
              <a:ea typeface="SimHei" panose="02010609060101010101" pitchFamily="49" charset="-122"/>
            </a:endParaRPr>
          </a:p>
          <a:p>
            <a:pPr algn="just">
              <a:lnSpc>
                <a:spcPct val="150000"/>
              </a:lnSpc>
            </a:pPr>
            <a:endParaRPr lang="zh-CN" altLang="en-US" sz="1600" b="0" dirty="0">
              <a:latin typeface="+mn-ea"/>
              <a:ea typeface="+mn-ea"/>
            </a:endParaRPr>
          </a:p>
        </p:txBody>
      </p:sp>
      <p:graphicFrame>
        <p:nvGraphicFramePr>
          <p:cNvPr id="7" name="对象 6">
            <a:extLst>
              <a:ext uri="{FF2B5EF4-FFF2-40B4-BE49-F238E27FC236}">
                <a16:creationId xmlns:a16="http://schemas.microsoft.com/office/drawing/2014/main" id="{AF05EF27-1740-EB49-95A6-5B94D189F136}"/>
              </a:ext>
            </a:extLst>
          </p:cNvPr>
          <p:cNvGraphicFramePr>
            <a:graphicFrameLocks noChangeAspect="1"/>
          </p:cNvGraphicFramePr>
          <p:nvPr/>
        </p:nvGraphicFramePr>
        <p:xfrm>
          <a:off x="2051720" y="1484783"/>
          <a:ext cx="4968552" cy="4828153"/>
        </p:xfrm>
        <a:graphic>
          <a:graphicData uri="http://schemas.openxmlformats.org/presentationml/2006/ole">
            <mc:AlternateContent xmlns:mc="http://schemas.openxmlformats.org/markup-compatibility/2006">
              <mc:Choice xmlns:v="urn:schemas-microsoft-com:vml" Requires="v">
                <p:oleObj spid="_x0000_s1026" r:id="rId3" imgW="5478728" imgH="5326344" progId="Visio.Drawing.15">
                  <p:embed/>
                </p:oleObj>
              </mc:Choice>
              <mc:Fallback>
                <p:oleObj r:id="rId3" imgW="5478728" imgH="5326344" progId="Visio.Drawing.15">
                  <p:embed/>
                  <p:pic>
                    <p:nvPicPr>
                      <p:cNvPr id="7" name="对象 6">
                        <a:extLst>
                          <a:ext uri="{FF2B5EF4-FFF2-40B4-BE49-F238E27FC236}">
                            <a16:creationId xmlns:a16="http://schemas.microsoft.com/office/drawing/2014/main" id="{AF05EF27-1740-EB49-95A6-5B94D189F1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720" y="1484783"/>
                        <a:ext cx="4968552" cy="4828153"/>
                      </a:xfrm>
                      <a:prstGeom prst="rect">
                        <a:avLst/>
                      </a:prstGeom>
                      <a:noFill/>
                    </p:spPr>
                  </p:pic>
                </p:oleObj>
              </mc:Fallback>
            </mc:AlternateContent>
          </a:graphicData>
        </a:graphic>
      </p:graphicFrame>
    </p:spTree>
    <p:extLst>
      <p:ext uri="{BB962C8B-B14F-4D97-AF65-F5344CB8AC3E}">
        <p14:creationId xmlns:p14="http://schemas.microsoft.com/office/powerpoint/2010/main" val="3747136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 </a:t>
            </a:r>
            <a:r>
              <a:rPr lang="zh-CN" altLang="en-US" dirty="0">
                <a:latin typeface="+mn-lt"/>
              </a:rPr>
              <a:t>进化计算</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762000" y="1236663"/>
            <a:ext cx="7905750" cy="4929187"/>
          </a:xfrm>
        </p:spPr>
        <p:txBody>
          <a:bodyPr/>
          <a:lstStyle/>
          <a:p>
            <a:pPr eaLnBrk="1" hangingPunct="1">
              <a:buClr>
                <a:srgbClr val="FF0000"/>
              </a:buClr>
              <a:buSzPct val="55000"/>
            </a:pPr>
            <a:r>
              <a:rPr lang="zh-CN" altLang="en-US" sz="2400" b="1">
                <a:ea typeface="微软雅黑" panose="020B0503020204020204" pitchFamily="34" charset="-122"/>
              </a:rPr>
              <a:t>进化计算的生物学基础</a:t>
            </a:r>
            <a:endParaRPr lang="en-US" altLang="zh-CN" sz="2000" b="1">
              <a:ea typeface="微软雅黑" panose="020B0503020204020204" pitchFamily="34" charset="-122"/>
            </a:endParaRPr>
          </a:p>
          <a:p>
            <a:pPr eaLnBrk="1" hangingPunct="1">
              <a:buClr>
                <a:srgbClr val="FF0000"/>
              </a:buClr>
              <a:buSzPct val="55000"/>
            </a:pPr>
            <a:endParaRPr lang="en-US" altLang="zh-CN" sz="10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② 变异理论</a:t>
            </a:r>
          </a:p>
          <a:p>
            <a:pPr eaLnBrk="1" hangingPunct="1">
              <a:buClr>
                <a:srgbClr val="FF0000"/>
              </a:buClr>
              <a:buSzPct val="55000"/>
              <a:buFont typeface="Wingdings" panose="05000000000000000000" pitchFamily="2" charset="2"/>
              <a:buChar char="u"/>
            </a:pPr>
            <a:endParaRPr lang="zh-CN" altLang="en-US" sz="8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solidFill>
                  <a:srgbClr val="0000FF"/>
                </a:solidFill>
                <a:ea typeface="微软雅黑" panose="020B0503020204020204" pitchFamily="34" charset="-122"/>
              </a:rPr>
              <a:t>变异</a:t>
            </a:r>
            <a:r>
              <a:rPr lang="zh-CN" altLang="en-US" sz="1800">
                <a:ea typeface="微软雅黑" panose="020B0503020204020204" pitchFamily="34" charset="-122"/>
              </a:rPr>
              <a:t>是指子代和父代之间，以及子代的各个不同个体之间产生差异的现象。</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ea typeface="微软雅黑" panose="020B0503020204020204" pitchFamily="34" charset="-122"/>
              </a:rPr>
              <a:t>变异是生物进化过程中发生的一种</a:t>
            </a:r>
            <a:r>
              <a:rPr lang="zh-CN" altLang="en-US" sz="1800">
                <a:solidFill>
                  <a:srgbClr val="0000FF"/>
                </a:solidFill>
                <a:ea typeface="微软雅黑" panose="020B0503020204020204" pitchFamily="34" charset="-122"/>
              </a:rPr>
              <a:t>随机现象</a:t>
            </a:r>
            <a:r>
              <a:rPr lang="zh-CN" altLang="en-US" sz="1800">
                <a:ea typeface="微软雅黑" panose="020B0503020204020204" pitchFamily="34" charset="-122"/>
              </a:rPr>
              <a:t>，是一种</a:t>
            </a:r>
            <a:r>
              <a:rPr lang="zh-CN" altLang="en-US" sz="1800">
                <a:solidFill>
                  <a:srgbClr val="0000FF"/>
                </a:solidFill>
                <a:ea typeface="微软雅黑" panose="020B0503020204020204" pitchFamily="34" charset="-122"/>
              </a:rPr>
              <a:t>不可逆</a:t>
            </a:r>
            <a:r>
              <a:rPr lang="zh-CN" altLang="en-US" sz="1800">
                <a:ea typeface="微软雅黑" panose="020B0503020204020204" pitchFamily="34" charset="-122"/>
              </a:rPr>
              <a:t>过程，在生物多样性方面具有不可替代的作用。</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ea typeface="微软雅黑" panose="020B0503020204020204" pitchFamily="34" charset="-122"/>
              </a:rPr>
              <a:t>引起变异的主要原因有以下两种：</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800">
              <a:ea typeface="微软雅黑" panose="020B0503020204020204" pitchFamily="34" charset="-122"/>
            </a:endParaRPr>
          </a:p>
          <a:p>
            <a:pPr lvl="1" eaLnBrk="1" hangingPunct="1">
              <a:buClr>
                <a:srgbClr val="FF0000"/>
              </a:buClr>
              <a:buSzPct val="55000"/>
              <a:buFont typeface="Wingdings" panose="05000000000000000000" pitchFamily="2" charset="2"/>
              <a:buChar char="Ø"/>
            </a:pPr>
            <a:r>
              <a:rPr lang="zh-CN" altLang="en-US" sz="1300" b="1">
                <a:solidFill>
                  <a:srgbClr val="0000FF"/>
                </a:solidFill>
                <a:ea typeface="微软雅黑" panose="020B0503020204020204" pitchFamily="34" charset="-122"/>
              </a:rPr>
              <a:t>杂交</a:t>
            </a:r>
            <a:r>
              <a:rPr lang="zh-CN" altLang="en-US" sz="1300">
                <a:ea typeface="微软雅黑" panose="020B0503020204020204" pitchFamily="34" charset="-122"/>
              </a:rPr>
              <a:t>，是指有性生殖生物在繁殖下一代时两个同源染色体之间的交配重组，即两个染色体在某一相同处被切断后再进行交配重组，形成两个新的染色体。</a:t>
            </a:r>
            <a:endParaRPr lang="en-US" altLang="zh-CN" sz="1300">
              <a:ea typeface="微软雅黑" panose="020B0503020204020204" pitchFamily="34" charset="-122"/>
            </a:endParaRPr>
          </a:p>
          <a:p>
            <a:pPr lvl="1" eaLnBrk="1" hangingPunct="1">
              <a:buClr>
                <a:srgbClr val="FF0000"/>
              </a:buClr>
              <a:buSzPct val="55000"/>
              <a:buFont typeface="Wingdings" panose="05000000000000000000" pitchFamily="2" charset="2"/>
              <a:buChar char="Ø"/>
            </a:pPr>
            <a:endParaRPr lang="zh-CN" altLang="en-US" sz="300">
              <a:ea typeface="微软雅黑" panose="020B0503020204020204" pitchFamily="34" charset="-122"/>
            </a:endParaRPr>
          </a:p>
          <a:p>
            <a:pPr lvl="1" eaLnBrk="1" hangingPunct="1">
              <a:buClr>
                <a:srgbClr val="FF0000"/>
              </a:buClr>
              <a:buSzPct val="55000"/>
              <a:buFont typeface="Wingdings" panose="05000000000000000000" pitchFamily="2" charset="2"/>
              <a:buChar char="Ø"/>
            </a:pPr>
            <a:r>
              <a:rPr lang="zh-CN" altLang="en-US" sz="1300" b="1">
                <a:solidFill>
                  <a:srgbClr val="0000FF"/>
                </a:solidFill>
                <a:ea typeface="微软雅黑" panose="020B0503020204020204" pitchFamily="34" charset="-122"/>
              </a:rPr>
              <a:t>变异</a:t>
            </a:r>
            <a:r>
              <a:rPr lang="zh-CN" altLang="en-US" sz="1300">
                <a:ea typeface="微软雅黑" panose="020B0503020204020204" pitchFamily="34" charset="-122"/>
              </a:rPr>
              <a:t>，是指在细胞复制过程中因</a:t>
            </a:r>
            <a:r>
              <a:rPr lang="en-US" altLang="zh-CN" sz="1300">
                <a:ea typeface="微软雅黑" panose="020B0503020204020204" pitchFamily="34" charset="-122"/>
              </a:rPr>
              <a:t>DNA</a:t>
            </a:r>
            <a:r>
              <a:rPr lang="zh-CN" altLang="en-US" sz="1300">
                <a:ea typeface="微软雅黑" panose="020B0503020204020204" pitchFamily="34" charset="-122"/>
              </a:rPr>
              <a:t>上某些基因结构的随机改变而产生出新的染色体。</a:t>
            </a:r>
            <a:endParaRPr lang="en-US" altLang="zh-CN" sz="300">
              <a:ea typeface="微软雅黑" panose="020B0503020204020204" pitchFamily="34" charset="-122"/>
            </a:endParaRPr>
          </a:p>
        </p:txBody>
      </p:sp>
    </p:spTree>
    <p:extLst>
      <p:ext uri="{BB962C8B-B14F-4D97-AF65-F5344CB8AC3E}">
        <p14:creationId xmlns:p14="http://schemas.microsoft.com/office/powerpoint/2010/main" val="34127000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 </a:t>
            </a:r>
            <a:r>
              <a:rPr lang="zh-CN" altLang="en-US" dirty="0">
                <a:latin typeface="+mn-lt"/>
              </a:rPr>
              <a:t>遗传</a:t>
            </a:r>
            <a:r>
              <a:rPr lang="zh-CN" altLang="en-US" sz="3200" dirty="0">
                <a:latin typeface="Verdana" panose="020B0604030504040204" pitchFamily="34" charset="0"/>
              </a:rPr>
              <a:t>算法聚类基本原理</a:t>
            </a:r>
            <a:endParaRPr lang="zh-CN" altLang="en-US" dirty="0">
              <a:latin typeface="+mn-lt"/>
            </a:endParaRPr>
          </a:p>
        </p:txBody>
      </p:sp>
      <p:sp>
        <p:nvSpPr>
          <p:cNvPr id="27" name="矩形 59404">
            <a:extLst>
              <a:ext uri="{FF2B5EF4-FFF2-40B4-BE49-F238E27FC236}">
                <a16:creationId xmlns:a16="http://schemas.microsoft.com/office/drawing/2014/main" id="{C79FFDB7-A3CF-8046-A0CD-ACEE6FF25A2D}"/>
              </a:ext>
            </a:extLst>
          </p:cNvPr>
          <p:cNvSpPr>
            <a:spLocks noChangeArrowheads="1"/>
          </p:cNvSpPr>
          <p:nvPr/>
        </p:nvSpPr>
        <p:spPr bwMode="auto">
          <a:xfrm>
            <a:off x="684213" y="1556792"/>
            <a:ext cx="8001000" cy="4555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Wingdings" pitchFamily="2" charset="2"/>
              <a:buChar char="Ø"/>
            </a:pPr>
            <a:endParaRPr lang="en-US" altLang="zh-CN" sz="2300">
              <a:solidFill>
                <a:srgbClr val="000000"/>
              </a:solidFill>
              <a:latin typeface="Verdana" panose="020B0604030504040204" pitchFamily="34" charset="0"/>
            </a:endParaRPr>
          </a:p>
          <a:p>
            <a:pPr eaLnBrk="1" hangingPunct="1">
              <a:lnSpc>
                <a:spcPct val="150000"/>
              </a:lnSpc>
              <a:buFont typeface="Wingdings" pitchFamily="2" charset="2"/>
              <a:buChar char="Ø"/>
            </a:pPr>
            <a:endParaRPr lang="en-US" altLang="zh-CN" sz="2300">
              <a:solidFill>
                <a:srgbClr val="000000"/>
              </a:solidFill>
              <a:latin typeface="Verdana" panose="020B0604030504040204" pitchFamily="34" charset="0"/>
            </a:endParaRPr>
          </a:p>
          <a:p>
            <a:pPr>
              <a:lnSpc>
                <a:spcPct val="80000"/>
              </a:lnSpc>
              <a:spcBef>
                <a:spcPct val="0"/>
              </a:spcBef>
              <a:buClrTx/>
              <a:buFont typeface="Wingdings" pitchFamily="2" charset="2"/>
              <a:buNone/>
            </a:pPr>
            <a:endParaRPr lang="en-US" altLang="zh-CN" sz="1900">
              <a:solidFill>
                <a:srgbClr val="000000"/>
              </a:solidFill>
              <a:latin typeface="Verdana" panose="020B0604030504040204" pitchFamily="34" charset="0"/>
            </a:endParaRPr>
          </a:p>
          <a:p>
            <a:pPr eaLnBrk="1" hangingPunct="1">
              <a:lnSpc>
                <a:spcPct val="80000"/>
              </a:lnSpc>
              <a:buFont typeface="Wingdings" pitchFamily="2" charset="2"/>
              <a:buChar char="•"/>
            </a:pPr>
            <a:endParaRPr lang="en-US" altLang="zh-CN" sz="1900">
              <a:solidFill>
                <a:srgbClr val="000000"/>
              </a:solidFill>
              <a:latin typeface="Verdana" panose="020B0604030504040204" pitchFamily="34" charset="0"/>
            </a:endParaRPr>
          </a:p>
          <a:p>
            <a:pPr>
              <a:lnSpc>
                <a:spcPct val="80000"/>
              </a:lnSpc>
              <a:spcBef>
                <a:spcPct val="0"/>
              </a:spcBef>
              <a:buClrTx/>
              <a:buFont typeface="Wingdings" pitchFamily="2" charset="2"/>
              <a:buNone/>
            </a:pPr>
            <a:r>
              <a:rPr lang="en-US" altLang="zh-CN" sz="1900">
                <a:solidFill>
                  <a:srgbClr val="000000"/>
                </a:solidFill>
                <a:latin typeface="Verdana" panose="020B0604030504040204" pitchFamily="34" charset="0"/>
              </a:rPr>
              <a:t> </a:t>
            </a:r>
          </a:p>
        </p:txBody>
      </p:sp>
      <p:sp>
        <p:nvSpPr>
          <p:cNvPr id="6" name="矩形 5">
            <a:extLst>
              <a:ext uri="{FF2B5EF4-FFF2-40B4-BE49-F238E27FC236}">
                <a16:creationId xmlns:a16="http://schemas.microsoft.com/office/drawing/2014/main" id="{8E1833A0-F170-5C4B-A416-21DC072A4C1E}"/>
              </a:ext>
            </a:extLst>
          </p:cNvPr>
          <p:cNvSpPr/>
          <p:nvPr/>
        </p:nvSpPr>
        <p:spPr>
          <a:xfrm>
            <a:off x="633648" y="1373287"/>
            <a:ext cx="8025010" cy="5078313"/>
          </a:xfrm>
          <a:prstGeom prst="rect">
            <a:avLst/>
          </a:prstGeom>
        </p:spPr>
        <p:txBody>
          <a:bodyPr wrap="square">
            <a:spAutoFit/>
          </a:bodyPr>
          <a:lstStyle/>
          <a:p>
            <a:pPr marL="285750" indent="-285750" algn="just">
              <a:lnSpc>
                <a:spcPct val="150000"/>
              </a:lnSpc>
              <a:buFont typeface="Wingdings" pitchFamily="2" charset="2"/>
              <a:buChar char="Ø"/>
            </a:pPr>
            <a:r>
              <a:rPr lang="zh-CN" altLang="en-US" sz="1800" dirty="0">
                <a:solidFill>
                  <a:srgbClr val="00B050"/>
                </a:solidFill>
                <a:latin typeface="SimHei" panose="02010609060101010101" pitchFamily="49" charset="-122"/>
                <a:ea typeface="SimHei" panose="02010609060101010101" pitchFamily="49" charset="-122"/>
              </a:rPr>
              <a:t>适应度函数</a:t>
            </a:r>
            <a:r>
              <a:rPr lang="en-US" altLang="zh-CN" sz="1800" dirty="0">
                <a:solidFill>
                  <a:srgbClr val="00B050"/>
                </a:solidFill>
                <a:latin typeface="SimHei" panose="02010609060101010101" pitchFamily="49" charset="-122"/>
                <a:ea typeface="SimHei" panose="02010609060101010101" pitchFamily="49" charset="-122"/>
              </a:rPr>
              <a:t>(Fitness Function)</a:t>
            </a:r>
            <a:r>
              <a:rPr lang="zh-CN" altLang="en-US" sz="1800" dirty="0">
                <a:solidFill>
                  <a:srgbClr val="00B050"/>
                </a:solidFill>
                <a:latin typeface="SimHei" panose="02010609060101010101" pitchFamily="49" charset="-122"/>
                <a:ea typeface="SimHei" panose="02010609060101010101" pitchFamily="49" charset="-122"/>
              </a:rPr>
              <a:t>的确定</a:t>
            </a:r>
          </a:p>
          <a:p>
            <a:pPr indent="457200" algn="just">
              <a:lnSpc>
                <a:spcPct val="150000"/>
              </a:lnSpc>
            </a:pPr>
            <a:r>
              <a:rPr lang="zh-CN" altLang="en-US" sz="1800" dirty="0">
                <a:latin typeface="SimHei" panose="02010609060101010101" pitchFamily="49" charset="-122"/>
                <a:ea typeface="SimHei" panose="02010609060101010101" pitchFamily="49" charset="-122"/>
              </a:rPr>
              <a:t>在遗传算法中，按</a:t>
            </a:r>
            <a:r>
              <a:rPr lang="zh-CN" altLang="en-US" sz="1800" dirty="0">
                <a:solidFill>
                  <a:srgbClr val="FF0000"/>
                </a:solidFill>
                <a:latin typeface="SimHei" panose="02010609060101010101" pitchFamily="49" charset="-122"/>
                <a:ea typeface="SimHei" panose="02010609060101010101" pitchFamily="49" charset="-122"/>
              </a:rPr>
              <a:t>与个体适应度成正比的概率</a:t>
            </a:r>
            <a:r>
              <a:rPr lang="zh-CN" altLang="en-US" sz="1800" dirty="0">
                <a:latin typeface="SimHei" panose="02010609060101010101" pitchFamily="49" charset="-122"/>
                <a:ea typeface="SimHei" panose="02010609060101010101" pitchFamily="49" charset="-122"/>
              </a:rPr>
              <a:t>来决定当前群体中的每个个体</a:t>
            </a:r>
            <a:r>
              <a:rPr lang="zh-CN" altLang="en-US" sz="1800" dirty="0">
                <a:solidFill>
                  <a:srgbClr val="FF0000"/>
                </a:solidFill>
                <a:latin typeface="SimHei" panose="02010609060101010101" pitchFamily="49" charset="-122"/>
                <a:ea typeface="SimHei" panose="02010609060101010101" pitchFamily="49" charset="-122"/>
              </a:rPr>
              <a:t>遗传到下一代群体</a:t>
            </a:r>
            <a:r>
              <a:rPr lang="zh-CN" altLang="en-US" sz="1800" dirty="0">
                <a:latin typeface="SimHei" panose="02010609060101010101" pitchFamily="49" charset="-122"/>
                <a:ea typeface="SimHei" panose="02010609060101010101" pitchFamily="49" charset="-122"/>
              </a:rPr>
              <a:t>中的机会多少，一般希望适应</a:t>
            </a:r>
            <a:r>
              <a:rPr lang="zh-CN" altLang="en-US" sz="1800" dirty="0">
                <a:solidFill>
                  <a:srgbClr val="FF0000"/>
                </a:solidFill>
                <a:latin typeface="SimHei" panose="02010609060101010101" pitchFamily="49" charset="-122"/>
                <a:ea typeface="SimHei" panose="02010609060101010101" pitchFamily="49" charset="-122"/>
              </a:rPr>
              <a:t>值越大越好</a:t>
            </a:r>
            <a:r>
              <a:rPr lang="zh-CN" altLang="en-US" sz="1800" dirty="0">
                <a:latin typeface="SimHei" panose="02010609060101010101" pitchFamily="49" charset="-122"/>
                <a:ea typeface="SimHei" panose="02010609060101010101" pitchFamily="49" charset="-122"/>
              </a:rPr>
              <a:t>，且要求适应值非负。</a:t>
            </a:r>
            <a:endParaRPr lang="en-US" altLang="zh-CN" sz="1800" dirty="0">
              <a:latin typeface="SimHei" panose="02010609060101010101" pitchFamily="49" charset="-122"/>
              <a:ea typeface="SimHei" panose="02010609060101010101" pitchFamily="49" charset="-122"/>
            </a:endParaRPr>
          </a:p>
          <a:p>
            <a:pPr indent="457200" algn="just">
              <a:lnSpc>
                <a:spcPct val="150000"/>
              </a:lnSpc>
            </a:pPr>
            <a:r>
              <a:rPr lang="zh-CN" altLang="en-US" sz="1800" dirty="0">
                <a:solidFill>
                  <a:srgbClr val="FF0000"/>
                </a:solidFill>
                <a:latin typeface="SimHei" panose="02010609060101010101" pitchFamily="49" charset="-122"/>
                <a:ea typeface="SimHei" panose="02010609060101010101" pitchFamily="49" charset="-122"/>
              </a:rPr>
              <a:t>适应度函数是根据目标函数确定的</a:t>
            </a:r>
            <a:r>
              <a:rPr lang="zh-CN" altLang="en-US" sz="1800" dirty="0">
                <a:latin typeface="SimHei" panose="02010609060101010101" pitchFamily="49" charset="-122"/>
                <a:ea typeface="SimHei" panose="02010609060101010101" pitchFamily="49" charset="-122"/>
              </a:rPr>
              <a:t>，针对不同种类的问题，目标函数有正有负，因此必须确定由目标函数值到适应度函数之间的映射规则，以适应上述的要求。适应度函数的设计应满足以下条件：</a:t>
            </a:r>
          </a:p>
          <a:p>
            <a:pPr indent="457200" algn="just">
              <a:lnSpc>
                <a:spcPct val="150000"/>
              </a:lnSpc>
            </a:pPr>
            <a:r>
              <a:rPr lang="en-US" altLang="zh-CN" sz="1800" dirty="0">
                <a:latin typeface="SimHei" panose="02010609060101010101" pitchFamily="49" charset="-122"/>
                <a:ea typeface="SimHei" panose="02010609060101010101" pitchFamily="49" charset="-122"/>
              </a:rPr>
              <a:t>(1)</a:t>
            </a:r>
            <a:r>
              <a:rPr lang="zh-CN" altLang="en-US" sz="1800" dirty="0">
                <a:latin typeface="SimHei" panose="02010609060101010101" pitchFamily="49" charset="-122"/>
                <a:ea typeface="SimHei" panose="02010609060101010101" pitchFamily="49" charset="-122"/>
              </a:rPr>
              <a:t>单值、连续、非负、最大化。</a:t>
            </a:r>
          </a:p>
          <a:p>
            <a:pPr indent="457200" algn="just">
              <a:lnSpc>
                <a:spcPct val="150000"/>
              </a:lnSpc>
            </a:pPr>
            <a:r>
              <a:rPr lang="en-US" altLang="zh-CN" sz="1800" dirty="0">
                <a:latin typeface="SimHei" panose="02010609060101010101" pitchFamily="49" charset="-122"/>
                <a:ea typeface="SimHei" panose="02010609060101010101" pitchFamily="49" charset="-122"/>
              </a:rPr>
              <a:t>(2)</a:t>
            </a:r>
            <a:r>
              <a:rPr lang="zh-CN" altLang="en-US" sz="1800" dirty="0">
                <a:latin typeface="SimHei" panose="02010609060101010101" pitchFamily="49" charset="-122"/>
                <a:ea typeface="SimHei" panose="02010609060101010101" pitchFamily="49" charset="-122"/>
              </a:rPr>
              <a:t>计算量小。适应度函数设计尽可能简单，以减少计算的复杂性。</a:t>
            </a:r>
          </a:p>
          <a:p>
            <a:pPr indent="457200" algn="just">
              <a:lnSpc>
                <a:spcPct val="150000"/>
              </a:lnSpc>
            </a:pPr>
            <a:r>
              <a:rPr lang="en-US" altLang="zh-CN" sz="1800" dirty="0">
                <a:latin typeface="SimHei" panose="02010609060101010101" pitchFamily="49" charset="-122"/>
                <a:ea typeface="SimHei" panose="02010609060101010101" pitchFamily="49" charset="-122"/>
              </a:rPr>
              <a:t>(3)</a:t>
            </a:r>
            <a:r>
              <a:rPr lang="zh-CN" altLang="en-US" sz="1800" dirty="0">
                <a:latin typeface="SimHei" panose="02010609060101010101" pitchFamily="49" charset="-122"/>
                <a:ea typeface="SimHei" panose="02010609060101010101" pitchFamily="49" charset="-122"/>
              </a:rPr>
              <a:t>通用性强。适应度对某类问题，应尽可能通用。</a:t>
            </a:r>
          </a:p>
          <a:p>
            <a:pPr indent="457200" algn="just">
              <a:lnSpc>
                <a:spcPct val="150000"/>
              </a:lnSpc>
            </a:pPr>
            <a:endParaRPr lang="zh-CN" altLang="en-US" sz="1800" b="0" dirty="0">
              <a:latin typeface="+mn-ea"/>
              <a:ea typeface="+mn-ea"/>
            </a:endParaRPr>
          </a:p>
          <a:p>
            <a:pPr indent="457200" algn="just">
              <a:lnSpc>
                <a:spcPct val="150000"/>
              </a:lnSpc>
            </a:pPr>
            <a:endParaRPr lang="zh-CN" altLang="en-US" sz="1800" b="0" dirty="0">
              <a:latin typeface="+mn-ea"/>
              <a:ea typeface="+mn-ea"/>
            </a:endParaRPr>
          </a:p>
        </p:txBody>
      </p:sp>
    </p:spTree>
    <p:extLst>
      <p:ext uri="{BB962C8B-B14F-4D97-AF65-F5344CB8AC3E}">
        <p14:creationId xmlns:p14="http://schemas.microsoft.com/office/powerpoint/2010/main" val="12130349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 </a:t>
            </a:r>
            <a:r>
              <a:rPr lang="zh-CN" altLang="en-US" dirty="0">
                <a:latin typeface="+mn-lt"/>
              </a:rPr>
              <a:t>遗传</a:t>
            </a:r>
            <a:r>
              <a:rPr lang="zh-CN" altLang="en-US" sz="3200" dirty="0">
                <a:latin typeface="Verdana" panose="020B0604030504040204" pitchFamily="34" charset="0"/>
              </a:rPr>
              <a:t>算法聚类基本原理</a:t>
            </a:r>
            <a:endParaRPr lang="zh-CN" altLang="en-US" dirty="0">
              <a:latin typeface="+mn-lt"/>
            </a:endParaRPr>
          </a:p>
        </p:txBody>
      </p:sp>
      <p:sp>
        <p:nvSpPr>
          <p:cNvPr id="27" name="矩形 59404">
            <a:extLst>
              <a:ext uri="{FF2B5EF4-FFF2-40B4-BE49-F238E27FC236}">
                <a16:creationId xmlns:a16="http://schemas.microsoft.com/office/drawing/2014/main" id="{C79FFDB7-A3CF-8046-A0CD-ACEE6FF25A2D}"/>
              </a:ext>
            </a:extLst>
          </p:cNvPr>
          <p:cNvSpPr>
            <a:spLocks noChangeArrowheads="1"/>
          </p:cNvSpPr>
          <p:nvPr/>
        </p:nvSpPr>
        <p:spPr bwMode="auto">
          <a:xfrm>
            <a:off x="684213" y="1556792"/>
            <a:ext cx="8001000" cy="4555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Wingdings" pitchFamily="2" charset="2"/>
              <a:buChar char="Ø"/>
            </a:pPr>
            <a:endParaRPr lang="en-US" altLang="zh-CN" sz="2300">
              <a:solidFill>
                <a:srgbClr val="000000"/>
              </a:solidFill>
              <a:latin typeface="Verdana" panose="020B0604030504040204" pitchFamily="34" charset="0"/>
            </a:endParaRPr>
          </a:p>
          <a:p>
            <a:pPr eaLnBrk="1" hangingPunct="1">
              <a:lnSpc>
                <a:spcPct val="150000"/>
              </a:lnSpc>
              <a:buFont typeface="Wingdings" pitchFamily="2" charset="2"/>
              <a:buChar char="Ø"/>
            </a:pPr>
            <a:endParaRPr lang="en-US" altLang="zh-CN" sz="2300">
              <a:solidFill>
                <a:srgbClr val="000000"/>
              </a:solidFill>
              <a:latin typeface="Verdana" panose="020B0604030504040204" pitchFamily="34" charset="0"/>
            </a:endParaRPr>
          </a:p>
          <a:p>
            <a:pPr>
              <a:lnSpc>
                <a:spcPct val="80000"/>
              </a:lnSpc>
              <a:spcBef>
                <a:spcPct val="0"/>
              </a:spcBef>
              <a:buClrTx/>
              <a:buFont typeface="Wingdings" pitchFamily="2" charset="2"/>
              <a:buNone/>
            </a:pPr>
            <a:endParaRPr lang="en-US" altLang="zh-CN" sz="1900">
              <a:solidFill>
                <a:srgbClr val="000000"/>
              </a:solidFill>
              <a:latin typeface="Verdana" panose="020B0604030504040204" pitchFamily="34" charset="0"/>
            </a:endParaRPr>
          </a:p>
          <a:p>
            <a:pPr eaLnBrk="1" hangingPunct="1">
              <a:lnSpc>
                <a:spcPct val="80000"/>
              </a:lnSpc>
              <a:buFont typeface="Wingdings" pitchFamily="2" charset="2"/>
              <a:buChar char="•"/>
            </a:pPr>
            <a:endParaRPr lang="en-US" altLang="zh-CN" sz="1900">
              <a:solidFill>
                <a:srgbClr val="000000"/>
              </a:solidFill>
              <a:latin typeface="Verdana" panose="020B0604030504040204" pitchFamily="34" charset="0"/>
            </a:endParaRPr>
          </a:p>
          <a:p>
            <a:pPr>
              <a:lnSpc>
                <a:spcPct val="80000"/>
              </a:lnSpc>
              <a:spcBef>
                <a:spcPct val="0"/>
              </a:spcBef>
              <a:buClrTx/>
              <a:buFont typeface="Wingdings" pitchFamily="2" charset="2"/>
              <a:buNone/>
            </a:pPr>
            <a:r>
              <a:rPr lang="en-US" altLang="zh-CN" sz="1900">
                <a:solidFill>
                  <a:srgbClr val="000000"/>
                </a:solidFill>
                <a:latin typeface="Verdana" panose="020B0604030504040204" pitchFamily="34" charset="0"/>
              </a:rPr>
              <a:t> </a:t>
            </a:r>
          </a:p>
        </p:txBody>
      </p:sp>
      <p:sp>
        <p:nvSpPr>
          <p:cNvPr id="5" name="矩形 4">
            <a:extLst>
              <a:ext uri="{FF2B5EF4-FFF2-40B4-BE49-F238E27FC236}">
                <a16:creationId xmlns:a16="http://schemas.microsoft.com/office/drawing/2014/main" id="{53992513-B7C4-1146-A039-D3D7B54F9B70}"/>
              </a:ext>
            </a:extLst>
          </p:cNvPr>
          <p:cNvSpPr/>
          <p:nvPr/>
        </p:nvSpPr>
        <p:spPr>
          <a:xfrm>
            <a:off x="458787" y="1268760"/>
            <a:ext cx="8025010" cy="4662815"/>
          </a:xfrm>
          <a:prstGeom prst="rect">
            <a:avLst/>
          </a:prstGeom>
        </p:spPr>
        <p:txBody>
          <a:bodyPr wrap="square">
            <a:spAutoFit/>
          </a:bodyPr>
          <a:lstStyle/>
          <a:p>
            <a:pPr marL="285750" indent="-285750" algn="just">
              <a:lnSpc>
                <a:spcPct val="150000"/>
              </a:lnSpc>
              <a:buFont typeface="Wingdings" pitchFamily="2" charset="2"/>
              <a:buChar char="Ø"/>
            </a:pPr>
            <a:r>
              <a:rPr lang="zh-CN" altLang="en-US" sz="1800" dirty="0">
                <a:solidFill>
                  <a:srgbClr val="00B050"/>
                </a:solidFill>
                <a:latin typeface="SimHei" panose="02010609060101010101" pitchFamily="49" charset="-122"/>
                <a:ea typeface="SimHei" panose="02010609060101010101" pitchFamily="49" charset="-122"/>
              </a:rPr>
              <a:t>遗传操作</a:t>
            </a:r>
          </a:p>
          <a:p>
            <a:pPr indent="457200" algn="just">
              <a:lnSpc>
                <a:spcPct val="150000"/>
              </a:lnSpc>
            </a:pPr>
            <a:r>
              <a:rPr lang="zh-CN" altLang="en-US" sz="1800" dirty="0">
                <a:latin typeface="SimHei" panose="02010609060101010101" pitchFamily="49" charset="-122"/>
                <a:ea typeface="SimHei" panose="02010609060101010101" pitchFamily="49" charset="-122"/>
              </a:rPr>
              <a:t>遗传算法遗传操作主要包括：选择、交叉、变异三个算子。</a:t>
            </a:r>
            <a:endParaRPr lang="en-US" altLang="zh-CN" sz="1800" dirty="0">
              <a:latin typeface="SimHei" panose="02010609060101010101" pitchFamily="49" charset="-122"/>
              <a:ea typeface="SimHei" panose="02010609060101010101" pitchFamily="49" charset="-122"/>
            </a:endParaRPr>
          </a:p>
          <a:p>
            <a:pPr indent="457200" algn="just">
              <a:lnSpc>
                <a:spcPct val="150000"/>
              </a:lnSpc>
            </a:pPr>
            <a:r>
              <a:rPr lang="en-US" altLang="zh-CN" sz="1800" dirty="0">
                <a:solidFill>
                  <a:srgbClr val="FF0000"/>
                </a:solidFill>
                <a:latin typeface="SimHei" panose="02010609060101010101" pitchFamily="49" charset="-122"/>
                <a:ea typeface="SimHei" panose="02010609060101010101" pitchFamily="49" charset="-122"/>
              </a:rPr>
              <a:t>(1)</a:t>
            </a:r>
            <a:r>
              <a:rPr lang="zh-CN" altLang="en-US" sz="1800" dirty="0">
                <a:solidFill>
                  <a:srgbClr val="FF0000"/>
                </a:solidFill>
                <a:latin typeface="SimHei" panose="02010609060101010101" pitchFamily="49" charset="-122"/>
                <a:ea typeface="SimHei" panose="02010609060101010101" pitchFamily="49" charset="-122"/>
              </a:rPr>
              <a:t>选择算子</a:t>
            </a:r>
          </a:p>
          <a:p>
            <a:pPr indent="457200" algn="just">
              <a:lnSpc>
                <a:spcPct val="150000"/>
              </a:lnSpc>
            </a:pPr>
            <a:r>
              <a:rPr lang="zh-CN" altLang="en-US" sz="1800" dirty="0">
                <a:latin typeface="SimHei" panose="02010609060101010101" pitchFamily="49" charset="-122"/>
                <a:ea typeface="SimHei" panose="02010609060101010101" pitchFamily="49" charset="-122"/>
              </a:rPr>
              <a:t>采用基于适应度的选择原则，适应度越强被选中概率越大，体现优胜劣汰进化机制。</a:t>
            </a:r>
            <a:r>
              <a:rPr lang="zh-CN" altLang="en-US" sz="1800" dirty="0">
                <a:solidFill>
                  <a:srgbClr val="00B050"/>
                </a:solidFill>
                <a:latin typeface="SimHei" panose="02010609060101010101" pitchFamily="49" charset="-122"/>
                <a:ea typeface="SimHei" panose="02010609060101010101" pitchFamily="49" charset="-122"/>
              </a:rPr>
              <a:t>几种常用的选择方法：</a:t>
            </a:r>
          </a:p>
          <a:p>
            <a:pPr indent="457200" algn="just">
              <a:lnSpc>
                <a:spcPct val="150000"/>
              </a:lnSpc>
            </a:pPr>
            <a:r>
              <a:rPr lang="zh-CN" altLang="en-US" sz="1800" dirty="0">
                <a:latin typeface="SimHei" panose="02010609060101010101" pitchFamily="49" charset="-122"/>
                <a:ea typeface="SimHei" panose="02010609060101010101" pitchFamily="49" charset="-122"/>
              </a:rPr>
              <a:t>①赌轮选择法 ②最优保存策略 ③锦标赛选择法 ④排序选择法</a:t>
            </a:r>
            <a:endParaRPr lang="en-US" altLang="zh-CN" sz="1800" dirty="0">
              <a:latin typeface="SimHei" panose="02010609060101010101" pitchFamily="49" charset="-122"/>
              <a:ea typeface="SimHei" panose="02010609060101010101" pitchFamily="49" charset="-122"/>
            </a:endParaRPr>
          </a:p>
          <a:p>
            <a:pPr indent="457200" algn="just">
              <a:lnSpc>
                <a:spcPct val="150000"/>
              </a:lnSpc>
            </a:pPr>
            <a:r>
              <a:rPr lang="en-US" altLang="zh-CN" sz="1800" dirty="0">
                <a:solidFill>
                  <a:srgbClr val="FF0000"/>
                </a:solidFill>
                <a:latin typeface="SimHei" panose="02010609060101010101" pitchFamily="49" charset="-122"/>
                <a:ea typeface="SimHei" panose="02010609060101010101" pitchFamily="49" charset="-122"/>
              </a:rPr>
              <a:t>(2)</a:t>
            </a:r>
            <a:r>
              <a:rPr lang="zh-CN" altLang="en-US" sz="1800" dirty="0">
                <a:solidFill>
                  <a:srgbClr val="FF0000"/>
                </a:solidFill>
                <a:latin typeface="SimHei" panose="02010609060101010101" pitchFamily="49" charset="-122"/>
                <a:ea typeface="SimHei" panose="02010609060101010101" pitchFamily="49" charset="-122"/>
              </a:rPr>
              <a:t>交叉算子</a:t>
            </a:r>
          </a:p>
          <a:p>
            <a:pPr indent="457200" algn="just">
              <a:lnSpc>
                <a:spcPct val="150000"/>
              </a:lnSpc>
            </a:pPr>
            <a:r>
              <a:rPr lang="zh-CN" altLang="en-US" sz="1800" dirty="0">
                <a:latin typeface="SimHei" panose="02010609060101010101" pitchFamily="49" charset="-122"/>
                <a:ea typeface="SimHei" panose="02010609060101010101" pitchFamily="49" charset="-122"/>
              </a:rPr>
              <a:t>交叉算子模拟了自然界生物体的突变、体现了信息交换思想，决定着遗传算法的收敛性和全局搜索能力。目前适合于二进制编码的个体和浮点数编码的个体的</a:t>
            </a:r>
            <a:r>
              <a:rPr lang="zh-CN" altLang="en-US" sz="1800" dirty="0">
                <a:solidFill>
                  <a:srgbClr val="00B050"/>
                </a:solidFill>
                <a:latin typeface="SimHei" panose="02010609060101010101" pitchFamily="49" charset="-122"/>
                <a:ea typeface="SimHei" panose="02010609060101010101" pitchFamily="49" charset="-122"/>
              </a:rPr>
              <a:t>交叉算法主要有：</a:t>
            </a:r>
          </a:p>
          <a:p>
            <a:pPr indent="457200" algn="just">
              <a:lnSpc>
                <a:spcPct val="150000"/>
              </a:lnSpc>
            </a:pPr>
            <a:r>
              <a:rPr lang="zh-CN" altLang="en-US" sz="1800" dirty="0">
                <a:latin typeface="SimHei" panose="02010609060101010101" pitchFamily="49" charset="-122"/>
                <a:ea typeface="SimHei" panose="02010609060101010101" pitchFamily="49" charset="-122"/>
              </a:rPr>
              <a:t>①单点交叉 ②两点交叉与多点交叉 ③均匀交叉 ④算术交叉</a:t>
            </a:r>
          </a:p>
        </p:txBody>
      </p:sp>
    </p:spTree>
    <p:extLst>
      <p:ext uri="{BB962C8B-B14F-4D97-AF65-F5344CB8AC3E}">
        <p14:creationId xmlns:p14="http://schemas.microsoft.com/office/powerpoint/2010/main" val="21073759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遗传</a:t>
            </a:r>
            <a:r>
              <a:rPr lang="zh-CN" altLang="en-US" sz="3200" dirty="0">
                <a:latin typeface="Verdana" panose="020B0604030504040204" pitchFamily="34" charset="0"/>
              </a:rPr>
              <a:t>算法聚类基本原理</a:t>
            </a:r>
            <a:endParaRPr lang="zh-CN" altLang="en-US" dirty="0">
              <a:latin typeface="+mn-lt"/>
            </a:endParaRPr>
          </a:p>
        </p:txBody>
      </p:sp>
      <p:sp>
        <p:nvSpPr>
          <p:cNvPr id="27" name="矩形 59404">
            <a:extLst>
              <a:ext uri="{FF2B5EF4-FFF2-40B4-BE49-F238E27FC236}">
                <a16:creationId xmlns:a16="http://schemas.microsoft.com/office/drawing/2014/main" id="{C79FFDB7-A3CF-8046-A0CD-ACEE6FF25A2D}"/>
              </a:ext>
            </a:extLst>
          </p:cNvPr>
          <p:cNvSpPr>
            <a:spLocks noChangeArrowheads="1"/>
          </p:cNvSpPr>
          <p:nvPr/>
        </p:nvSpPr>
        <p:spPr bwMode="auto">
          <a:xfrm>
            <a:off x="684213" y="1556792"/>
            <a:ext cx="8001000" cy="4555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Wingdings" pitchFamily="2" charset="2"/>
              <a:buChar char="Ø"/>
            </a:pPr>
            <a:endParaRPr lang="en-US" altLang="zh-CN" sz="2300">
              <a:solidFill>
                <a:srgbClr val="000000"/>
              </a:solidFill>
              <a:latin typeface="Verdana" panose="020B0604030504040204" pitchFamily="34" charset="0"/>
            </a:endParaRPr>
          </a:p>
          <a:p>
            <a:pPr eaLnBrk="1" hangingPunct="1">
              <a:lnSpc>
                <a:spcPct val="150000"/>
              </a:lnSpc>
              <a:buFont typeface="Wingdings" pitchFamily="2" charset="2"/>
              <a:buChar char="Ø"/>
            </a:pPr>
            <a:endParaRPr lang="en-US" altLang="zh-CN" sz="2300">
              <a:solidFill>
                <a:srgbClr val="000000"/>
              </a:solidFill>
              <a:latin typeface="Verdana" panose="020B0604030504040204" pitchFamily="34" charset="0"/>
            </a:endParaRPr>
          </a:p>
          <a:p>
            <a:pPr>
              <a:lnSpc>
                <a:spcPct val="80000"/>
              </a:lnSpc>
              <a:spcBef>
                <a:spcPct val="0"/>
              </a:spcBef>
              <a:buClrTx/>
              <a:buFont typeface="Wingdings" pitchFamily="2" charset="2"/>
              <a:buNone/>
            </a:pPr>
            <a:endParaRPr lang="en-US" altLang="zh-CN" sz="1900">
              <a:solidFill>
                <a:srgbClr val="000000"/>
              </a:solidFill>
              <a:latin typeface="Verdana" panose="020B0604030504040204" pitchFamily="34" charset="0"/>
            </a:endParaRPr>
          </a:p>
          <a:p>
            <a:pPr eaLnBrk="1" hangingPunct="1">
              <a:lnSpc>
                <a:spcPct val="80000"/>
              </a:lnSpc>
              <a:buFont typeface="Wingdings" pitchFamily="2" charset="2"/>
              <a:buChar char="•"/>
            </a:pPr>
            <a:endParaRPr lang="en-US" altLang="zh-CN" sz="1900">
              <a:solidFill>
                <a:srgbClr val="000000"/>
              </a:solidFill>
              <a:latin typeface="Verdana" panose="020B0604030504040204" pitchFamily="34" charset="0"/>
            </a:endParaRPr>
          </a:p>
          <a:p>
            <a:pPr>
              <a:lnSpc>
                <a:spcPct val="80000"/>
              </a:lnSpc>
              <a:spcBef>
                <a:spcPct val="0"/>
              </a:spcBef>
              <a:buClrTx/>
              <a:buFont typeface="Wingdings" pitchFamily="2" charset="2"/>
              <a:buNone/>
            </a:pPr>
            <a:r>
              <a:rPr lang="en-US" altLang="zh-CN" sz="1900">
                <a:solidFill>
                  <a:srgbClr val="000000"/>
                </a:solidFill>
                <a:latin typeface="Verdana" panose="020B0604030504040204" pitchFamily="34" charset="0"/>
              </a:rPr>
              <a:t> </a:t>
            </a:r>
          </a:p>
        </p:txBody>
      </p:sp>
      <p:sp>
        <p:nvSpPr>
          <p:cNvPr id="6" name="矩形 5">
            <a:extLst>
              <a:ext uri="{FF2B5EF4-FFF2-40B4-BE49-F238E27FC236}">
                <a16:creationId xmlns:a16="http://schemas.microsoft.com/office/drawing/2014/main" id="{C19AA126-C9BD-4A49-B8C2-8208EC0623BC}"/>
              </a:ext>
            </a:extLst>
          </p:cNvPr>
          <p:cNvSpPr/>
          <p:nvPr/>
        </p:nvSpPr>
        <p:spPr>
          <a:xfrm>
            <a:off x="559495" y="1340768"/>
            <a:ext cx="8025010" cy="3000821"/>
          </a:xfrm>
          <a:prstGeom prst="rect">
            <a:avLst/>
          </a:prstGeom>
        </p:spPr>
        <p:txBody>
          <a:bodyPr wrap="square">
            <a:spAutoFit/>
          </a:bodyPr>
          <a:lstStyle/>
          <a:p>
            <a:pPr indent="457200" algn="just">
              <a:lnSpc>
                <a:spcPct val="150000"/>
              </a:lnSpc>
            </a:pPr>
            <a:r>
              <a:rPr lang="en-US" altLang="zh-CN" sz="1800" dirty="0">
                <a:solidFill>
                  <a:srgbClr val="FF0000"/>
                </a:solidFill>
                <a:latin typeface="SimHei" panose="02010609060101010101" pitchFamily="49" charset="-122"/>
                <a:ea typeface="SimHei" panose="02010609060101010101" pitchFamily="49" charset="-122"/>
              </a:rPr>
              <a:t>(3)</a:t>
            </a:r>
            <a:r>
              <a:rPr lang="zh-CN" altLang="en-US" sz="1800" dirty="0">
                <a:solidFill>
                  <a:srgbClr val="FF0000"/>
                </a:solidFill>
                <a:latin typeface="SimHei" panose="02010609060101010101" pitchFamily="49" charset="-122"/>
                <a:ea typeface="SimHei" panose="02010609060101010101" pitchFamily="49" charset="-122"/>
              </a:rPr>
              <a:t>变异算子</a:t>
            </a:r>
          </a:p>
          <a:p>
            <a:pPr indent="457200" algn="just">
              <a:lnSpc>
                <a:spcPct val="150000"/>
              </a:lnSpc>
            </a:pPr>
            <a:r>
              <a:rPr lang="zh-CN" altLang="en-US" sz="1800" dirty="0">
                <a:latin typeface="SimHei" panose="02010609060101010101" pitchFamily="49" charset="-122"/>
                <a:ea typeface="SimHei" panose="02010609060101010101" pitchFamily="49" charset="-122"/>
              </a:rPr>
              <a:t>变异操作只是对产生的新个体起辅助作用，决定了遗传算法的局部搜索能力。目前适合于二进制编码的个体和浮点数编码的个体的</a:t>
            </a:r>
            <a:r>
              <a:rPr lang="zh-CN" altLang="en-US" sz="1800" dirty="0">
                <a:solidFill>
                  <a:srgbClr val="00B050"/>
                </a:solidFill>
                <a:latin typeface="SimHei" panose="02010609060101010101" pitchFamily="49" charset="-122"/>
                <a:ea typeface="SimHei" panose="02010609060101010101" pitchFamily="49" charset="-122"/>
              </a:rPr>
              <a:t>变异算法主要有：</a:t>
            </a:r>
          </a:p>
          <a:p>
            <a:pPr indent="457200" algn="just">
              <a:lnSpc>
                <a:spcPct val="150000"/>
              </a:lnSpc>
            </a:pPr>
            <a:r>
              <a:rPr lang="zh-CN" altLang="en-US" sz="1800" dirty="0">
                <a:latin typeface="SimHei" panose="02010609060101010101" pitchFamily="49" charset="-122"/>
                <a:ea typeface="SimHei" panose="02010609060101010101" pitchFamily="49" charset="-122"/>
              </a:rPr>
              <a:t>①基本位变异</a:t>
            </a:r>
          </a:p>
          <a:p>
            <a:pPr indent="457200" algn="just">
              <a:lnSpc>
                <a:spcPct val="150000"/>
              </a:lnSpc>
            </a:pPr>
            <a:r>
              <a:rPr lang="en-US" altLang="zh-CN" sz="1800" dirty="0">
                <a:latin typeface="SimHei" panose="02010609060101010101" pitchFamily="49" charset="-122"/>
                <a:ea typeface="SimHei" panose="02010609060101010101" pitchFamily="49" charset="-122"/>
              </a:rPr>
              <a:t>②</a:t>
            </a:r>
            <a:r>
              <a:rPr lang="zh-CN" altLang="en-US" sz="1800" dirty="0">
                <a:latin typeface="SimHei" panose="02010609060101010101" pitchFamily="49" charset="-122"/>
                <a:ea typeface="SimHei" panose="02010609060101010101" pitchFamily="49" charset="-122"/>
              </a:rPr>
              <a:t>均匀变异</a:t>
            </a:r>
          </a:p>
          <a:p>
            <a:pPr indent="457200" algn="just">
              <a:lnSpc>
                <a:spcPct val="150000"/>
              </a:lnSpc>
            </a:pPr>
            <a:r>
              <a:rPr lang="zh-CN" altLang="en-US" sz="1800" dirty="0">
                <a:latin typeface="SimHei" panose="02010609060101010101" pitchFamily="49" charset="-122"/>
                <a:ea typeface="SimHei" panose="02010609060101010101" pitchFamily="49" charset="-122"/>
              </a:rPr>
              <a:t>③边界变异</a:t>
            </a:r>
          </a:p>
          <a:p>
            <a:pPr indent="457200" algn="just">
              <a:lnSpc>
                <a:spcPct val="150000"/>
              </a:lnSpc>
            </a:pPr>
            <a:r>
              <a:rPr lang="zh-CN" altLang="en-US" sz="1800" dirty="0">
                <a:latin typeface="SimHei" panose="02010609060101010101" pitchFamily="49" charset="-122"/>
                <a:ea typeface="SimHei" panose="02010609060101010101" pitchFamily="49" charset="-122"/>
              </a:rPr>
              <a:t>④高斯近似变异</a:t>
            </a:r>
          </a:p>
        </p:txBody>
      </p:sp>
    </p:spTree>
    <p:extLst>
      <p:ext uri="{BB962C8B-B14F-4D97-AF65-F5344CB8AC3E}">
        <p14:creationId xmlns:p14="http://schemas.microsoft.com/office/powerpoint/2010/main" val="17584246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遗传</a:t>
            </a:r>
            <a:r>
              <a:rPr lang="zh-CN" altLang="en-US" sz="3200" dirty="0">
                <a:latin typeface="Verdana" panose="020B0604030504040204" pitchFamily="34" charset="0"/>
              </a:rPr>
              <a:t>算法聚类基本原理</a:t>
            </a:r>
            <a:endParaRPr lang="zh-CN" altLang="en-US" dirty="0">
              <a:latin typeface="+mn-lt"/>
            </a:endParaRPr>
          </a:p>
        </p:txBody>
      </p:sp>
      <p:sp>
        <p:nvSpPr>
          <p:cNvPr id="27" name="矩形 59404">
            <a:extLst>
              <a:ext uri="{FF2B5EF4-FFF2-40B4-BE49-F238E27FC236}">
                <a16:creationId xmlns:a16="http://schemas.microsoft.com/office/drawing/2014/main" id="{C79FFDB7-A3CF-8046-A0CD-ACEE6FF25A2D}"/>
              </a:ext>
            </a:extLst>
          </p:cNvPr>
          <p:cNvSpPr>
            <a:spLocks noChangeArrowheads="1"/>
          </p:cNvSpPr>
          <p:nvPr/>
        </p:nvSpPr>
        <p:spPr bwMode="auto">
          <a:xfrm>
            <a:off x="684213" y="1556792"/>
            <a:ext cx="8001000" cy="4555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Wingdings" pitchFamily="2" charset="2"/>
              <a:buChar char="Ø"/>
            </a:pPr>
            <a:endParaRPr lang="en-US" altLang="zh-CN" sz="2300">
              <a:solidFill>
                <a:srgbClr val="000000"/>
              </a:solidFill>
              <a:latin typeface="Verdana" panose="020B0604030504040204" pitchFamily="34" charset="0"/>
            </a:endParaRPr>
          </a:p>
          <a:p>
            <a:pPr eaLnBrk="1" hangingPunct="1">
              <a:lnSpc>
                <a:spcPct val="150000"/>
              </a:lnSpc>
              <a:buFont typeface="Wingdings" pitchFamily="2" charset="2"/>
              <a:buChar char="Ø"/>
            </a:pPr>
            <a:endParaRPr lang="en-US" altLang="zh-CN" sz="2300">
              <a:solidFill>
                <a:srgbClr val="000000"/>
              </a:solidFill>
              <a:latin typeface="Verdana" panose="020B0604030504040204" pitchFamily="34" charset="0"/>
            </a:endParaRPr>
          </a:p>
          <a:p>
            <a:pPr>
              <a:lnSpc>
                <a:spcPct val="80000"/>
              </a:lnSpc>
              <a:spcBef>
                <a:spcPct val="0"/>
              </a:spcBef>
              <a:buClrTx/>
              <a:buFont typeface="Wingdings" pitchFamily="2" charset="2"/>
              <a:buNone/>
            </a:pPr>
            <a:endParaRPr lang="en-US" altLang="zh-CN" sz="1900">
              <a:solidFill>
                <a:srgbClr val="000000"/>
              </a:solidFill>
              <a:latin typeface="Verdana" panose="020B0604030504040204" pitchFamily="34" charset="0"/>
            </a:endParaRPr>
          </a:p>
          <a:p>
            <a:pPr eaLnBrk="1" hangingPunct="1">
              <a:lnSpc>
                <a:spcPct val="80000"/>
              </a:lnSpc>
              <a:buFont typeface="Wingdings" pitchFamily="2" charset="2"/>
              <a:buChar char="•"/>
            </a:pPr>
            <a:endParaRPr lang="en-US" altLang="zh-CN" sz="1900">
              <a:solidFill>
                <a:srgbClr val="000000"/>
              </a:solidFill>
              <a:latin typeface="Verdana" panose="020B0604030504040204" pitchFamily="34" charset="0"/>
            </a:endParaRPr>
          </a:p>
          <a:p>
            <a:pPr>
              <a:lnSpc>
                <a:spcPct val="80000"/>
              </a:lnSpc>
              <a:spcBef>
                <a:spcPct val="0"/>
              </a:spcBef>
              <a:buClrTx/>
              <a:buFont typeface="Wingdings" pitchFamily="2" charset="2"/>
              <a:buNone/>
            </a:pPr>
            <a:r>
              <a:rPr lang="en-US" altLang="zh-CN" sz="1900">
                <a:solidFill>
                  <a:srgbClr val="000000"/>
                </a:solidFill>
                <a:latin typeface="Verdana" panose="020B0604030504040204" pitchFamily="34" charset="0"/>
              </a:rPr>
              <a:t> </a:t>
            </a:r>
          </a:p>
        </p:txBody>
      </p:sp>
      <p:sp>
        <p:nvSpPr>
          <p:cNvPr id="5" name="矩形 4">
            <a:extLst>
              <a:ext uri="{FF2B5EF4-FFF2-40B4-BE49-F238E27FC236}">
                <a16:creationId xmlns:a16="http://schemas.microsoft.com/office/drawing/2014/main" id="{E3129B29-DB90-1C4D-8CCC-DC7F8C525E00}"/>
              </a:ext>
            </a:extLst>
          </p:cNvPr>
          <p:cNvSpPr/>
          <p:nvPr/>
        </p:nvSpPr>
        <p:spPr>
          <a:xfrm>
            <a:off x="559495" y="1378758"/>
            <a:ext cx="8025010" cy="4662815"/>
          </a:xfrm>
          <a:prstGeom prst="rect">
            <a:avLst/>
          </a:prstGeom>
        </p:spPr>
        <p:txBody>
          <a:bodyPr wrap="square">
            <a:spAutoFit/>
          </a:bodyPr>
          <a:lstStyle/>
          <a:p>
            <a:pPr marL="285750" indent="-285750" algn="just">
              <a:lnSpc>
                <a:spcPct val="150000"/>
              </a:lnSpc>
              <a:buFont typeface="Wingdings" pitchFamily="2" charset="2"/>
              <a:buChar char="Ø"/>
            </a:pPr>
            <a:r>
              <a:rPr lang="zh-CN" altLang="en-US" sz="1800" dirty="0">
                <a:solidFill>
                  <a:srgbClr val="00B050"/>
                </a:solidFill>
                <a:latin typeface="SimHei" panose="02010609060101010101" pitchFamily="49" charset="-122"/>
                <a:ea typeface="SimHei" panose="02010609060101010101" pitchFamily="49" charset="-122"/>
              </a:rPr>
              <a:t>控制参数</a:t>
            </a:r>
          </a:p>
          <a:p>
            <a:pPr indent="457200" algn="just">
              <a:lnSpc>
                <a:spcPct val="150000"/>
              </a:lnSpc>
            </a:pPr>
            <a:r>
              <a:rPr lang="zh-CN" altLang="en-US" sz="1800" dirty="0">
                <a:solidFill>
                  <a:srgbClr val="FF0000"/>
                </a:solidFill>
                <a:latin typeface="SimHei" panose="02010609060101010101" pitchFamily="49" charset="-122"/>
                <a:ea typeface="SimHei" panose="02010609060101010101" pitchFamily="49" charset="-122"/>
              </a:rPr>
              <a:t>控制参数</a:t>
            </a:r>
            <a:r>
              <a:rPr lang="zh-CN" altLang="en-US" sz="1800" dirty="0">
                <a:latin typeface="SimHei" panose="02010609060101010101" pitchFamily="49" charset="-122"/>
                <a:ea typeface="SimHei" panose="02010609060101010101" pitchFamily="49" charset="-122"/>
              </a:rPr>
              <a:t>主要有</a:t>
            </a:r>
            <a:r>
              <a:rPr lang="zh-CN" altLang="en-US" sz="1800" dirty="0">
                <a:solidFill>
                  <a:srgbClr val="0000FF"/>
                </a:solidFill>
                <a:latin typeface="SimHei" panose="02010609060101010101" pitchFamily="49" charset="-122"/>
                <a:ea typeface="SimHei" panose="02010609060101010101" pitchFamily="49" charset="-122"/>
              </a:rPr>
              <a:t>群体规模</a:t>
            </a:r>
            <a:r>
              <a:rPr lang="zh-CN" altLang="en-US" sz="1800" dirty="0">
                <a:latin typeface="SimHei" panose="02010609060101010101" pitchFamily="49" charset="-122"/>
                <a:ea typeface="SimHei" panose="02010609060101010101" pitchFamily="49" charset="-122"/>
              </a:rPr>
              <a:t>、</a:t>
            </a:r>
            <a:r>
              <a:rPr lang="zh-CN" altLang="en-US" sz="1800" dirty="0">
                <a:solidFill>
                  <a:srgbClr val="0000FF"/>
                </a:solidFill>
                <a:latin typeface="SimHei" panose="02010609060101010101" pitchFamily="49" charset="-122"/>
                <a:ea typeface="SimHei" panose="02010609060101010101" pitchFamily="49" charset="-122"/>
              </a:rPr>
              <a:t>迭代次数</a:t>
            </a:r>
            <a:r>
              <a:rPr lang="zh-CN" altLang="en-US" sz="1800" dirty="0">
                <a:latin typeface="SimHei" panose="02010609060101010101" pitchFamily="49" charset="-122"/>
                <a:ea typeface="SimHei" panose="02010609060101010101" pitchFamily="49" charset="-122"/>
              </a:rPr>
              <a:t>、</a:t>
            </a:r>
            <a:r>
              <a:rPr lang="zh-CN" altLang="en-US" sz="1800" dirty="0">
                <a:solidFill>
                  <a:srgbClr val="0000FF"/>
                </a:solidFill>
                <a:latin typeface="SimHei" panose="02010609060101010101" pitchFamily="49" charset="-122"/>
                <a:ea typeface="SimHei" panose="02010609060101010101" pitchFamily="49" charset="-122"/>
              </a:rPr>
              <a:t>交叉概率</a:t>
            </a:r>
            <a:r>
              <a:rPr lang="zh-CN" altLang="en-US" sz="1800" dirty="0">
                <a:latin typeface="SimHei" panose="02010609060101010101" pitchFamily="49" charset="-122"/>
                <a:ea typeface="SimHei" panose="02010609060101010101" pitchFamily="49" charset="-122"/>
              </a:rPr>
              <a:t>、</a:t>
            </a:r>
            <a:r>
              <a:rPr lang="zh-CN" altLang="en-US" sz="1800" dirty="0">
                <a:solidFill>
                  <a:srgbClr val="0000FF"/>
                </a:solidFill>
                <a:latin typeface="SimHei" panose="02010609060101010101" pitchFamily="49" charset="-122"/>
                <a:ea typeface="SimHei" panose="02010609060101010101" pitchFamily="49" charset="-122"/>
              </a:rPr>
              <a:t>变异概率</a:t>
            </a:r>
            <a:r>
              <a:rPr lang="zh-CN" altLang="en-US" sz="1800" dirty="0">
                <a:latin typeface="SimHei" panose="02010609060101010101" pitchFamily="49" charset="-122"/>
                <a:ea typeface="SimHei" panose="02010609060101010101" pitchFamily="49" charset="-122"/>
              </a:rPr>
              <a:t>等，对此基本的遗传算法都需要提前设定：</a:t>
            </a:r>
          </a:p>
          <a:p>
            <a:pPr indent="457200" algn="just">
              <a:lnSpc>
                <a:spcPct val="150000"/>
              </a:lnSpc>
            </a:pPr>
            <a:r>
              <a:rPr lang="en-US" altLang="zh-CN" sz="1800" dirty="0">
                <a:latin typeface="SimHei" panose="02010609060101010101" pitchFamily="49" charset="-122"/>
                <a:ea typeface="SimHei" panose="02010609060101010101" pitchFamily="49" charset="-122"/>
              </a:rPr>
              <a:t>N</a:t>
            </a:r>
            <a:r>
              <a:rPr lang="zh-CN" altLang="en-US" sz="1800" dirty="0">
                <a:latin typeface="SimHei" panose="02010609060101010101" pitchFamily="49" charset="-122"/>
                <a:ea typeface="SimHei" panose="02010609060101010101" pitchFamily="49" charset="-122"/>
              </a:rPr>
              <a:t>：群体大小，如果群体规模大，可提供大量模式，使遗传算法进行启发式搜索，防止早熟发生，但会降低效率；如果群体规模小，可提高速度，但却会降低效率。一般取为</a:t>
            </a:r>
            <a:r>
              <a:rPr lang="en-US" altLang="zh-CN" sz="1800" dirty="0">
                <a:latin typeface="SimHei" panose="02010609060101010101" pitchFamily="49" charset="-122"/>
                <a:ea typeface="SimHei" panose="02010609060101010101" pitchFamily="49" charset="-122"/>
              </a:rPr>
              <a:t>20</a:t>
            </a:r>
            <a:r>
              <a:rPr lang="zh-CN" altLang="en-US" sz="1800" dirty="0">
                <a:latin typeface="SimHei" panose="02010609060101010101" pitchFamily="49" charset="-122"/>
                <a:ea typeface="SimHei" panose="02010609060101010101" pitchFamily="49" charset="-122"/>
              </a:rPr>
              <a:t>～</a:t>
            </a:r>
            <a:r>
              <a:rPr lang="en-US" altLang="zh-CN" sz="1800" dirty="0">
                <a:latin typeface="SimHei" panose="02010609060101010101" pitchFamily="49" charset="-122"/>
                <a:ea typeface="SimHei" panose="02010609060101010101" pitchFamily="49" charset="-122"/>
              </a:rPr>
              <a:t>100</a:t>
            </a:r>
            <a:r>
              <a:rPr lang="zh-CN" altLang="en-US" sz="1800" dirty="0">
                <a:latin typeface="SimHei" panose="02010609060101010101" pitchFamily="49" charset="-122"/>
                <a:ea typeface="SimHei" panose="02010609060101010101" pitchFamily="49" charset="-122"/>
              </a:rPr>
              <a:t>。</a:t>
            </a:r>
          </a:p>
          <a:p>
            <a:pPr indent="457200" algn="just">
              <a:lnSpc>
                <a:spcPct val="150000"/>
              </a:lnSpc>
            </a:pPr>
            <a:r>
              <a:rPr lang="en-US" altLang="zh-CN" sz="1800" dirty="0">
                <a:latin typeface="SimHei" panose="02010609060101010101" pitchFamily="49" charset="-122"/>
                <a:ea typeface="SimHei" panose="02010609060101010101" pitchFamily="49" charset="-122"/>
              </a:rPr>
              <a:t>T</a:t>
            </a:r>
            <a:r>
              <a:rPr lang="zh-CN" altLang="en-US" sz="1800" dirty="0">
                <a:latin typeface="SimHei" panose="02010609060101010101" pitchFamily="49" charset="-122"/>
                <a:ea typeface="SimHei" panose="02010609060101010101" pitchFamily="49" charset="-122"/>
              </a:rPr>
              <a:t>：遗传运算的终止进化代数，一般取为</a:t>
            </a:r>
            <a:r>
              <a:rPr lang="en-US" altLang="zh-CN" sz="1800" dirty="0">
                <a:latin typeface="SimHei" panose="02010609060101010101" pitchFamily="49" charset="-122"/>
                <a:ea typeface="SimHei" panose="02010609060101010101" pitchFamily="49" charset="-122"/>
              </a:rPr>
              <a:t>100</a:t>
            </a:r>
            <a:r>
              <a:rPr lang="zh-CN" altLang="en-US" sz="1800" dirty="0">
                <a:latin typeface="SimHei" panose="02010609060101010101" pitchFamily="49" charset="-122"/>
                <a:ea typeface="SimHei" panose="02010609060101010101" pitchFamily="49" charset="-122"/>
              </a:rPr>
              <a:t>～</a:t>
            </a:r>
            <a:r>
              <a:rPr lang="en-US" altLang="zh-CN" sz="1800" dirty="0">
                <a:latin typeface="SimHei" panose="02010609060101010101" pitchFamily="49" charset="-122"/>
                <a:ea typeface="SimHei" panose="02010609060101010101" pitchFamily="49" charset="-122"/>
              </a:rPr>
              <a:t>500</a:t>
            </a:r>
            <a:r>
              <a:rPr lang="zh-CN" altLang="en-US" sz="1800" dirty="0">
                <a:latin typeface="SimHei" panose="02010609060101010101" pitchFamily="49" charset="-122"/>
                <a:ea typeface="SimHei" panose="02010609060101010101" pitchFamily="49" charset="-122"/>
              </a:rPr>
              <a:t>。</a:t>
            </a:r>
          </a:p>
          <a:p>
            <a:pPr indent="457200" algn="just">
              <a:lnSpc>
                <a:spcPct val="150000"/>
              </a:lnSpc>
            </a:pPr>
            <a:r>
              <a:rPr lang="en-US" altLang="zh-CN" sz="1800" dirty="0">
                <a:latin typeface="SimHei" panose="02010609060101010101" pitchFamily="49" charset="-122"/>
                <a:ea typeface="SimHei" panose="02010609060101010101" pitchFamily="49" charset="-122"/>
              </a:rPr>
              <a:t>Pc</a:t>
            </a:r>
            <a:r>
              <a:rPr lang="zh-CN" altLang="en-US" sz="1800" dirty="0">
                <a:latin typeface="SimHei" panose="02010609060101010101" pitchFamily="49" charset="-122"/>
                <a:ea typeface="SimHei" panose="02010609060101010101" pitchFamily="49" charset="-122"/>
              </a:rPr>
              <a:t>：交叉概率，它影响着交叉算子的使用频率</a:t>
            </a:r>
            <a:r>
              <a:rPr lang="en-US" altLang="zh-CN" sz="1800" dirty="0">
                <a:latin typeface="SimHei" panose="02010609060101010101" pitchFamily="49" charset="-122"/>
                <a:ea typeface="SimHei" panose="02010609060101010101" pitchFamily="49" charset="-122"/>
              </a:rPr>
              <a:t>,</a:t>
            </a:r>
            <a:r>
              <a:rPr lang="zh-CN" altLang="en-US" sz="1800" dirty="0">
                <a:latin typeface="SimHei" panose="02010609060101010101" pitchFamily="49" charset="-122"/>
                <a:ea typeface="SimHei" panose="02010609060101010101" pitchFamily="49" charset="-122"/>
              </a:rPr>
              <a:t>一般取为</a:t>
            </a:r>
            <a:r>
              <a:rPr lang="en-US" altLang="zh-CN" sz="1800" dirty="0">
                <a:latin typeface="SimHei" panose="02010609060101010101" pitchFamily="49" charset="-122"/>
                <a:ea typeface="SimHei" panose="02010609060101010101" pitchFamily="49" charset="-122"/>
              </a:rPr>
              <a:t>0.4</a:t>
            </a:r>
            <a:r>
              <a:rPr lang="zh-CN" altLang="en-US" sz="1800" dirty="0">
                <a:latin typeface="SimHei" panose="02010609060101010101" pitchFamily="49" charset="-122"/>
                <a:ea typeface="SimHei" panose="02010609060101010101" pitchFamily="49" charset="-122"/>
              </a:rPr>
              <a:t>～</a:t>
            </a:r>
            <a:r>
              <a:rPr lang="en-US" altLang="zh-CN" sz="1800" dirty="0">
                <a:latin typeface="SimHei" panose="02010609060101010101" pitchFamily="49" charset="-122"/>
                <a:ea typeface="SimHei" panose="02010609060101010101" pitchFamily="49" charset="-122"/>
              </a:rPr>
              <a:t>0.99</a:t>
            </a:r>
            <a:r>
              <a:rPr lang="zh-CN" altLang="en-US" sz="1800" dirty="0">
                <a:latin typeface="SimHei" panose="02010609060101010101" pitchFamily="49" charset="-122"/>
                <a:ea typeface="SimHei" panose="02010609060101010101" pitchFamily="49" charset="-122"/>
              </a:rPr>
              <a:t>。</a:t>
            </a:r>
          </a:p>
          <a:p>
            <a:pPr indent="457200" algn="just">
              <a:lnSpc>
                <a:spcPct val="150000"/>
              </a:lnSpc>
            </a:pPr>
            <a:r>
              <a:rPr lang="en-US" altLang="zh-CN" sz="1800" dirty="0">
                <a:latin typeface="SimHei" panose="02010609060101010101" pitchFamily="49" charset="-122"/>
                <a:ea typeface="SimHei" panose="02010609060101010101" pitchFamily="49" charset="-122"/>
              </a:rPr>
              <a:t>Pm</a:t>
            </a:r>
            <a:r>
              <a:rPr lang="zh-CN" altLang="en-US" sz="1800" dirty="0">
                <a:latin typeface="SimHei" panose="02010609060101010101" pitchFamily="49" charset="-122"/>
                <a:ea typeface="SimHei" panose="02010609060101010101" pitchFamily="49" charset="-122"/>
              </a:rPr>
              <a:t>：变异概率，变异率控制着变异算子的使用频率，它的大小将影响群体的多样性及成熟前的收敛性能。一般取为</a:t>
            </a:r>
            <a:r>
              <a:rPr lang="en-US" altLang="zh-CN" sz="1800" dirty="0">
                <a:latin typeface="SimHei" panose="02010609060101010101" pitchFamily="49" charset="-122"/>
                <a:ea typeface="SimHei" panose="02010609060101010101" pitchFamily="49" charset="-122"/>
              </a:rPr>
              <a:t>0.0001</a:t>
            </a:r>
            <a:r>
              <a:rPr lang="zh-CN" altLang="en-US" sz="1800" dirty="0">
                <a:latin typeface="SimHei" panose="02010609060101010101" pitchFamily="49" charset="-122"/>
                <a:ea typeface="SimHei" panose="02010609060101010101" pitchFamily="49" charset="-122"/>
              </a:rPr>
              <a:t>～</a:t>
            </a:r>
            <a:r>
              <a:rPr lang="en-US" altLang="zh-CN" sz="1800" dirty="0">
                <a:latin typeface="SimHei" panose="02010609060101010101" pitchFamily="49" charset="-122"/>
                <a:ea typeface="SimHei" panose="02010609060101010101" pitchFamily="49" charset="-122"/>
              </a:rPr>
              <a:t>0.1</a:t>
            </a:r>
            <a:r>
              <a:rPr lang="zh-CN" altLang="en-US" sz="1800" dirty="0">
                <a:latin typeface="SimHei" panose="02010609060101010101" pitchFamily="49" charset="-122"/>
                <a:ea typeface="SimHei" panose="02010609060101010101" pitchFamily="49" charset="-122"/>
              </a:rPr>
              <a:t>。</a:t>
            </a:r>
          </a:p>
          <a:p>
            <a:pPr indent="457200" algn="just">
              <a:lnSpc>
                <a:spcPct val="150000"/>
              </a:lnSpc>
            </a:pPr>
            <a:endParaRPr lang="zh-CN" altLang="en-US" sz="1800" b="0" dirty="0">
              <a:latin typeface="+mn-ea"/>
              <a:ea typeface="+mn-ea"/>
            </a:endParaRPr>
          </a:p>
        </p:txBody>
      </p:sp>
    </p:spTree>
    <p:extLst>
      <p:ext uri="{BB962C8B-B14F-4D97-AF65-F5344CB8AC3E}">
        <p14:creationId xmlns:p14="http://schemas.microsoft.com/office/powerpoint/2010/main" val="21341400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 </a:t>
            </a:r>
            <a:r>
              <a:rPr lang="zh-CN" altLang="en-US" dirty="0">
                <a:latin typeface="+mn-lt"/>
              </a:rPr>
              <a:t>遗传</a:t>
            </a:r>
            <a:r>
              <a:rPr lang="zh-CN" altLang="en-US" sz="3200" dirty="0">
                <a:latin typeface="Verdana" panose="020B0604030504040204" pitchFamily="34" charset="0"/>
              </a:rPr>
              <a:t>算法聚类实现</a:t>
            </a:r>
            <a:endParaRPr lang="zh-CN" altLang="en-US" dirty="0">
              <a:latin typeface="+mn-lt"/>
            </a:endParaRPr>
          </a:p>
        </p:txBody>
      </p:sp>
      <mc:AlternateContent xmlns:mc="http://schemas.openxmlformats.org/markup-compatibility/2006" xmlns:a14="http://schemas.microsoft.com/office/drawing/2010/main">
        <mc:Choice Requires="a14">
          <p:sp>
            <p:nvSpPr>
              <p:cNvPr id="27" name="矩形 59404">
                <a:extLst>
                  <a:ext uri="{FF2B5EF4-FFF2-40B4-BE49-F238E27FC236}">
                    <a16:creationId xmlns:a16="http://schemas.microsoft.com/office/drawing/2014/main" id="{C79FFDB7-A3CF-8046-A0CD-ACEE6FF25A2D}"/>
                  </a:ext>
                </a:extLst>
              </p:cNvPr>
              <p:cNvSpPr>
                <a:spLocks noChangeArrowheads="1"/>
              </p:cNvSpPr>
              <p:nvPr/>
            </p:nvSpPr>
            <p:spPr bwMode="auto">
              <a:xfrm>
                <a:off x="677584" y="1151458"/>
                <a:ext cx="8214896" cy="48698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571500" indent="-571500">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buClr>
                    <a:srgbClr val="FF0000"/>
                  </a:buClr>
                  <a:buNone/>
                </a:pPr>
                <a:r>
                  <a:rPr lang="en-US" altLang="zh-CN" sz="2300" dirty="0">
                    <a:solidFill>
                      <a:srgbClr val="FF0000"/>
                    </a:solidFill>
                    <a:latin typeface="Verdana" panose="020B0604030504040204" pitchFamily="34" charset="0"/>
                  </a:rPr>
                  <a:t>1. </a:t>
                </a:r>
                <a:r>
                  <a:rPr lang="zh-CN" altLang="en-US" sz="2300" dirty="0">
                    <a:solidFill>
                      <a:srgbClr val="FF0000"/>
                    </a:solidFill>
                    <a:latin typeface="SimHei" panose="02010609060101010101" pitchFamily="49" charset="-122"/>
                    <a:ea typeface="SimHei" panose="02010609060101010101" pitchFamily="49" charset="-122"/>
                  </a:rPr>
                  <a:t>问题编码</a:t>
                </a:r>
                <a:endParaRPr lang="en-US" altLang="zh-CN" sz="2300" dirty="0">
                  <a:solidFill>
                    <a:srgbClr val="FF0000"/>
                  </a:solidFill>
                  <a:latin typeface="SimHei" panose="02010609060101010101" pitchFamily="49" charset="-122"/>
                  <a:ea typeface="SimHei" panose="02010609060101010101" pitchFamily="49" charset="-122"/>
                </a:endParaRPr>
              </a:p>
              <a:p>
                <a:pPr marL="0" indent="0" eaLnBrk="1" hangingPunct="1">
                  <a:lnSpc>
                    <a:spcPct val="150000"/>
                  </a:lnSpc>
                  <a:buClr>
                    <a:srgbClr val="FF0000"/>
                  </a:buClr>
                  <a:buNone/>
                </a:pPr>
                <a:r>
                  <a:rPr lang="en-US" altLang="zh-CN" sz="2300" dirty="0">
                    <a:solidFill>
                      <a:srgbClr val="FF0000"/>
                    </a:solidFill>
                    <a:latin typeface="Verdana" panose="020B0604030504040204" pitchFamily="34" charset="0"/>
                  </a:rPr>
                  <a:t>	</a:t>
                </a:r>
                <a:r>
                  <a:rPr lang="zh-CN" altLang="en-US" sz="1800" dirty="0">
                    <a:latin typeface="SimHei" panose="02010609060101010101" pitchFamily="49" charset="-122"/>
                    <a:ea typeface="SimHei" panose="02010609060101010101" pitchFamily="49" charset="-122"/>
                  </a:rPr>
                  <a:t>本实验问题，我们采用浮点数编码。</a:t>
                </a:r>
                <a:endParaRPr lang="en-US" altLang="zh-CN" sz="1800" dirty="0">
                  <a:latin typeface="SimHei" panose="02010609060101010101" pitchFamily="49" charset="-122"/>
                  <a:ea typeface="SimHei" panose="02010609060101010101" pitchFamily="49" charset="-122"/>
                </a:endParaRPr>
              </a:p>
              <a:p>
                <a:pPr marL="0" indent="0" eaLnBrk="1" hangingPunct="1">
                  <a:lnSpc>
                    <a:spcPct val="150000"/>
                  </a:lnSpc>
                  <a:buClr>
                    <a:srgbClr val="FF0000"/>
                  </a:buClr>
                  <a:buNone/>
                </a:pPr>
                <a:r>
                  <a:rPr lang="en-US" altLang="zh-CN" sz="1800" dirty="0">
                    <a:solidFill>
                      <a:srgbClr val="FF0000"/>
                    </a:solidFill>
                    <a:latin typeface="SimHei" panose="02010609060101010101" pitchFamily="49" charset="-122"/>
                    <a:ea typeface="SimHei" panose="02010609060101010101" pitchFamily="49" charset="-122"/>
                  </a:rPr>
                  <a:t>	</a:t>
                </a:r>
                <a:r>
                  <a:rPr lang="zh-CN" altLang="en-US" sz="1800" dirty="0">
                    <a:latin typeface="SimHei" panose="02010609060101010101" pitchFamily="49" charset="-122"/>
                    <a:ea typeface="SimHei" panose="02010609060101010101" pitchFamily="49" charset="-122"/>
                  </a:rPr>
                  <a:t>每个基因值用某一范围内的一个浮点数来表示，染色体（个体）的编码长度等于其决策变量的个数。</a:t>
                </a:r>
                <a:endParaRPr lang="en-US" altLang="zh-CN" sz="1800" dirty="0">
                  <a:latin typeface="SimHei" panose="02010609060101010101" pitchFamily="49" charset="-122"/>
                  <a:ea typeface="SimHei" panose="02010609060101010101" pitchFamily="49" charset="-122"/>
                </a:endParaRPr>
              </a:p>
              <a:p>
                <a:pPr marL="0" indent="0" eaLnBrk="1" hangingPunct="1">
                  <a:lnSpc>
                    <a:spcPct val="150000"/>
                  </a:lnSpc>
                  <a:buClr>
                    <a:srgbClr val="FF0000"/>
                  </a:buClr>
                  <a:buNone/>
                </a:pPr>
                <a:r>
                  <a:rPr lang="en-US" altLang="zh-CN" sz="1800" dirty="0">
                    <a:solidFill>
                      <a:srgbClr val="FF0000"/>
                    </a:solidFill>
                    <a:latin typeface="SimHei" panose="02010609060101010101" pitchFamily="49" charset="-122"/>
                    <a:ea typeface="SimHei" panose="02010609060101010101" pitchFamily="49" charset="-122"/>
                  </a:rPr>
                  <a:t>	</a:t>
                </a:r>
                <a:r>
                  <a:rPr lang="zh-CN" altLang="en-US" sz="1800" dirty="0">
                    <a:latin typeface="SimHei" panose="02010609060101010101" pitchFamily="49" charset="-122"/>
                    <a:ea typeface="SimHei" panose="02010609060101010101" pitchFamily="49" charset="-122"/>
                  </a:rPr>
                  <a:t>本实验染色体结构（假设分为</a:t>
                </a:r>
                <a:r>
                  <a:rPr lang="en-US" altLang="zh-CN" sz="1800" dirty="0">
                    <a:latin typeface="SimHei" panose="02010609060101010101" pitchFamily="49" charset="-122"/>
                    <a:ea typeface="SimHei" panose="02010609060101010101" pitchFamily="49" charset="-122"/>
                  </a:rPr>
                  <a:t>4</a:t>
                </a:r>
                <a:r>
                  <a:rPr lang="zh-CN" altLang="en-US" sz="1800" dirty="0">
                    <a:latin typeface="SimHei" panose="02010609060101010101" pitchFamily="49" charset="-122"/>
                    <a:ea typeface="SimHei" panose="02010609060101010101" pitchFamily="49" charset="-122"/>
                  </a:rPr>
                  <a:t>类）：</a:t>
                </a:r>
                <a:endParaRPr lang="en-US" altLang="zh-CN" sz="1800" dirty="0">
                  <a:solidFill>
                    <a:srgbClr val="FF0000"/>
                  </a:solidFill>
                  <a:latin typeface="SimHei" panose="02010609060101010101" pitchFamily="49" charset="-122"/>
                  <a:ea typeface="SimHei" panose="02010609060101010101" pitchFamily="49" charset="-122"/>
                </a:endParaRPr>
              </a:p>
              <a:p>
                <a:pPr marL="0" indent="0" eaLnBrk="1" hangingPunct="1">
                  <a:lnSpc>
                    <a:spcPct val="150000"/>
                  </a:lnSpc>
                  <a:buNone/>
                </a:pPr>
                <a:r>
                  <a:rPr lang="zh-CN" altLang="en-US" sz="2300" dirty="0">
                    <a:solidFill>
                      <a:srgbClr val="000000"/>
                    </a:solidFill>
                    <a:latin typeface="Verdana" panose="020B0604030504040204" pitchFamily="34" charset="0"/>
                  </a:rPr>
                  <a:t>   </a:t>
                </a:r>
                <a:r>
                  <a:rPr lang="en-US" altLang="zh-CN" sz="2300" dirty="0">
                    <a:solidFill>
                      <a:srgbClr val="000000"/>
                    </a:solidFill>
                    <a:latin typeface="Verdana" panose="020B0604030504040204" pitchFamily="34" charset="0"/>
                  </a:rPr>
                  <a:t>[</a:t>
                </a:r>
                <a:r>
                  <a:rPr lang="en-US" altLang="zh-CN" sz="2300" b="1" dirty="0">
                    <a:solidFill>
                      <a:srgbClr val="00B0F0"/>
                    </a:solidFill>
                    <a:latin typeface="Verdana" panose="020B0604030504040204" pitchFamily="34" charset="0"/>
                  </a:rPr>
                  <a:t>R G B </a:t>
                </a:r>
                <a:r>
                  <a:rPr lang="en-US" altLang="zh-CN" sz="2300" b="1" dirty="0">
                    <a:solidFill>
                      <a:srgbClr val="00B050"/>
                    </a:solidFill>
                    <a:latin typeface="Verdana" panose="020B0604030504040204" pitchFamily="34" charset="0"/>
                  </a:rPr>
                  <a:t>R G B </a:t>
                </a:r>
                <a:r>
                  <a:rPr lang="en-US" altLang="zh-CN" sz="2300" b="1" dirty="0">
                    <a:solidFill>
                      <a:srgbClr val="FF0000"/>
                    </a:solidFill>
                    <a:latin typeface="Verdana" panose="020B0604030504040204" pitchFamily="34" charset="0"/>
                  </a:rPr>
                  <a:t>R G B </a:t>
                </a:r>
                <a:r>
                  <a:rPr lang="en-US" altLang="zh-CN" sz="2300" b="1" dirty="0">
                    <a:solidFill>
                      <a:srgbClr val="6880FF"/>
                    </a:solidFill>
                    <a:latin typeface="Verdana" panose="020B0604030504040204" pitchFamily="34" charset="0"/>
                  </a:rPr>
                  <a:t>R G B</a:t>
                </a:r>
                <a:r>
                  <a:rPr lang="en-US" altLang="zh-CN" sz="2300" b="1" dirty="0">
                    <a:solidFill>
                      <a:srgbClr val="000000"/>
                    </a:solidFill>
                    <a:latin typeface="Verdana" panose="020B0604030504040204" pitchFamily="34" charset="0"/>
                  </a:rPr>
                  <a:t> </a:t>
                </a:r>
                <a:r>
                  <a:rPr lang="en-US" altLang="zh-CN" sz="2300" dirty="0">
                    <a:solidFill>
                      <a:srgbClr val="000000"/>
                    </a:solidFill>
                    <a:latin typeface="Verdana" panose="020B0604030504040204" pitchFamily="34" charset="0"/>
                  </a:rPr>
                  <a:t>]   R,G,B </a:t>
                </a:r>
                <a14:m>
                  <m:oMath xmlns:m="http://schemas.openxmlformats.org/officeDocument/2006/math">
                    <m:r>
                      <a:rPr lang="en-US" altLang="zh-CN" sz="2300" i="1" smtClean="0">
                        <a:solidFill>
                          <a:srgbClr val="000000"/>
                        </a:solidFill>
                        <a:latin typeface="Cambria Math" panose="02040503050406030204" pitchFamily="18" charset="0"/>
                        <a:ea typeface="Cambria Math" panose="02040503050406030204" pitchFamily="18" charset="0"/>
                      </a:rPr>
                      <m:t>∈</m:t>
                    </m:r>
                  </m:oMath>
                </a14:m>
                <a:r>
                  <a:rPr lang="en-US" altLang="zh-CN" sz="2300" dirty="0">
                    <a:solidFill>
                      <a:srgbClr val="000000"/>
                    </a:solidFill>
                    <a:latin typeface="Verdana" panose="020B0604030504040204" pitchFamily="34" charset="0"/>
                    <a:ea typeface="Cambria Math" panose="02040503050406030204" pitchFamily="18" charset="0"/>
                  </a:rPr>
                  <a:t>[0, 4000]</a:t>
                </a:r>
              </a:p>
              <a:p>
                <a:pPr marL="0" indent="0" eaLnBrk="1" hangingPunct="1">
                  <a:lnSpc>
                    <a:spcPct val="150000"/>
                  </a:lnSpc>
                  <a:buNone/>
                </a:pPr>
                <a:r>
                  <a:rPr lang="en-US" altLang="zh-CN" sz="2300" dirty="0">
                    <a:solidFill>
                      <a:srgbClr val="FF0000"/>
                    </a:solidFill>
                    <a:latin typeface="SimHei" panose="02010609060101010101" pitchFamily="49" charset="-122"/>
                    <a:ea typeface="SimHei" panose="02010609060101010101" pitchFamily="49" charset="-122"/>
                  </a:rPr>
                  <a:t>2. </a:t>
                </a:r>
                <a:r>
                  <a:rPr lang="zh-CN" altLang="en-US" sz="2300" dirty="0">
                    <a:solidFill>
                      <a:srgbClr val="FF0000"/>
                    </a:solidFill>
                    <a:latin typeface="SimHei" panose="02010609060101010101" pitchFamily="49" charset="-122"/>
                    <a:ea typeface="SimHei" panose="02010609060101010101" pitchFamily="49" charset="-122"/>
                  </a:rPr>
                  <a:t>初始群体生成</a:t>
                </a:r>
                <a:endParaRPr lang="en-US" altLang="zh-CN" sz="2300" dirty="0">
                  <a:solidFill>
                    <a:srgbClr val="FF0000"/>
                  </a:solidFill>
                  <a:latin typeface="SimHei" panose="02010609060101010101" pitchFamily="49" charset="-122"/>
                  <a:ea typeface="SimHei" panose="02010609060101010101" pitchFamily="49" charset="-122"/>
                </a:endParaRPr>
              </a:p>
              <a:p>
                <a:pPr marL="0" indent="0" eaLnBrk="1" hangingPunct="1">
                  <a:lnSpc>
                    <a:spcPct val="150000"/>
                  </a:lnSpc>
                  <a:buNone/>
                </a:pPr>
                <a:r>
                  <a:rPr lang="en-US" altLang="zh-CN" sz="2300" dirty="0">
                    <a:solidFill>
                      <a:srgbClr val="FF0000"/>
                    </a:solidFill>
                    <a:latin typeface="SimHei" panose="02010609060101010101" pitchFamily="49" charset="-122"/>
                    <a:ea typeface="SimHei" panose="02010609060101010101" pitchFamily="49" charset="-122"/>
                  </a:rPr>
                  <a:t>	</a:t>
                </a:r>
                <a:r>
                  <a:rPr lang="zh-CN" altLang="en-US" sz="1800" dirty="0">
                    <a:latin typeface="SimHei" panose="02010609060101010101" pitchFamily="49" charset="-122"/>
                    <a:ea typeface="SimHei" panose="02010609060101010101" pitchFamily="49" charset="-122"/>
                  </a:rPr>
                  <a:t>在程序中使用随机初始化生成</a:t>
                </a:r>
                <a:r>
                  <a:rPr lang="en-US" altLang="zh-CN" sz="1800" dirty="0">
                    <a:latin typeface="SimHei" panose="02010609060101010101" pitchFamily="49" charset="-122"/>
                    <a:ea typeface="SimHei" panose="02010609060101010101" pitchFamily="49" charset="-122"/>
                  </a:rPr>
                  <a:t>200</a:t>
                </a:r>
                <a:r>
                  <a:rPr lang="zh-CN" altLang="en-US" sz="1800" dirty="0">
                    <a:latin typeface="SimHei" panose="02010609060101010101" pitchFamily="49" charset="-122"/>
                    <a:ea typeface="SimHei" panose="02010609060101010101" pitchFamily="49" charset="-122"/>
                  </a:rPr>
                  <a:t>条染色体。</a:t>
                </a:r>
                <a:endParaRPr lang="en-US" altLang="zh-CN" sz="1800" dirty="0">
                  <a:latin typeface="SimHei" panose="02010609060101010101" pitchFamily="49" charset="-122"/>
                  <a:ea typeface="SimHei" panose="02010609060101010101" pitchFamily="49" charset="-122"/>
                </a:endParaRPr>
              </a:p>
            </p:txBody>
          </p:sp>
        </mc:Choice>
        <mc:Fallback xmlns="">
          <p:sp>
            <p:nvSpPr>
              <p:cNvPr id="27" name="矩形 59404">
                <a:extLst>
                  <a:ext uri="{FF2B5EF4-FFF2-40B4-BE49-F238E27FC236}">
                    <a16:creationId xmlns:a16="http://schemas.microsoft.com/office/drawing/2014/main" id="{C79FFDB7-A3CF-8046-A0CD-ACEE6FF25A2D}"/>
                  </a:ext>
                </a:extLst>
              </p:cNvPr>
              <p:cNvSpPr>
                <a:spLocks noRot="1" noChangeAspect="1" noMove="1" noResize="1" noEditPoints="1" noAdjustHandles="1" noChangeArrowheads="1" noChangeShapeType="1" noTextEdit="1"/>
              </p:cNvSpPr>
              <p:nvPr/>
            </p:nvSpPr>
            <p:spPr bwMode="auto">
              <a:xfrm>
                <a:off x="677584" y="1151458"/>
                <a:ext cx="8214896" cy="4869830"/>
              </a:xfrm>
              <a:prstGeom prst="rect">
                <a:avLst/>
              </a:prstGeom>
              <a:blipFill>
                <a:blip r:embed="rId2"/>
                <a:stretch>
                  <a:fillRect l="-1080" r="-1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0542241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 </a:t>
            </a:r>
            <a:r>
              <a:rPr lang="zh-CN" altLang="en-US" dirty="0">
                <a:latin typeface="+mn-lt"/>
              </a:rPr>
              <a:t>遗传</a:t>
            </a:r>
            <a:r>
              <a:rPr lang="zh-CN" altLang="en-US" sz="3200" dirty="0">
                <a:latin typeface="Verdana" panose="020B0604030504040204" pitchFamily="34" charset="0"/>
              </a:rPr>
              <a:t>算法聚类实现</a:t>
            </a:r>
            <a:endParaRPr lang="zh-CN" altLang="en-US" dirty="0">
              <a:latin typeface="+mn-lt"/>
            </a:endParaRPr>
          </a:p>
        </p:txBody>
      </p:sp>
      <mc:AlternateContent xmlns:mc="http://schemas.openxmlformats.org/markup-compatibility/2006" xmlns:a14="http://schemas.microsoft.com/office/drawing/2010/main">
        <mc:Choice Requires="a14">
          <p:sp>
            <p:nvSpPr>
              <p:cNvPr id="27" name="矩形 59404">
                <a:extLst>
                  <a:ext uri="{FF2B5EF4-FFF2-40B4-BE49-F238E27FC236}">
                    <a16:creationId xmlns:a16="http://schemas.microsoft.com/office/drawing/2014/main" id="{C79FFDB7-A3CF-8046-A0CD-ACEE6FF25A2D}"/>
                  </a:ext>
                </a:extLst>
              </p:cNvPr>
              <p:cNvSpPr>
                <a:spLocks noChangeArrowheads="1"/>
              </p:cNvSpPr>
              <p:nvPr/>
            </p:nvSpPr>
            <p:spPr bwMode="auto">
              <a:xfrm>
                <a:off x="677584" y="1151458"/>
                <a:ext cx="8214896" cy="48698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571500" indent="-571500">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buClr>
                    <a:srgbClr val="FF0000"/>
                  </a:buClr>
                  <a:buNone/>
                </a:pPr>
                <a:r>
                  <a:rPr lang="en-US" altLang="zh-CN" sz="2300" dirty="0">
                    <a:solidFill>
                      <a:srgbClr val="FF0000"/>
                    </a:solidFill>
                    <a:latin typeface="SimHei" panose="02010609060101010101" pitchFamily="49" charset="-122"/>
                    <a:ea typeface="SimHei" panose="02010609060101010101" pitchFamily="49" charset="-122"/>
                  </a:rPr>
                  <a:t>3. </a:t>
                </a:r>
                <a:r>
                  <a:rPr lang="zh-CN" altLang="en-US" sz="2300" dirty="0">
                    <a:solidFill>
                      <a:srgbClr val="FF0000"/>
                    </a:solidFill>
                    <a:latin typeface="SimHei" panose="02010609060101010101" pitchFamily="49" charset="-122"/>
                    <a:ea typeface="SimHei" panose="02010609060101010101" pitchFamily="49" charset="-122"/>
                  </a:rPr>
                  <a:t>适应度函数</a:t>
                </a:r>
                <a:endParaRPr lang="en-US" altLang="zh-CN" sz="2300" dirty="0">
                  <a:solidFill>
                    <a:srgbClr val="FF0000"/>
                  </a:solidFill>
                  <a:latin typeface="SimHei" panose="02010609060101010101" pitchFamily="49" charset="-122"/>
                  <a:ea typeface="SimHei" panose="02010609060101010101" pitchFamily="49" charset="-122"/>
                </a:endParaRPr>
              </a:p>
              <a:p>
                <a:pPr marL="0" indent="0" eaLnBrk="1" hangingPunct="1">
                  <a:lnSpc>
                    <a:spcPct val="150000"/>
                  </a:lnSpc>
                  <a:buClr>
                    <a:srgbClr val="FF0000"/>
                  </a:buClr>
                  <a:buNone/>
                </a:pPr>
                <a:r>
                  <a:rPr lang="en-US" altLang="zh-CN" sz="2300" dirty="0">
                    <a:solidFill>
                      <a:srgbClr val="FF0000"/>
                    </a:solidFill>
                    <a:latin typeface="Verdana" panose="020B0604030504040204" pitchFamily="34" charset="0"/>
                  </a:rPr>
                  <a:t>	</a:t>
                </a:r>
                <a:r>
                  <a:rPr lang="zh-CN" altLang="en-US" sz="1800" dirty="0">
                    <a:latin typeface="SimHei" panose="02010609060101010101" pitchFamily="49" charset="-122"/>
                    <a:ea typeface="SimHei" panose="02010609060101010101" pitchFamily="49" charset="-122"/>
                  </a:rPr>
                  <a:t>适应度函数反映个体的优劣，根据目标函数确定。个体适应度越高，存活概率越大。</a:t>
                </a:r>
                <a:endParaRPr lang="en-US" altLang="zh-CN" sz="1800" dirty="0">
                  <a:latin typeface="SimHei" panose="02010609060101010101" pitchFamily="49" charset="-122"/>
                  <a:ea typeface="SimHei" panose="02010609060101010101" pitchFamily="49" charset="-122"/>
                </a:endParaRPr>
              </a:p>
              <a:p>
                <a:pPr marL="0" indent="0" eaLnBrk="1" hangingPunct="1">
                  <a:lnSpc>
                    <a:spcPct val="150000"/>
                  </a:lnSpc>
                  <a:buClr>
                    <a:srgbClr val="FF0000"/>
                  </a:buClr>
                  <a:buNone/>
                </a:pPr>
                <a:r>
                  <a:rPr lang="en-US" altLang="zh-CN" sz="2300" dirty="0">
                    <a:latin typeface="Verdana" panose="020B0604030504040204" pitchFamily="34" charset="0"/>
                  </a:rPr>
                  <a:t>	</a:t>
                </a:r>
                <a:r>
                  <a:rPr lang="zh-CN" altLang="en-US" sz="1800" dirty="0">
                    <a:solidFill>
                      <a:srgbClr val="FF0000"/>
                    </a:solidFill>
                    <a:latin typeface="SimHei" panose="02010609060101010101" pitchFamily="49" charset="-122"/>
                    <a:ea typeface="SimHei" panose="02010609060101010101" pitchFamily="49" charset="-122"/>
                  </a:rPr>
                  <a:t>目标函数</a:t>
                </a:r>
                <a:r>
                  <a:rPr lang="zh-CN" altLang="en-US" sz="1800" dirty="0">
                    <a:latin typeface="SimHei" panose="02010609060101010101" pitchFamily="49" charset="-122"/>
                    <a:ea typeface="SimHei" panose="02010609060101010101" pitchFamily="49" charset="-122"/>
                  </a:rPr>
                  <a:t>：</a:t>
                </a:r>
                <a14:m>
                  <m:oMath xmlns:m="http://schemas.openxmlformats.org/officeDocument/2006/math">
                    <m:sSub>
                      <m:sSubPr>
                        <m:ctrlPr>
                          <a:rPr lang="en-US" altLang="zh-CN" sz="1800" i="1">
                            <a:latin typeface="Cambria Math" panose="02040503050406030204" pitchFamily="18" charset="0"/>
                            <a:ea typeface="SimHei" panose="02010609060101010101" pitchFamily="49" charset="-122"/>
                          </a:rPr>
                        </m:ctrlPr>
                      </m:sSubPr>
                      <m:e>
                        <m:r>
                          <m:rPr>
                            <m:sty m:val="p"/>
                          </m:rPr>
                          <a:rPr lang="en-US" altLang="zh-CN" sz="1800">
                            <a:latin typeface="Cambria Math" panose="02040503050406030204" pitchFamily="18" charset="0"/>
                            <a:ea typeface="SimHei" panose="02010609060101010101" pitchFamily="49" charset="-122"/>
                          </a:rPr>
                          <m:t>G</m:t>
                        </m:r>
                      </m:e>
                      <m:sub>
                        <m:r>
                          <m:rPr>
                            <m:sty m:val="p"/>
                          </m:rPr>
                          <a:rPr lang="en-US" altLang="zh-CN" sz="1800">
                            <a:latin typeface="Cambria Math" panose="02040503050406030204" pitchFamily="18" charset="0"/>
                            <a:ea typeface="SimHei" panose="02010609060101010101" pitchFamily="49" charset="-122"/>
                          </a:rPr>
                          <m:t>c</m:t>
                        </m:r>
                      </m:sub>
                    </m:sSub>
                    <m:r>
                      <a:rPr lang="en-US" altLang="zh-CN" sz="1800">
                        <a:latin typeface="Cambria Math" panose="02040503050406030204" pitchFamily="18" charset="0"/>
                        <a:ea typeface="SimHei" panose="02010609060101010101" pitchFamily="49" charset="-122"/>
                      </a:rPr>
                      <m:t>=</m:t>
                    </m:r>
                    <m:nary>
                      <m:naryPr>
                        <m:chr m:val="∑"/>
                        <m:ctrlPr>
                          <a:rPr lang="en-US" altLang="zh-CN" sz="1800" i="1">
                            <a:latin typeface="Cambria Math" panose="02040503050406030204" pitchFamily="18" charset="0"/>
                            <a:ea typeface="SimHei" panose="02010609060101010101" pitchFamily="49" charset="-122"/>
                          </a:rPr>
                        </m:ctrlPr>
                      </m:naryPr>
                      <m:sub>
                        <m:r>
                          <m:rPr>
                            <m:brk m:alnAt="23"/>
                          </m:rPr>
                          <a:rPr lang="en-US" altLang="zh-CN" sz="1800">
                            <a:latin typeface="Cambria Math" panose="02040503050406030204" pitchFamily="18" charset="0"/>
                            <a:ea typeface="SimHei" panose="02010609060101010101" pitchFamily="49" charset="-122"/>
                          </a:rPr>
                          <m:t>𝑗</m:t>
                        </m:r>
                        <m:r>
                          <a:rPr lang="en-US" altLang="zh-CN" sz="1800">
                            <a:latin typeface="Cambria Math" panose="02040503050406030204" pitchFamily="18" charset="0"/>
                            <a:ea typeface="SimHei" panose="02010609060101010101" pitchFamily="49" charset="-122"/>
                          </a:rPr>
                          <m:t>=1</m:t>
                        </m:r>
                      </m:sub>
                      <m:sup>
                        <m:r>
                          <m:rPr>
                            <m:sty m:val="p"/>
                          </m:rPr>
                          <a:rPr lang="en-US" altLang="zh-CN" sz="1800">
                            <a:latin typeface="Cambria Math" panose="02040503050406030204" pitchFamily="18" charset="0"/>
                            <a:ea typeface="SimHei" panose="02010609060101010101" pitchFamily="49" charset="-122"/>
                          </a:rPr>
                          <m:t>c</m:t>
                        </m:r>
                      </m:sup>
                      <m:e>
                        <m:nary>
                          <m:naryPr>
                            <m:chr m:val="∑"/>
                            <m:ctrlPr>
                              <a:rPr lang="en-US" altLang="zh-CN" sz="1800" i="1">
                                <a:latin typeface="Cambria Math" panose="02040503050406030204" pitchFamily="18" charset="0"/>
                                <a:ea typeface="SimHei" panose="02010609060101010101" pitchFamily="49" charset="-122"/>
                              </a:rPr>
                            </m:ctrlPr>
                          </m:naryPr>
                          <m:sub>
                            <m:r>
                              <m:rPr>
                                <m:brk m:alnAt="23"/>
                              </m:rPr>
                              <a:rPr lang="en-US" altLang="zh-CN" sz="1800">
                                <a:latin typeface="Cambria Math" panose="02040503050406030204" pitchFamily="18" charset="0"/>
                                <a:ea typeface="SimHei" panose="02010609060101010101" pitchFamily="49" charset="-122"/>
                              </a:rPr>
                              <m:t>𝑘</m:t>
                            </m:r>
                            <m:r>
                              <a:rPr lang="en-US" altLang="zh-CN" sz="1800">
                                <a:latin typeface="Cambria Math" panose="02040503050406030204" pitchFamily="18" charset="0"/>
                                <a:ea typeface="SimHei" panose="02010609060101010101" pitchFamily="49" charset="-122"/>
                              </a:rPr>
                              <m:t>=1</m:t>
                            </m:r>
                          </m:sub>
                          <m:sup>
                            <m:sSub>
                              <m:sSubPr>
                                <m:ctrlPr>
                                  <a:rPr lang="en-US" altLang="zh-CN" sz="1800" i="1">
                                    <a:latin typeface="Cambria Math" panose="02040503050406030204" pitchFamily="18" charset="0"/>
                                    <a:ea typeface="SimHei" panose="02010609060101010101" pitchFamily="49" charset="-122"/>
                                  </a:rPr>
                                </m:ctrlPr>
                              </m:sSubPr>
                              <m:e>
                                <m:r>
                                  <a:rPr lang="en-US" altLang="zh-CN" sz="1800">
                                    <a:latin typeface="Cambria Math" panose="02040503050406030204" pitchFamily="18" charset="0"/>
                                    <a:ea typeface="SimHei" panose="02010609060101010101" pitchFamily="49" charset="-122"/>
                                  </a:rPr>
                                  <m:t>𝑛</m:t>
                                </m:r>
                              </m:e>
                              <m:sub>
                                <m:r>
                                  <a:rPr lang="en-US" altLang="zh-CN" sz="1800">
                                    <a:latin typeface="Cambria Math" panose="02040503050406030204" pitchFamily="18" charset="0"/>
                                    <a:ea typeface="SimHei" panose="02010609060101010101" pitchFamily="49" charset="-122"/>
                                  </a:rPr>
                                  <m:t>𝑗</m:t>
                                </m:r>
                              </m:sub>
                            </m:sSub>
                          </m:sup>
                          <m:e>
                            <m:sSup>
                              <m:sSupPr>
                                <m:ctrlPr>
                                  <a:rPr lang="en-US" altLang="zh-CN" sz="1800" i="1">
                                    <a:latin typeface="Cambria Math" panose="02040503050406030204" pitchFamily="18" charset="0"/>
                                    <a:ea typeface="SimHei" panose="02010609060101010101" pitchFamily="49" charset="-122"/>
                                  </a:rPr>
                                </m:ctrlPr>
                              </m:sSupPr>
                              <m:e>
                                <m:d>
                                  <m:dPr>
                                    <m:begChr m:val="‖"/>
                                    <m:endChr m:val="‖"/>
                                    <m:ctrlPr>
                                      <a:rPr lang="en-US" altLang="zh-CN" sz="1800" i="1">
                                        <a:latin typeface="Cambria Math" panose="02040503050406030204" pitchFamily="18" charset="0"/>
                                        <a:ea typeface="SimHei" panose="02010609060101010101" pitchFamily="49" charset="-122"/>
                                      </a:rPr>
                                    </m:ctrlPr>
                                  </m:dPr>
                                  <m:e>
                                    <m:sSubSup>
                                      <m:sSubSupPr>
                                        <m:ctrlPr>
                                          <a:rPr lang="en-US" altLang="zh-CN" sz="1800" i="1">
                                            <a:latin typeface="Cambria Math" panose="02040503050406030204" pitchFamily="18" charset="0"/>
                                            <a:ea typeface="SimHei" panose="02010609060101010101" pitchFamily="49" charset="-122"/>
                                          </a:rPr>
                                        </m:ctrlPr>
                                      </m:sSubSupPr>
                                      <m:e>
                                        <m:r>
                                          <a:rPr lang="en-US" altLang="zh-CN" sz="1800">
                                            <a:latin typeface="Cambria Math" panose="02040503050406030204" pitchFamily="18" charset="0"/>
                                            <a:ea typeface="SimHei" panose="02010609060101010101" pitchFamily="49" charset="-122"/>
                                          </a:rPr>
                                          <m:t>𝑥</m:t>
                                        </m:r>
                                      </m:e>
                                      <m:sub>
                                        <m:r>
                                          <a:rPr lang="en-US" altLang="zh-CN" sz="1800">
                                            <a:latin typeface="Cambria Math" panose="02040503050406030204" pitchFamily="18" charset="0"/>
                                            <a:ea typeface="SimHei" panose="02010609060101010101" pitchFamily="49" charset="-122"/>
                                          </a:rPr>
                                          <m:t>𝑘</m:t>
                                        </m:r>
                                      </m:sub>
                                      <m:sup>
                                        <m:r>
                                          <a:rPr lang="en-US" altLang="zh-CN" sz="1800">
                                            <a:latin typeface="Cambria Math" panose="02040503050406030204" pitchFamily="18" charset="0"/>
                                            <a:ea typeface="SimHei" panose="02010609060101010101" pitchFamily="49" charset="-122"/>
                                          </a:rPr>
                                          <m:t>(</m:t>
                                        </m:r>
                                        <m:r>
                                          <a:rPr lang="en-US" altLang="zh-CN" sz="1800">
                                            <a:latin typeface="Cambria Math" panose="02040503050406030204" pitchFamily="18" charset="0"/>
                                            <a:ea typeface="SimHei" panose="02010609060101010101" pitchFamily="49" charset="-122"/>
                                          </a:rPr>
                                          <m:t>𝑗</m:t>
                                        </m:r>
                                        <m:r>
                                          <a:rPr lang="en-US" altLang="zh-CN" sz="1800">
                                            <a:latin typeface="Cambria Math" panose="02040503050406030204" pitchFamily="18" charset="0"/>
                                            <a:ea typeface="SimHei" panose="02010609060101010101" pitchFamily="49" charset="-122"/>
                                          </a:rPr>
                                          <m:t>)</m:t>
                                        </m:r>
                                      </m:sup>
                                    </m:sSubSup>
                                    <m:r>
                                      <a:rPr lang="en-US" altLang="zh-CN" sz="1800">
                                        <a:latin typeface="Cambria Math" panose="02040503050406030204" pitchFamily="18" charset="0"/>
                                        <a:ea typeface="SimHei" panose="02010609060101010101" pitchFamily="49" charset="-122"/>
                                      </a:rPr>
                                      <m:t>−</m:t>
                                    </m:r>
                                    <m:sSub>
                                      <m:sSubPr>
                                        <m:ctrlPr>
                                          <a:rPr lang="en-US" altLang="zh-CN" sz="1800" i="1">
                                            <a:latin typeface="Cambria Math" panose="02040503050406030204" pitchFamily="18" charset="0"/>
                                            <a:ea typeface="SimHei" panose="02010609060101010101" pitchFamily="49" charset="-122"/>
                                          </a:rPr>
                                        </m:ctrlPr>
                                      </m:sSubPr>
                                      <m:e>
                                        <m:r>
                                          <a:rPr lang="en-US" altLang="zh-CN" sz="1800">
                                            <a:latin typeface="Cambria Math" panose="02040503050406030204" pitchFamily="18" charset="0"/>
                                            <a:ea typeface="SimHei" panose="02010609060101010101" pitchFamily="49" charset="-122"/>
                                          </a:rPr>
                                          <m:t>𝑚</m:t>
                                        </m:r>
                                      </m:e>
                                      <m:sub>
                                        <m:r>
                                          <a:rPr lang="en-US" altLang="zh-CN" sz="1800">
                                            <a:latin typeface="Cambria Math" panose="02040503050406030204" pitchFamily="18" charset="0"/>
                                            <a:ea typeface="SimHei" panose="02010609060101010101" pitchFamily="49" charset="-122"/>
                                          </a:rPr>
                                          <m:t>𝑗</m:t>
                                        </m:r>
                                      </m:sub>
                                    </m:sSub>
                                  </m:e>
                                </m:d>
                              </m:e>
                              <m:sup>
                                <m:r>
                                  <a:rPr lang="en-US" altLang="zh-CN" sz="1800">
                                    <a:latin typeface="Cambria Math" panose="02040503050406030204" pitchFamily="18" charset="0"/>
                                    <a:ea typeface="SimHei" panose="02010609060101010101" pitchFamily="49" charset="-122"/>
                                  </a:rPr>
                                  <m:t>2</m:t>
                                </m:r>
                              </m:sup>
                            </m:sSup>
                          </m:e>
                        </m:nary>
                      </m:e>
                    </m:nary>
                  </m:oMath>
                </a14:m>
                <a:endParaRPr lang="en-US" altLang="zh-CN" sz="1800" dirty="0">
                  <a:latin typeface="SimHei" panose="02010609060101010101" pitchFamily="49" charset="-122"/>
                  <a:ea typeface="SimHei" panose="02010609060101010101" pitchFamily="49" charset="-122"/>
                </a:endParaRPr>
              </a:p>
              <a:p>
                <a:pPr marL="0" indent="0" eaLnBrk="1" hangingPunct="1">
                  <a:lnSpc>
                    <a:spcPct val="150000"/>
                  </a:lnSpc>
                  <a:buClr>
                    <a:srgbClr val="FF0000"/>
                  </a:buClr>
                  <a:buNone/>
                </a:pPr>
                <a:r>
                  <a:rPr lang="en-US" altLang="zh-CN" sz="1800" dirty="0">
                    <a:latin typeface="SimHei" panose="02010609060101010101" pitchFamily="49" charset="-122"/>
                    <a:ea typeface="SimHei" panose="02010609060101010101" pitchFamily="49" charset="-122"/>
                  </a:rPr>
                  <a:t>	</a:t>
                </a:r>
                <a:r>
                  <a:rPr lang="zh-CN" altLang="en-US" sz="1800" dirty="0">
                    <a:latin typeface="SimHei" panose="02010609060101010101" pitchFamily="49" charset="-122"/>
                    <a:ea typeface="SimHei" panose="02010609060101010101" pitchFamily="49" charset="-122"/>
                  </a:rPr>
                  <a:t>其中：</a:t>
                </a:r>
                <a:r>
                  <a:rPr lang="en-US" altLang="zh-CN" sz="1800" dirty="0" err="1">
                    <a:latin typeface="SimHei" panose="02010609060101010101" pitchFamily="49" charset="-122"/>
                    <a:ea typeface="SimHei" panose="02010609060101010101" pitchFamily="49" charset="-122"/>
                  </a:rPr>
                  <a:t>m</a:t>
                </a:r>
                <a:r>
                  <a:rPr lang="en-US" altLang="zh-CN" sz="1800" baseline="-25000" dirty="0" err="1">
                    <a:latin typeface="SimHei" panose="02010609060101010101" pitchFamily="49" charset="-122"/>
                    <a:ea typeface="SimHei" panose="02010609060101010101" pitchFamily="49" charset="-122"/>
                  </a:rPr>
                  <a:t>j</a:t>
                </a:r>
                <a:r>
                  <a:rPr lang="en-US" altLang="zh-CN" sz="1800" dirty="0">
                    <a:latin typeface="SimHei" panose="02010609060101010101" pitchFamily="49" charset="-122"/>
                    <a:ea typeface="SimHei" panose="02010609060101010101" pitchFamily="49" charset="-122"/>
                  </a:rPr>
                  <a:t>(j=1,2,…,c)</a:t>
                </a:r>
                <a:r>
                  <a:rPr lang="zh-CN" altLang="en-US" sz="1800" dirty="0">
                    <a:latin typeface="SimHei" panose="02010609060101010101" pitchFamily="49" charset="-122"/>
                    <a:ea typeface="SimHei" panose="02010609060101010101" pitchFamily="49" charset="-122"/>
                  </a:rPr>
                  <a:t>是聚类中心，</a:t>
                </a:r>
                <a:r>
                  <a:rPr lang="en-US" altLang="zh-CN" sz="1800" dirty="0" err="1">
                    <a:latin typeface="SimHei" panose="02010609060101010101" pitchFamily="49" charset="-122"/>
                    <a:ea typeface="SimHei" panose="02010609060101010101" pitchFamily="49" charset="-122"/>
                  </a:rPr>
                  <a:t>x</a:t>
                </a:r>
                <a:r>
                  <a:rPr lang="en-US" altLang="zh-CN" sz="1800" baseline="-25000" dirty="0" err="1">
                    <a:latin typeface="SimHei" panose="02010609060101010101" pitchFamily="49" charset="-122"/>
                    <a:ea typeface="SimHei" panose="02010609060101010101" pitchFamily="49" charset="-122"/>
                  </a:rPr>
                  <a:t>k</a:t>
                </a:r>
                <a:r>
                  <a:rPr lang="zh-CN" altLang="en-US" sz="1800" dirty="0">
                    <a:latin typeface="SimHei" panose="02010609060101010101" pitchFamily="49" charset="-122"/>
                    <a:ea typeface="SimHei" panose="02010609060101010101" pitchFamily="49" charset="-122"/>
                  </a:rPr>
                  <a:t>是样本。</a:t>
                </a:r>
                <a:endParaRPr lang="en-US" altLang="zh-CN" sz="1800" dirty="0">
                  <a:latin typeface="SimHei" panose="02010609060101010101" pitchFamily="49" charset="-122"/>
                  <a:ea typeface="SimHei" panose="02010609060101010101" pitchFamily="49" charset="-122"/>
                </a:endParaRPr>
              </a:p>
              <a:p>
                <a:pPr marL="0" indent="0" eaLnBrk="1" hangingPunct="1">
                  <a:lnSpc>
                    <a:spcPct val="150000"/>
                  </a:lnSpc>
                  <a:buClr>
                    <a:srgbClr val="FF0000"/>
                  </a:buClr>
                  <a:buNone/>
                </a:pPr>
                <a:r>
                  <a:rPr lang="en-US" altLang="zh-CN" sz="1800" dirty="0">
                    <a:latin typeface="SimHei" panose="02010609060101010101" pitchFamily="49" charset="-122"/>
                    <a:ea typeface="SimHei" panose="02010609060101010101" pitchFamily="49" charset="-122"/>
                  </a:rPr>
                  <a:t>	</a:t>
                </a:r>
                <a:r>
                  <a:rPr lang="zh-CN" altLang="en-US" sz="1800" dirty="0">
                    <a:solidFill>
                      <a:srgbClr val="00B050"/>
                    </a:solidFill>
                    <a:latin typeface="SimHei" panose="02010609060101010101" pitchFamily="49" charset="-122"/>
                    <a:ea typeface="SimHei" panose="02010609060101010101" pitchFamily="49" charset="-122"/>
                  </a:rPr>
                  <a:t>适应度函数</a:t>
                </a:r>
                <a:r>
                  <a:rPr lang="zh-CN" altLang="en-US" sz="1800" dirty="0">
                    <a:latin typeface="SimHei" panose="02010609060101010101" pitchFamily="49" charset="-122"/>
                    <a:ea typeface="SimHei" panose="02010609060101010101" pitchFamily="49" charset="-122"/>
                  </a:rPr>
                  <a:t>：</a:t>
                </a:r>
                <a14:m>
                  <m:oMath xmlns:m="http://schemas.openxmlformats.org/officeDocument/2006/math">
                    <m:r>
                      <a:rPr lang="en-US" altLang="zh-CN" sz="1800">
                        <a:latin typeface="Cambria Math" panose="02040503050406030204" pitchFamily="18" charset="0"/>
                        <a:ea typeface="SimHei" panose="02010609060101010101" pitchFamily="49" charset="-122"/>
                      </a:rPr>
                      <m:t>𝑓𝑖𝑡</m:t>
                    </m:r>
                    <m:r>
                      <a:rPr lang="en-US" altLang="zh-CN" sz="1800">
                        <a:latin typeface="Cambria Math" panose="02040503050406030204" pitchFamily="18" charset="0"/>
                        <a:ea typeface="SimHei" panose="02010609060101010101" pitchFamily="49" charset="-122"/>
                      </a:rPr>
                      <m:t>= </m:t>
                    </m:r>
                    <m:f>
                      <m:fPr>
                        <m:ctrlPr>
                          <a:rPr lang="en-US" altLang="zh-CN" sz="1800" i="1">
                            <a:latin typeface="Cambria Math" panose="02040503050406030204" pitchFamily="18" charset="0"/>
                            <a:ea typeface="SimHei" panose="02010609060101010101" pitchFamily="49" charset="-122"/>
                          </a:rPr>
                        </m:ctrlPr>
                      </m:fPr>
                      <m:num>
                        <m:r>
                          <a:rPr lang="en-US" altLang="zh-CN" sz="1800">
                            <a:latin typeface="Cambria Math" panose="02040503050406030204" pitchFamily="18" charset="0"/>
                            <a:ea typeface="SimHei" panose="02010609060101010101" pitchFamily="49" charset="-122"/>
                          </a:rPr>
                          <m:t>1</m:t>
                        </m:r>
                      </m:num>
                      <m:den>
                        <m:r>
                          <a:rPr lang="en-US" altLang="zh-CN" sz="1800">
                            <a:latin typeface="Cambria Math" panose="02040503050406030204" pitchFamily="18" charset="0"/>
                            <a:ea typeface="SimHei" panose="02010609060101010101" pitchFamily="49" charset="-122"/>
                          </a:rPr>
                          <m:t>𝐺𝑐</m:t>
                        </m:r>
                      </m:den>
                    </m:f>
                  </m:oMath>
                </a14:m>
                <a:endParaRPr lang="en-US" altLang="zh-CN" sz="1800" dirty="0">
                  <a:latin typeface="SimHei" panose="02010609060101010101" pitchFamily="49" charset="-122"/>
                  <a:ea typeface="SimHei" panose="02010609060101010101" pitchFamily="49" charset="-122"/>
                </a:endParaRPr>
              </a:p>
            </p:txBody>
          </p:sp>
        </mc:Choice>
        <mc:Fallback xmlns="">
          <p:sp>
            <p:nvSpPr>
              <p:cNvPr id="27" name="矩形 59404">
                <a:extLst>
                  <a:ext uri="{FF2B5EF4-FFF2-40B4-BE49-F238E27FC236}">
                    <a16:creationId xmlns:a16="http://schemas.microsoft.com/office/drawing/2014/main" id="{C79FFDB7-A3CF-8046-A0CD-ACEE6FF25A2D}"/>
                  </a:ext>
                </a:extLst>
              </p:cNvPr>
              <p:cNvSpPr>
                <a:spLocks noRot="1" noChangeAspect="1" noMove="1" noResize="1" noEditPoints="1" noAdjustHandles="1" noChangeArrowheads="1" noChangeShapeType="1" noTextEdit="1"/>
              </p:cNvSpPr>
              <p:nvPr/>
            </p:nvSpPr>
            <p:spPr bwMode="auto">
              <a:xfrm>
                <a:off x="677584" y="1151458"/>
                <a:ext cx="8214896" cy="4869830"/>
              </a:xfrm>
              <a:prstGeom prst="rect">
                <a:avLst/>
              </a:prstGeom>
              <a:blipFill>
                <a:blip r:embed="rId2"/>
                <a:stretch>
                  <a:fillRect l="-1080" r="-1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0625337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 </a:t>
            </a:r>
            <a:r>
              <a:rPr lang="zh-CN" altLang="en-US" dirty="0">
                <a:latin typeface="+mn-lt"/>
              </a:rPr>
              <a:t>遗传</a:t>
            </a:r>
            <a:r>
              <a:rPr lang="zh-CN" altLang="en-US" sz="3200" dirty="0">
                <a:latin typeface="Verdana" panose="020B0604030504040204" pitchFamily="34" charset="0"/>
              </a:rPr>
              <a:t>算法聚类实现</a:t>
            </a:r>
            <a:endParaRPr lang="zh-CN" altLang="en-US" dirty="0">
              <a:latin typeface="+mn-lt"/>
            </a:endParaRPr>
          </a:p>
        </p:txBody>
      </p:sp>
      <mc:AlternateContent xmlns:mc="http://schemas.openxmlformats.org/markup-compatibility/2006" xmlns:a14="http://schemas.microsoft.com/office/drawing/2010/main">
        <mc:Choice Requires="a14">
          <p:sp>
            <p:nvSpPr>
              <p:cNvPr id="27" name="矩形 59404">
                <a:extLst>
                  <a:ext uri="{FF2B5EF4-FFF2-40B4-BE49-F238E27FC236}">
                    <a16:creationId xmlns:a16="http://schemas.microsoft.com/office/drawing/2014/main" id="{C79FFDB7-A3CF-8046-A0CD-ACEE6FF25A2D}"/>
                  </a:ext>
                </a:extLst>
              </p:cNvPr>
              <p:cNvSpPr>
                <a:spLocks noChangeArrowheads="1"/>
              </p:cNvSpPr>
              <p:nvPr/>
            </p:nvSpPr>
            <p:spPr bwMode="auto">
              <a:xfrm>
                <a:off x="611560" y="1102007"/>
                <a:ext cx="8214896" cy="530014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571500" indent="-571500">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buClr>
                    <a:srgbClr val="FF0000"/>
                  </a:buClr>
                  <a:buNone/>
                </a:pPr>
                <a:r>
                  <a:rPr lang="en-US" altLang="zh-CN" sz="2300" dirty="0">
                    <a:solidFill>
                      <a:srgbClr val="FF0000"/>
                    </a:solidFill>
                    <a:latin typeface="SimHei" panose="02010609060101010101" pitchFamily="49" charset="-122"/>
                    <a:ea typeface="SimHei" panose="02010609060101010101" pitchFamily="49" charset="-122"/>
                  </a:rPr>
                  <a:t>4. </a:t>
                </a:r>
                <a:r>
                  <a:rPr lang="zh-CN" altLang="en-US" sz="2300" dirty="0">
                    <a:solidFill>
                      <a:srgbClr val="FF0000"/>
                    </a:solidFill>
                    <a:latin typeface="SimHei" panose="02010609060101010101" pitchFamily="49" charset="-122"/>
                    <a:ea typeface="SimHei" panose="02010609060101010101" pitchFamily="49" charset="-122"/>
                  </a:rPr>
                  <a:t>选择操作</a:t>
                </a:r>
                <a:endParaRPr lang="en-US" altLang="zh-CN" sz="2300" dirty="0">
                  <a:solidFill>
                    <a:srgbClr val="FF0000"/>
                  </a:solidFill>
                  <a:latin typeface="SimHei" panose="02010609060101010101" pitchFamily="49" charset="-122"/>
                  <a:ea typeface="SimHei" panose="02010609060101010101" pitchFamily="49" charset="-122"/>
                </a:endParaRPr>
              </a:p>
              <a:p>
                <a:pPr marL="0" indent="0" eaLnBrk="1" hangingPunct="1">
                  <a:lnSpc>
                    <a:spcPct val="150000"/>
                  </a:lnSpc>
                  <a:spcBef>
                    <a:spcPts val="0"/>
                  </a:spcBef>
                  <a:buClr>
                    <a:srgbClr val="FF0000"/>
                  </a:buClr>
                  <a:buNone/>
                </a:pPr>
                <a:r>
                  <a:rPr lang="en-US" altLang="zh-CN" sz="2300" dirty="0">
                    <a:solidFill>
                      <a:srgbClr val="FF0000"/>
                    </a:solidFill>
                    <a:latin typeface="Verdana" panose="020B0604030504040204" pitchFamily="34" charset="0"/>
                  </a:rPr>
                  <a:t>	</a:t>
                </a:r>
                <a:r>
                  <a:rPr lang="zh-CN" altLang="en-US" sz="1800" dirty="0">
                    <a:latin typeface="SimHei" panose="02010609060101010101" pitchFamily="49" charset="-122"/>
                    <a:ea typeface="SimHei" panose="02010609060101010101" pitchFamily="49" charset="-122"/>
                  </a:rPr>
                  <a:t>选择操作建立在对个体的适应度进行评价的基础之上。实验采用轮盘赌选择算子。计算完每个个体的适应度后，计算各个个体的选择概率：</a:t>
                </a:r>
                <a:endParaRPr lang="en-US" altLang="zh-CN" sz="1800" dirty="0">
                  <a:latin typeface="SimHei" panose="02010609060101010101" pitchFamily="49" charset="-122"/>
                  <a:ea typeface="SimHei" panose="02010609060101010101" pitchFamily="49" charset="-122"/>
                </a:endParaRPr>
              </a:p>
              <a:p>
                <a:pPr marL="0" indent="0" eaLnBrk="1" hangingPunct="1">
                  <a:spcBef>
                    <a:spcPts val="0"/>
                  </a:spcBef>
                  <a:buClr>
                    <a:srgbClr val="FF0000"/>
                  </a:buClr>
                  <a:buNone/>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𝑃</m:t>
                          </m:r>
                        </m:e>
                        <m:sub>
                          <m:r>
                            <a:rPr lang="en-US" altLang="zh-CN" sz="1800" i="1">
                              <a:latin typeface="Cambria Math" panose="02040503050406030204" pitchFamily="18" charset="0"/>
                            </a:rPr>
                            <m:t>𝑖</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i="1">
                              <a:latin typeface="Cambria Math" panose="02040503050406030204" pitchFamily="18" charset="0"/>
                            </a:rPr>
                            <m:t>𝑓</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𝑆</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num>
                        <m:den>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=1</m:t>
                              </m:r>
                            </m:sub>
                            <m:sup>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𝑃</m:t>
                                  </m:r>
                                </m:e>
                                <m:sub>
                                  <m:r>
                                    <a:rPr lang="en-US" altLang="zh-CN" sz="1800" b="0" i="1" smtClean="0">
                                      <a:latin typeface="Cambria Math" panose="02040503050406030204" pitchFamily="18" charset="0"/>
                                    </a:rPr>
                                    <m:t>𝑠𝑖𝑧𝑒</m:t>
                                  </m:r>
                                </m:sub>
                              </m:sSub>
                            </m:sup>
                            <m:e>
                              <m:r>
                                <a:rPr lang="en-US" altLang="zh-CN" sz="1800" b="0" i="1" smtClean="0">
                                  <a:latin typeface="Cambria Math" panose="02040503050406030204" pitchFamily="18" charset="0"/>
                                </a:rPr>
                                <m:t>𝑓</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𝑆</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e>
                          </m:nary>
                        </m:den>
                      </m:f>
                    </m:oMath>
                  </m:oMathPara>
                </a14:m>
                <a:endParaRPr lang="en-US" altLang="zh-CN" sz="1800" b="0" i="1" dirty="0">
                  <a:latin typeface="SimHei" panose="02010609060101010101" pitchFamily="49" charset="-122"/>
                  <a:ea typeface="SimHei" panose="02010609060101010101" pitchFamily="49" charset="-122"/>
                </a:endParaRPr>
              </a:p>
              <a:p>
                <a:pPr marL="0" indent="0" eaLnBrk="1" hangingPunct="1">
                  <a:lnSpc>
                    <a:spcPct val="150000"/>
                  </a:lnSpc>
                  <a:buClr>
                    <a:srgbClr val="FF0000"/>
                  </a:buClr>
                  <a:buNone/>
                </a:pPr>
                <a:r>
                  <a:rPr lang="en-US" altLang="zh-CN" sz="1800" dirty="0">
                    <a:latin typeface="SimHei" panose="02010609060101010101" pitchFamily="49" charset="-122"/>
                    <a:ea typeface="SimHei" panose="02010609060101010101" pitchFamily="49" charset="-122"/>
                  </a:rPr>
                  <a:t>	</a:t>
                </a:r>
                <a:r>
                  <a:rPr lang="zh-CN" altLang="en-US" sz="1800" dirty="0">
                    <a:latin typeface="SimHei" panose="02010609060101010101" pitchFamily="49" charset="-122"/>
                    <a:ea typeface="SimHei" panose="02010609060101010101" pitchFamily="49" charset="-122"/>
                  </a:rPr>
                  <a:t>其中：</a:t>
                </a:r>
                <a:r>
                  <a:rPr lang="en-US" altLang="zh-CN" sz="1800" dirty="0" err="1">
                    <a:latin typeface="SimHei" panose="02010609060101010101" pitchFamily="49" charset="-122"/>
                    <a:ea typeface="SimHei" panose="02010609060101010101" pitchFamily="49" charset="-122"/>
                  </a:rPr>
                  <a:t>Psize</a:t>
                </a:r>
                <a:r>
                  <a:rPr lang="zh-CN" altLang="en-US" sz="1800" dirty="0">
                    <a:latin typeface="SimHei" panose="02010609060101010101" pitchFamily="49" charset="-122"/>
                    <a:ea typeface="SimHei" panose="02010609060101010101" pitchFamily="49" charset="-122"/>
                  </a:rPr>
                  <a:t>种群大小，</a:t>
                </a:r>
                <a14:m>
                  <m:oMath xmlns:m="http://schemas.openxmlformats.org/officeDocument/2006/math">
                    <m:nary>
                      <m:naryPr>
                        <m:chr m:val="∑"/>
                        <m:ctrlPr>
                          <a:rPr lang="en-US" altLang="zh-CN" sz="1800" i="1">
                            <a:latin typeface="Cambria Math" panose="02040503050406030204" pitchFamily="18" charset="0"/>
                          </a:rPr>
                        </m:ctrlPr>
                      </m:naryPr>
                      <m:sub>
                        <m:r>
                          <m:rPr>
                            <m:brk m:alnAt="23"/>
                          </m:rPr>
                          <a:rPr lang="en-US" altLang="zh-CN" sz="1800" i="1">
                            <a:latin typeface="Cambria Math" panose="02040503050406030204" pitchFamily="18" charset="0"/>
                          </a:rPr>
                          <m:t>𝑖</m:t>
                        </m:r>
                        <m:r>
                          <a:rPr lang="en-US" altLang="zh-CN" sz="1800" i="1">
                            <a:latin typeface="Cambria Math" panose="02040503050406030204" pitchFamily="18" charset="0"/>
                          </a:rPr>
                          <m:t>=1</m:t>
                        </m:r>
                      </m:sub>
                      <m:sup>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𝑃</m:t>
                            </m:r>
                          </m:e>
                          <m:sub>
                            <m:r>
                              <a:rPr lang="en-US" altLang="zh-CN" sz="1800" i="1">
                                <a:latin typeface="Cambria Math" panose="02040503050406030204" pitchFamily="18" charset="0"/>
                              </a:rPr>
                              <m:t>𝑠𝑖𝑧𝑒</m:t>
                            </m:r>
                          </m:sub>
                        </m:sSub>
                      </m:sup>
                      <m:e>
                        <m:r>
                          <a:rPr lang="en-US" altLang="zh-CN" sz="1800" i="1">
                            <a:latin typeface="Cambria Math" panose="02040503050406030204" pitchFamily="18" charset="0"/>
                          </a:rPr>
                          <m:t>𝑓</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𝑆</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e>
                    </m:nary>
                  </m:oMath>
                </a14:m>
                <a:r>
                  <a:rPr lang="zh-CN" altLang="en-US" sz="1800" dirty="0">
                    <a:latin typeface="SimHei" panose="02010609060101010101" pitchFamily="49" charset="-122"/>
                    <a:ea typeface="SimHei" panose="02010609060101010101" pitchFamily="49" charset="-122"/>
                  </a:rPr>
                  <a:t>为所有个体适应度的总和。</a:t>
                </a:r>
                <a:endParaRPr lang="en-US" altLang="zh-CN" sz="1800" dirty="0">
                  <a:latin typeface="SimHei" panose="02010609060101010101" pitchFamily="49" charset="-122"/>
                  <a:ea typeface="SimHei" panose="02010609060101010101" pitchFamily="49" charset="-122"/>
                </a:endParaRPr>
              </a:p>
              <a:p>
                <a:pPr marL="0" indent="0" eaLnBrk="1" hangingPunct="1">
                  <a:lnSpc>
                    <a:spcPct val="150000"/>
                  </a:lnSpc>
                  <a:buClr>
                    <a:srgbClr val="FF0000"/>
                  </a:buClr>
                  <a:buNone/>
                </a:pPr>
                <a:r>
                  <a:rPr lang="en-US" altLang="zh-CN" sz="1800" dirty="0">
                    <a:latin typeface="SimHei" panose="02010609060101010101" pitchFamily="49" charset="-122"/>
                    <a:ea typeface="SimHei" panose="02010609060101010101" pitchFamily="49" charset="-122"/>
                  </a:rPr>
                  <a:t>	</a:t>
                </a:r>
                <a:r>
                  <a:rPr lang="zh-CN" altLang="en-US" sz="1800" dirty="0">
                    <a:solidFill>
                      <a:srgbClr val="FF0000"/>
                    </a:solidFill>
                    <a:latin typeface="SimHei" panose="02010609060101010101" pitchFamily="49" charset="-122"/>
                    <a:ea typeface="SimHei" panose="02010609060101010101" pitchFamily="49" charset="-122"/>
                  </a:rPr>
                  <a:t>然后采用轮盘赌法选择个体。</a:t>
                </a:r>
                <a:endParaRPr lang="en-US" altLang="zh-CN" sz="1800" dirty="0">
                  <a:solidFill>
                    <a:srgbClr val="FF0000"/>
                  </a:solidFill>
                  <a:latin typeface="SimHei" panose="02010609060101010101" pitchFamily="49" charset="-122"/>
                  <a:ea typeface="SimHei" panose="02010609060101010101" pitchFamily="49" charset="-122"/>
                </a:endParaRPr>
              </a:p>
              <a:p>
                <a:pPr marL="0" indent="0" eaLnBrk="1" hangingPunct="1">
                  <a:lnSpc>
                    <a:spcPct val="150000"/>
                  </a:lnSpc>
                  <a:buClr>
                    <a:srgbClr val="FF0000"/>
                  </a:buClr>
                  <a:buNone/>
                </a:pPr>
                <a:r>
                  <a:rPr lang="en-US" altLang="zh-CN" sz="2300" dirty="0">
                    <a:solidFill>
                      <a:srgbClr val="FF0000"/>
                    </a:solidFill>
                    <a:latin typeface="SimHei" panose="02010609060101010101" pitchFamily="49" charset="-122"/>
                    <a:ea typeface="SimHei" panose="02010609060101010101" pitchFamily="49" charset="-122"/>
                  </a:rPr>
                  <a:t>5. </a:t>
                </a:r>
                <a:r>
                  <a:rPr lang="zh-CN" altLang="en-US" sz="2300" dirty="0">
                    <a:solidFill>
                      <a:srgbClr val="FF0000"/>
                    </a:solidFill>
                    <a:latin typeface="SimHei" panose="02010609060101010101" pitchFamily="49" charset="-122"/>
                    <a:ea typeface="SimHei" panose="02010609060101010101" pitchFamily="49" charset="-122"/>
                  </a:rPr>
                  <a:t>交叉操作</a:t>
                </a:r>
                <a:endParaRPr lang="en-US" altLang="zh-CN" sz="2300" dirty="0">
                  <a:solidFill>
                    <a:srgbClr val="FF0000"/>
                  </a:solidFill>
                  <a:latin typeface="SimHei" panose="02010609060101010101" pitchFamily="49" charset="-122"/>
                  <a:ea typeface="SimHei" panose="02010609060101010101" pitchFamily="49" charset="-122"/>
                </a:endParaRPr>
              </a:p>
              <a:p>
                <a:pPr marL="0" indent="0" eaLnBrk="1" hangingPunct="1">
                  <a:spcBef>
                    <a:spcPts val="0"/>
                  </a:spcBef>
                  <a:buClr>
                    <a:srgbClr val="FF0000"/>
                  </a:buClr>
                  <a:buNone/>
                </a:pPr>
                <a:r>
                  <a:rPr lang="en-US" altLang="zh-CN" sz="2300" dirty="0">
                    <a:solidFill>
                      <a:srgbClr val="FF0000"/>
                    </a:solidFill>
                    <a:latin typeface="Verdana" panose="020B0604030504040204" pitchFamily="34" charset="0"/>
                  </a:rPr>
                  <a:t>	</a:t>
                </a:r>
                <a:r>
                  <a:rPr lang="zh-CN" altLang="en-US" sz="1800" dirty="0">
                    <a:latin typeface="SimHei" panose="02010609060101010101" pitchFamily="49" charset="-122"/>
                    <a:ea typeface="SimHei" panose="02010609060101010101" pitchFamily="49" charset="-122"/>
                  </a:rPr>
                  <a:t>本实验采用随机交叉为基础的随机交叉算子。</a:t>
                </a:r>
                <a:endParaRPr lang="en-US" altLang="zh-CN" sz="1800" dirty="0">
                  <a:latin typeface="SimHei" panose="02010609060101010101" pitchFamily="49" charset="-122"/>
                  <a:ea typeface="SimHei" panose="02010609060101010101" pitchFamily="49" charset="-122"/>
                </a:endParaRPr>
              </a:p>
              <a:p>
                <a:pPr marL="0" indent="0" eaLnBrk="1" hangingPunct="1">
                  <a:lnSpc>
                    <a:spcPct val="150000"/>
                  </a:lnSpc>
                  <a:buClr>
                    <a:srgbClr val="FF0000"/>
                  </a:buClr>
                  <a:buNone/>
                </a:pPr>
                <a:r>
                  <a:rPr lang="en-US" altLang="zh-CN" sz="2300" dirty="0">
                    <a:solidFill>
                      <a:srgbClr val="FF0000"/>
                    </a:solidFill>
                    <a:latin typeface="SimHei" panose="02010609060101010101" pitchFamily="49" charset="-122"/>
                    <a:ea typeface="SimHei" panose="02010609060101010101" pitchFamily="49" charset="-122"/>
                  </a:rPr>
                  <a:t>6.</a:t>
                </a:r>
                <a:r>
                  <a:rPr lang="zh-CN" altLang="en-US" sz="2300" dirty="0">
                    <a:solidFill>
                      <a:srgbClr val="FF0000"/>
                    </a:solidFill>
                    <a:latin typeface="SimHei" panose="02010609060101010101" pitchFamily="49" charset="-122"/>
                    <a:ea typeface="SimHei" panose="02010609060101010101" pitchFamily="49" charset="-122"/>
                  </a:rPr>
                  <a:t> 变异操作</a:t>
                </a:r>
                <a:endParaRPr lang="en-US" altLang="zh-CN" sz="2300" dirty="0">
                  <a:solidFill>
                    <a:srgbClr val="FF0000"/>
                  </a:solidFill>
                  <a:latin typeface="SimHei" panose="02010609060101010101" pitchFamily="49" charset="-122"/>
                  <a:ea typeface="SimHei" panose="02010609060101010101" pitchFamily="49" charset="-122"/>
                </a:endParaRPr>
              </a:p>
              <a:p>
                <a:pPr marL="0" indent="0" eaLnBrk="1" hangingPunct="1">
                  <a:lnSpc>
                    <a:spcPct val="150000"/>
                  </a:lnSpc>
                  <a:spcBef>
                    <a:spcPts val="0"/>
                  </a:spcBef>
                  <a:buClr>
                    <a:srgbClr val="FF0000"/>
                  </a:buClr>
                  <a:buNone/>
                </a:pPr>
                <a:r>
                  <a:rPr lang="en-US" altLang="zh-CN" sz="2300" dirty="0">
                    <a:solidFill>
                      <a:srgbClr val="FF0000"/>
                    </a:solidFill>
                    <a:latin typeface="Verdana" panose="020B0604030504040204" pitchFamily="34" charset="0"/>
                  </a:rPr>
                  <a:t>	</a:t>
                </a:r>
                <a:r>
                  <a:rPr lang="zh-CN" altLang="en-US" sz="1800" dirty="0">
                    <a:latin typeface="SimHei" panose="02010609060101010101" pitchFamily="49" charset="-122"/>
                    <a:ea typeface="SimHei" panose="02010609060101010101" pitchFamily="49" charset="-122"/>
                  </a:rPr>
                  <a:t>本实验采用随机变异算子完成变异操作。</a:t>
                </a:r>
                <a:endParaRPr lang="en-US" altLang="zh-CN" sz="1800" dirty="0">
                  <a:latin typeface="SimHei" panose="02010609060101010101" pitchFamily="49" charset="-122"/>
                  <a:ea typeface="SimHei" panose="02010609060101010101" pitchFamily="49" charset="-122"/>
                </a:endParaRPr>
              </a:p>
              <a:p>
                <a:pPr marL="0" indent="0" eaLnBrk="1" hangingPunct="1">
                  <a:lnSpc>
                    <a:spcPct val="150000"/>
                  </a:lnSpc>
                  <a:buClr>
                    <a:srgbClr val="FF0000"/>
                  </a:buClr>
                  <a:buNone/>
                </a:pPr>
                <a:endParaRPr lang="en-US" altLang="zh-CN" sz="1800" dirty="0">
                  <a:solidFill>
                    <a:srgbClr val="FF0000"/>
                  </a:solidFill>
                  <a:latin typeface="SimHei" panose="02010609060101010101" pitchFamily="49" charset="-122"/>
                  <a:ea typeface="SimHei" panose="02010609060101010101" pitchFamily="49" charset="-122"/>
                </a:endParaRPr>
              </a:p>
            </p:txBody>
          </p:sp>
        </mc:Choice>
        <mc:Fallback xmlns="">
          <p:sp>
            <p:nvSpPr>
              <p:cNvPr id="27" name="矩形 59404">
                <a:extLst>
                  <a:ext uri="{FF2B5EF4-FFF2-40B4-BE49-F238E27FC236}">
                    <a16:creationId xmlns:a16="http://schemas.microsoft.com/office/drawing/2014/main" id="{C79FFDB7-A3CF-8046-A0CD-ACEE6FF25A2D}"/>
                  </a:ext>
                </a:extLst>
              </p:cNvPr>
              <p:cNvSpPr>
                <a:spLocks noRot="1" noChangeAspect="1" noMove="1" noResize="1" noEditPoints="1" noAdjustHandles="1" noChangeArrowheads="1" noChangeShapeType="1" noTextEdit="1"/>
              </p:cNvSpPr>
              <p:nvPr/>
            </p:nvSpPr>
            <p:spPr bwMode="auto">
              <a:xfrm>
                <a:off x="611560" y="1102007"/>
                <a:ext cx="8214896" cy="5300142"/>
              </a:xfrm>
              <a:prstGeom prst="rect">
                <a:avLst/>
              </a:prstGeom>
              <a:blipFill>
                <a:blip r:embed="rId2"/>
                <a:stretch>
                  <a:fillRect l="-1080" r="-154" b="-23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6554606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 </a:t>
            </a:r>
            <a:r>
              <a:rPr lang="zh-CN" altLang="en-US" dirty="0">
                <a:latin typeface="+mn-lt"/>
              </a:rPr>
              <a:t>遗传算法聚类</a:t>
            </a:r>
            <a:r>
              <a:rPr lang="en-US" altLang="zh-CN" dirty="0" err="1">
                <a:latin typeface="+mn-lt"/>
              </a:rPr>
              <a:t>Matlab</a:t>
            </a:r>
            <a:r>
              <a:rPr lang="zh-CN" altLang="en-US" dirty="0">
                <a:latin typeface="+mn-lt"/>
              </a:rPr>
              <a:t>代码</a:t>
            </a:r>
          </a:p>
        </p:txBody>
      </p:sp>
      <p:sp>
        <p:nvSpPr>
          <p:cNvPr id="2" name="文本框 1">
            <a:extLst>
              <a:ext uri="{FF2B5EF4-FFF2-40B4-BE49-F238E27FC236}">
                <a16:creationId xmlns:a16="http://schemas.microsoft.com/office/drawing/2014/main" id="{F75FD639-1CBF-754A-A0CB-CD9CD0C918F2}"/>
              </a:ext>
            </a:extLst>
          </p:cNvPr>
          <p:cNvSpPr txBox="1"/>
          <p:nvPr/>
        </p:nvSpPr>
        <p:spPr>
          <a:xfrm>
            <a:off x="1788459" y="1748118"/>
            <a:ext cx="184731" cy="400110"/>
          </a:xfrm>
          <a:prstGeom prst="rect">
            <a:avLst/>
          </a:prstGeom>
          <a:noFill/>
        </p:spPr>
        <p:txBody>
          <a:bodyPr wrap="none" rtlCol="0">
            <a:spAutoFit/>
          </a:bodyPr>
          <a:lstStyle/>
          <a:p>
            <a:endParaRPr kumimoji="1" lang="zh-CN" altLang="en-US" dirty="0"/>
          </a:p>
        </p:txBody>
      </p:sp>
      <p:sp>
        <p:nvSpPr>
          <p:cNvPr id="3" name="文本框 2">
            <a:extLst>
              <a:ext uri="{FF2B5EF4-FFF2-40B4-BE49-F238E27FC236}">
                <a16:creationId xmlns:a16="http://schemas.microsoft.com/office/drawing/2014/main" id="{F6F33923-C445-254B-878E-11B0A1406B7C}"/>
              </a:ext>
            </a:extLst>
          </p:cNvPr>
          <p:cNvSpPr txBox="1"/>
          <p:nvPr/>
        </p:nvSpPr>
        <p:spPr>
          <a:xfrm>
            <a:off x="575556" y="1413063"/>
            <a:ext cx="7992888" cy="4339650"/>
          </a:xfrm>
          <a:prstGeom prst="rect">
            <a:avLst/>
          </a:prstGeom>
          <a:noFill/>
        </p:spPr>
        <p:txBody>
          <a:bodyPr wrap="square" rtlCol="0">
            <a:spAutoFit/>
          </a:bodyPr>
          <a:lstStyle/>
          <a:p>
            <a:pPr algn="just">
              <a:lnSpc>
                <a:spcPct val="150000"/>
              </a:lnSpc>
            </a:pPr>
            <a:r>
              <a:rPr lang="zh-CN" altLang="en-US" sz="2400" dirty="0">
                <a:solidFill>
                  <a:srgbClr val="FF0000"/>
                </a:solidFill>
                <a:latin typeface="+mn-ea"/>
              </a:rPr>
              <a:t>重要程序代码介绍：</a:t>
            </a:r>
            <a:endParaRPr lang="en-US" altLang="zh-CN" sz="2400" dirty="0">
              <a:solidFill>
                <a:srgbClr val="FF0000"/>
              </a:solidFill>
              <a:latin typeface="+mn-ea"/>
            </a:endParaRPr>
          </a:p>
          <a:p>
            <a:pPr algn="just"/>
            <a:r>
              <a:rPr lang="zh-CN" altLang="en-US" b="1" dirty="0">
                <a:solidFill>
                  <a:srgbClr val="0000FF"/>
                </a:solidFill>
                <a:latin typeface="SimHei" panose="02010609060101010101" pitchFamily="49" charset="-122"/>
                <a:ea typeface="SimHei" panose="02010609060101010101" pitchFamily="49" charset="-122"/>
              </a:rPr>
              <a:t>种群初始化</a:t>
            </a:r>
          </a:p>
          <a:p>
            <a:pPr indent="457200" algn="just"/>
            <a:r>
              <a:rPr lang="zh-CN" altLang="en-US" dirty="0">
                <a:latin typeface="+mn-ea"/>
              </a:rPr>
              <a:t>遗传聚类算法需要设置的参数有四个，分别是：交叉概率</a:t>
            </a:r>
            <a:r>
              <a:rPr lang="en-US" altLang="zh-CN" dirty="0" err="1">
                <a:latin typeface="+mn-ea"/>
              </a:rPr>
              <a:t>pcross</a:t>
            </a:r>
            <a:r>
              <a:rPr lang="zh-CN" altLang="en-US" dirty="0">
                <a:latin typeface="+mn-ea"/>
              </a:rPr>
              <a:t>、遗传概率</a:t>
            </a:r>
            <a:r>
              <a:rPr lang="en-US" altLang="zh-CN" dirty="0" err="1">
                <a:latin typeface="+mn-ea"/>
              </a:rPr>
              <a:t>pmutation</a:t>
            </a:r>
            <a:r>
              <a:rPr lang="zh-CN" altLang="en-US" dirty="0">
                <a:latin typeface="+mn-ea"/>
              </a:rPr>
              <a:t>、进化代数（迭代次数）</a:t>
            </a:r>
            <a:r>
              <a:rPr lang="en-US" altLang="zh-CN" dirty="0" err="1">
                <a:latin typeface="+mn-ea"/>
              </a:rPr>
              <a:t>maxgen</a:t>
            </a:r>
            <a:r>
              <a:rPr lang="zh-CN" altLang="en-US" dirty="0">
                <a:latin typeface="+mn-ea"/>
              </a:rPr>
              <a:t>和种群规模</a:t>
            </a:r>
            <a:r>
              <a:rPr lang="en-US" altLang="zh-CN" dirty="0" err="1">
                <a:latin typeface="+mn-ea"/>
              </a:rPr>
              <a:t>sizepop</a:t>
            </a:r>
            <a:r>
              <a:rPr lang="zh-CN" altLang="en-US" dirty="0">
                <a:latin typeface="+mn-ea"/>
              </a:rPr>
              <a:t>，程序如下：</a:t>
            </a:r>
          </a:p>
          <a:p>
            <a:pPr algn="just"/>
            <a:r>
              <a:rPr lang="en-US" altLang="zh-CN" b="1" dirty="0">
                <a:solidFill>
                  <a:srgbClr val="0000FF"/>
                </a:solidFill>
                <a:latin typeface="SimHei" panose="02010609060101010101" pitchFamily="49" charset="-122"/>
                <a:ea typeface="SimHei" panose="02010609060101010101" pitchFamily="49" charset="-122"/>
              </a:rPr>
              <a:t>%% </a:t>
            </a:r>
            <a:r>
              <a:rPr lang="zh-CN" altLang="en-US" b="1" dirty="0">
                <a:solidFill>
                  <a:srgbClr val="0000FF"/>
                </a:solidFill>
                <a:latin typeface="SimHei" panose="02010609060101010101" pitchFamily="49" charset="-122"/>
                <a:ea typeface="SimHei" panose="02010609060101010101" pitchFamily="49" charset="-122"/>
              </a:rPr>
              <a:t>参数初始化</a:t>
            </a:r>
          </a:p>
          <a:p>
            <a:pPr algn="just"/>
            <a:r>
              <a:rPr lang="en-US" altLang="zh-CN" b="1" dirty="0" err="1">
                <a:latin typeface="+mn-ea"/>
              </a:rPr>
              <a:t>maxgen</a:t>
            </a:r>
            <a:r>
              <a:rPr lang="zh-CN" altLang="en-US" b="1" dirty="0">
                <a:latin typeface="+mn-ea"/>
              </a:rPr>
              <a:t> </a:t>
            </a:r>
            <a:r>
              <a:rPr lang="en-US" altLang="zh-CN" dirty="0">
                <a:latin typeface="+mn-ea"/>
              </a:rPr>
              <a:t>=100;     </a:t>
            </a:r>
            <a:r>
              <a:rPr lang="en-US" altLang="zh-CN" sz="1400" dirty="0">
                <a:latin typeface="SimHei" panose="02010609060101010101" pitchFamily="49" charset="-122"/>
                <a:ea typeface="SimHei" panose="02010609060101010101" pitchFamily="49" charset="-122"/>
              </a:rPr>
              <a:t>%</a:t>
            </a:r>
            <a:r>
              <a:rPr lang="zh-CN" altLang="en-US" sz="1400" dirty="0">
                <a:solidFill>
                  <a:srgbClr val="FF0000"/>
                </a:solidFill>
                <a:latin typeface="SimHei" panose="02010609060101010101" pitchFamily="49" charset="-122"/>
                <a:ea typeface="SimHei" panose="02010609060101010101" pitchFamily="49" charset="-122"/>
              </a:rPr>
              <a:t>进化代数</a:t>
            </a:r>
            <a:r>
              <a:rPr lang="zh-CN" altLang="en-US" sz="1400" dirty="0">
                <a:latin typeface="SimHei" panose="02010609060101010101" pitchFamily="49" charset="-122"/>
                <a:ea typeface="SimHei" panose="02010609060101010101" pitchFamily="49" charset="-122"/>
              </a:rPr>
              <a:t>，即迭代次数，初始预定值选为</a:t>
            </a:r>
            <a:r>
              <a:rPr lang="en-US" altLang="zh-CN" sz="1400" dirty="0">
                <a:latin typeface="SimHei" panose="02010609060101010101" pitchFamily="49" charset="-122"/>
                <a:ea typeface="SimHei" panose="02010609060101010101" pitchFamily="49" charset="-122"/>
              </a:rPr>
              <a:t>100</a:t>
            </a:r>
          </a:p>
          <a:p>
            <a:pPr algn="just"/>
            <a:r>
              <a:rPr lang="en-US" altLang="zh-CN" b="1" dirty="0" err="1">
                <a:latin typeface="+mn-ea"/>
              </a:rPr>
              <a:t>sizepop</a:t>
            </a:r>
            <a:r>
              <a:rPr lang="en-US" altLang="zh-CN" dirty="0">
                <a:latin typeface="+mn-ea"/>
              </a:rPr>
              <a:t>=100;    </a:t>
            </a:r>
            <a:r>
              <a:rPr lang="zh-CN" altLang="en-US" dirty="0">
                <a:latin typeface="+mn-ea"/>
              </a:rPr>
              <a:t> </a:t>
            </a:r>
            <a:r>
              <a:rPr lang="en-US" altLang="zh-CN" sz="1400" dirty="0">
                <a:latin typeface="SimHei" panose="02010609060101010101" pitchFamily="49" charset="-122"/>
                <a:ea typeface="SimHei" panose="02010609060101010101" pitchFamily="49" charset="-122"/>
              </a:rPr>
              <a:t>%</a:t>
            </a:r>
            <a:r>
              <a:rPr lang="zh-CN" altLang="en-US" sz="1400" dirty="0">
                <a:solidFill>
                  <a:srgbClr val="FF0000"/>
                </a:solidFill>
                <a:latin typeface="SimHei" panose="02010609060101010101" pitchFamily="49" charset="-122"/>
                <a:ea typeface="SimHei" panose="02010609060101010101" pitchFamily="49" charset="-122"/>
              </a:rPr>
              <a:t>种群规模</a:t>
            </a:r>
            <a:r>
              <a:rPr lang="zh-CN" altLang="en-US" sz="1400" dirty="0">
                <a:latin typeface="SimHei" panose="02010609060101010101" pitchFamily="49" charset="-122"/>
                <a:ea typeface="SimHei" panose="02010609060101010101" pitchFamily="49" charset="-122"/>
              </a:rPr>
              <a:t>，初始预定值选为</a:t>
            </a:r>
            <a:r>
              <a:rPr lang="en-US" altLang="zh-CN" sz="1400" dirty="0">
                <a:latin typeface="SimHei" panose="02010609060101010101" pitchFamily="49" charset="-122"/>
                <a:ea typeface="SimHei" panose="02010609060101010101" pitchFamily="49" charset="-122"/>
              </a:rPr>
              <a:t>100</a:t>
            </a:r>
          </a:p>
          <a:p>
            <a:pPr algn="just"/>
            <a:r>
              <a:rPr lang="en-US" altLang="zh-CN" b="1" dirty="0" err="1">
                <a:latin typeface="+mn-ea"/>
              </a:rPr>
              <a:t>pcross</a:t>
            </a:r>
            <a:r>
              <a:rPr lang="zh-CN" altLang="en-US" b="1" dirty="0">
                <a:latin typeface="+mn-ea"/>
              </a:rPr>
              <a:t> </a:t>
            </a:r>
            <a:r>
              <a:rPr lang="en-US" altLang="zh-CN" dirty="0">
                <a:latin typeface="+mn-ea"/>
              </a:rPr>
              <a:t>=0.9;     </a:t>
            </a:r>
            <a:r>
              <a:rPr lang="en-US" altLang="zh-CN" sz="1400" dirty="0">
                <a:latin typeface="SimHei" panose="02010609060101010101" pitchFamily="49" charset="-122"/>
                <a:ea typeface="SimHei" panose="02010609060101010101" pitchFamily="49" charset="-122"/>
              </a:rPr>
              <a:t>%</a:t>
            </a:r>
            <a:r>
              <a:rPr lang="zh-CN" altLang="en-US" sz="1400" dirty="0">
                <a:solidFill>
                  <a:srgbClr val="FF0000"/>
                </a:solidFill>
                <a:latin typeface="SimHei" panose="02010609060101010101" pitchFamily="49" charset="-122"/>
                <a:ea typeface="SimHei" panose="02010609060101010101" pitchFamily="49" charset="-122"/>
              </a:rPr>
              <a:t>交叉概率选择</a:t>
            </a:r>
            <a:r>
              <a:rPr lang="zh-CN" altLang="en-US" sz="1400" dirty="0">
                <a:latin typeface="SimHei" panose="02010609060101010101" pitchFamily="49" charset="-122"/>
                <a:ea typeface="SimHei" panose="02010609060101010101" pitchFamily="49" charset="-122"/>
              </a:rPr>
              <a:t>，</a:t>
            </a:r>
            <a:r>
              <a:rPr lang="en-US" altLang="zh-CN" sz="1400" dirty="0">
                <a:latin typeface="SimHei" panose="02010609060101010101" pitchFamily="49" charset="-122"/>
                <a:ea typeface="SimHei" panose="02010609060101010101" pitchFamily="49" charset="-122"/>
              </a:rPr>
              <a:t>0</a:t>
            </a:r>
            <a:r>
              <a:rPr lang="zh-CN" altLang="en-US" sz="1400" dirty="0">
                <a:latin typeface="SimHei" panose="02010609060101010101" pitchFamily="49" charset="-122"/>
                <a:ea typeface="SimHei" panose="02010609060101010101" pitchFamily="49" charset="-122"/>
              </a:rPr>
              <a:t>和</a:t>
            </a:r>
            <a:r>
              <a:rPr lang="en-US" altLang="zh-CN" sz="1400" dirty="0">
                <a:latin typeface="SimHei" panose="02010609060101010101" pitchFamily="49" charset="-122"/>
                <a:ea typeface="SimHei" panose="02010609060101010101" pitchFamily="49" charset="-122"/>
              </a:rPr>
              <a:t>1</a:t>
            </a:r>
            <a:r>
              <a:rPr lang="zh-CN" altLang="en-US" sz="1400" dirty="0">
                <a:latin typeface="SimHei" panose="02010609060101010101" pitchFamily="49" charset="-122"/>
                <a:ea typeface="SimHei" panose="02010609060101010101" pitchFamily="49" charset="-122"/>
              </a:rPr>
              <a:t>之间，一般取</a:t>
            </a:r>
            <a:r>
              <a:rPr lang="en-US" altLang="zh-CN" sz="1400" dirty="0">
                <a:latin typeface="SimHei" panose="02010609060101010101" pitchFamily="49" charset="-122"/>
                <a:ea typeface="SimHei" panose="02010609060101010101" pitchFamily="49" charset="-122"/>
              </a:rPr>
              <a:t>0.9</a:t>
            </a:r>
          </a:p>
          <a:p>
            <a:pPr algn="just"/>
            <a:r>
              <a:rPr lang="en-US" altLang="zh-CN" b="1" dirty="0" err="1">
                <a:latin typeface="+mn-ea"/>
              </a:rPr>
              <a:t>pmutation</a:t>
            </a:r>
            <a:r>
              <a:rPr lang="en-US" altLang="zh-CN" dirty="0">
                <a:latin typeface="+mn-ea"/>
              </a:rPr>
              <a:t>=0.01; </a:t>
            </a:r>
            <a:r>
              <a:rPr lang="zh-CN" altLang="en-US" dirty="0">
                <a:latin typeface="+mn-ea"/>
              </a:rPr>
              <a:t> </a:t>
            </a:r>
            <a:r>
              <a:rPr lang="en-US" altLang="zh-CN" sz="1400" dirty="0">
                <a:latin typeface="SimHei" panose="02010609060101010101" pitchFamily="49" charset="-122"/>
                <a:ea typeface="SimHei" panose="02010609060101010101" pitchFamily="49" charset="-122"/>
              </a:rPr>
              <a:t>%</a:t>
            </a:r>
            <a:r>
              <a:rPr lang="zh-CN" altLang="en-US" sz="1400" dirty="0">
                <a:solidFill>
                  <a:srgbClr val="FF0000"/>
                </a:solidFill>
                <a:latin typeface="SimHei" panose="02010609060101010101" pitchFamily="49" charset="-122"/>
                <a:ea typeface="SimHei" panose="02010609060101010101" pitchFamily="49" charset="-122"/>
              </a:rPr>
              <a:t>变异概率选择</a:t>
            </a:r>
            <a:r>
              <a:rPr lang="zh-CN" altLang="en-US" sz="1400" dirty="0">
                <a:latin typeface="SimHei" panose="02010609060101010101" pitchFamily="49" charset="-122"/>
                <a:ea typeface="SimHei" panose="02010609060101010101" pitchFamily="49" charset="-122"/>
              </a:rPr>
              <a:t>，</a:t>
            </a:r>
            <a:r>
              <a:rPr lang="en-US" altLang="zh-CN" sz="1400" dirty="0">
                <a:latin typeface="SimHei" panose="02010609060101010101" pitchFamily="49" charset="-122"/>
                <a:ea typeface="SimHei" panose="02010609060101010101" pitchFamily="49" charset="-122"/>
              </a:rPr>
              <a:t>0</a:t>
            </a:r>
            <a:r>
              <a:rPr lang="zh-CN" altLang="en-US" sz="1400" dirty="0">
                <a:latin typeface="SimHei" panose="02010609060101010101" pitchFamily="49" charset="-122"/>
                <a:ea typeface="SimHei" panose="02010609060101010101" pitchFamily="49" charset="-122"/>
              </a:rPr>
              <a:t>和</a:t>
            </a:r>
            <a:r>
              <a:rPr lang="en-US" altLang="zh-CN" sz="1400" dirty="0">
                <a:latin typeface="SimHei" panose="02010609060101010101" pitchFamily="49" charset="-122"/>
                <a:ea typeface="SimHei" panose="02010609060101010101" pitchFamily="49" charset="-122"/>
              </a:rPr>
              <a:t>1</a:t>
            </a:r>
            <a:r>
              <a:rPr lang="zh-CN" altLang="en-US" sz="1400" dirty="0">
                <a:latin typeface="SimHei" panose="02010609060101010101" pitchFamily="49" charset="-122"/>
                <a:ea typeface="SimHei" panose="02010609060101010101" pitchFamily="49" charset="-122"/>
              </a:rPr>
              <a:t>之间，一般取</a:t>
            </a:r>
            <a:r>
              <a:rPr lang="en-US" altLang="zh-CN" sz="1400" dirty="0">
                <a:latin typeface="SimHei" panose="02010609060101010101" pitchFamily="49" charset="-122"/>
                <a:ea typeface="SimHei" panose="02010609060101010101" pitchFamily="49" charset="-122"/>
              </a:rPr>
              <a:t>0.01</a:t>
            </a:r>
          </a:p>
          <a:p>
            <a:pPr algn="just"/>
            <a:r>
              <a:rPr lang="en-US" altLang="zh-CN" b="1" dirty="0">
                <a:solidFill>
                  <a:srgbClr val="0000FF"/>
                </a:solidFill>
                <a:latin typeface="SimHei" panose="02010609060101010101" pitchFamily="49" charset="-122"/>
                <a:ea typeface="SimHei" panose="02010609060101010101" pitchFamily="49" charset="-122"/>
              </a:rPr>
              <a:t>%%</a:t>
            </a:r>
            <a:r>
              <a:rPr lang="zh-CN" altLang="en-US" b="1" dirty="0">
                <a:solidFill>
                  <a:srgbClr val="0000FF"/>
                </a:solidFill>
                <a:latin typeface="SimHei" panose="02010609060101010101" pitchFamily="49" charset="-122"/>
                <a:ea typeface="SimHei" panose="02010609060101010101" pitchFamily="49" charset="-122"/>
              </a:rPr>
              <a:t> 染色体（个体）结构</a:t>
            </a:r>
            <a:endParaRPr lang="en-US" altLang="zh-CN" b="1" dirty="0">
              <a:solidFill>
                <a:srgbClr val="0000FF"/>
              </a:solidFill>
              <a:latin typeface="SimHei" panose="02010609060101010101" pitchFamily="49" charset="-122"/>
              <a:ea typeface="SimHei" panose="02010609060101010101" pitchFamily="49" charset="-122"/>
            </a:endParaRPr>
          </a:p>
          <a:p>
            <a:pPr algn="just"/>
            <a:r>
              <a:rPr lang="en-US" altLang="zh-CN" dirty="0"/>
              <a:t>individuals=struct('</a:t>
            </a:r>
            <a:r>
              <a:rPr lang="en-US" altLang="zh-CN" dirty="0" err="1"/>
              <a:t>fitness',zeros</a:t>
            </a:r>
            <a:r>
              <a:rPr lang="en-US" altLang="zh-CN" dirty="0"/>
              <a:t>(1,sizepop), '</a:t>
            </a:r>
            <a:r>
              <a:rPr lang="en-US" altLang="zh-CN" dirty="0" err="1"/>
              <a:t>chrom</a:t>
            </a:r>
            <a:r>
              <a:rPr lang="en-US" altLang="zh-CN" dirty="0"/>
              <a:t>',[]);   </a:t>
            </a:r>
          </a:p>
          <a:p>
            <a:endParaRPr kumimoji="1" lang="zh-CN" altLang="en-US" dirty="0"/>
          </a:p>
        </p:txBody>
      </p:sp>
    </p:spTree>
    <p:extLst>
      <p:ext uri="{BB962C8B-B14F-4D97-AF65-F5344CB8AC3E}">
        <p14:creationId xmlns:p14="http://schemas.microsoft.com/office/powerpoint/2010/main" val="28628656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 </a:t>
            </a:r>
            <a:r>
              <a:rPr lang="zh-CN" altLang="en-US" dirty="0">
                <a:latin typeface="+mn-lt"/>
              </a:rPr>
              <a:t>遗传算法聚类</a:t>
            </a:r>
            <a:r>
              <a:rPr lang="en-US" altLang="zh-CN" dirty="0" err="1">
                <a:latin typeface="+mn-lt"/>
              </a:rPr>
              <a:t>Matlab</a:t>
            </a:r>
            <a:r>
              <a:rPr lang="zh-CN" altLang="en-US" dirty="0">
                <a:latin typeface="+mn-lt"/>
              </a:rPr>
              <a:t>代码</a:t>
            </a:r>
          </a:p>
        </p:txBody>
      </p:sp>
      <p:sp>
        <p:nvSpPr>
          <p:cNvPr id="2" name="文本框 1">
            <a:extLst>
              <a:ext uri="{FF2B5EF4-FFF2-40B4-BE49-F238E27FC236}">
                <a16:creationId xmlns:a16="http://schemas.microsoft.com/office/drawing/2014/main" id="{F75FD639-1CBF-754A-A0CB-CD9CD0C918F2}"/>
              </a:ext>
            </a:extLst>
          </p:cNvPr>
          <p:cNvSpPr txBox="1"/>
          <p:nvPr/>
        </p:nvSpPr>
        <p:spPr>
          <a:xfrm>
            <a:off x="1788459" y="1748118"/>
            <a:ext cx="184731" cy="400110"/>
          </a:xfrm>
          <a:prstGeom prst="rect">
            <a:avLst/>
          </a:prstGeom>
          <a:noFill/>
        </p:spPr>
        <p:txBody>
          <a:bodyPr wrap="none" rtlCol="0">
            <a:spAutoFit/>
          </a:bodyPr>
          <a:lstStyle/>
          <a:p>
            <a:endParaRPr kumimoji="1" lang="zh-CN" altLang="en-US" dirty="0"/>
          </a:p>
        </p:txBody>
      </p:sp>
      <p:sp>
        <p:nvSpPr>
          <p:cNvPr id="3" name="文本框 2">
            <a:extLst>
              <a:ext uri="{FF2B5EF4-FFF2-40B4-BE49-F238E27FC236}">
                <a16:creationId xmlns:a16="http://schemas.microsoft.com/office/drawing/2014/main" id="{F6F33923-C445-254B-878E-11B0A1406B7C}"/>
              </a:ext>
            </a:extLst>
          </p:cNvPr>
          <p:cNvSpPr txBox="1"/>
          <p:nvPr/>
        </p:nvSpPr>
        <p:spPr>
          <a:xfrm>
            <a:off x="575556" y="1413063"/>
            <a:ext cx="8460940" cy="3293209"/>
          </a:xfrm>
          <a:prstGeom prst="rect">
            <a:avLst/>
          </a:prstGeom>
          <a:noFill/>
        </p:spPr>
        <p:txBody>
          <a:bodyPr wrap="square" rtlCol="0">
            <a:spAutoFit/>
          </a:bodyPr>
          <a:lstStyle/>
          <a:p>
            <a:pPr algn="just">
              <a:lnSpc>
                <a:spcPct val="150000"/>
              </a:lnSpc>
            </a:pPr>
            <a:r>
              <a:rPr lang="zh-CN" altLang="en-US" sz="2400" dirty="0">
                <a:solidFill>
                  <a:srgbClr val="FF0000"/>
                </a:solidFill>
                <a:latin typeface="+mn-ea"/>
              </a:rPr>
              <a:t>重要程序代码介绍：</a:t>
            </a:r>
            <a:endParaRPr lang="en-US" altLang="zh-CN" sz="2400" dirty="0">
              <a:solidFill>
                <a:srgbClr val="FF0000"/>
              </a:solidFill>
              <a:latin typeface="+mn-ea"/>
            </a:endParaRPr>
          </a:p>
          <a:p>
            <a:pPr algn="just"/>
            <a:r>
              <a:rPr lang="en-US" altLang="zh-CN" b="1" dirty="0">
                <a:solidFill>
                  <a:srgbClr val="0000FF"/>
                </a:solidFill>
                <a:latin typeface="SimHei" panose="02010609060101010101" pitchFamily="49" charset="-122"/>
                <a:ea typeface="SimHei" panose="02010609060101010101" pitchFamily="49" charset="-122"/>
              </a:rPr>
              <a:t>%</a:t>
            </a:r>
            <a:r>
              <a:rPr lang="zh-CN" altLang="en-US" b="1" dirty="0">
                <a:solidFill>
                  <a:srgbClr val="0000FF"/>
                </a:solidFill>
                <a:latin typeface="SimHei" panose="02010609060101010101" pitchFamily="49" charset="-122"/>
                <a:ea typeface="SimHei" panose="02010609060101010101" pitchFamily="49" charset="-122"/>
              </a:rPr>
              <a:t>初始化种群</a:t>
            </a:r>
          </a:p>
          <a:p>
            <a:pPr algn="just"/>
            <a:r>
              <a:rPr lang="en-US" altLang="zh-CN" dirty="0"/>
              <a:t>for </a:t>
            </a:r>
            <a:r>
              <a:rPr lang="en-US" altLang="zh-CN" dirty="0" err="1"/>
              <a:t>i</a:t>
            </a:r>
            <a:r>
              <a:rPr lang="en-US" altLang="zh-CN" dirty="0"/>
              <a:t>=1:sizepop</a:t>
            </a:r>
          </a:p>
          <a:p>
            <a:pPr algn="just"/>
            <a:r>
              <a:rPr lang="zh-CN" altLang="en-US" sz="1200" dirty="0">
                <a:solidFill>
                  <a:srgbClr val="00B050"/>
                </a:solidFill>
                <a:latin typeface="SimHei" panose="02010609060101010101" pitchFamily="49" charset="-122"/>
                <a:ea typeface="SimHei" panose="02010609060101010101" pitchFamily="49" charset="-122"/>
              </a:rPr>
              <a:t>  </a:t>
            </a:r>
            <a:r>
              <a:rPr lang="en-US" altLang="zh-CN" sz="1400" dirty="0">
                <a:solidFill>
                  <a:srgbClr val="00B050"/>
                </a:solidFill>
                <a:latin typeface="SimHei" panose="02010609060101010101" pitchFamily="49" charset="-122"/>
                <a:ea typeface="SimHei" panose="02010609060101010101" pitchFamily="49" charset="-122"/>
              </a:rPr>
              <a:t>%</a:t>
            </a:r>
            <a:r>
              <a:rPr lang="zh-CN" altLang="en-US" sz="1400" dirty="0">
                <a:solidFill>
                  <a:srgbClr val="00B050"/>
                </a:solidFill>
                <a:latin typeface="SimHei" panose="02010609060101010101" pitchFamily="49" charset="-122"/>
                <a:ea typeface="SimHei" panose="02010609060101010101" pitchFamily="49" charset="-122"/>
              </a:rPr>
              <a:t>把</a:t>
            </a:r>
            <a:r>
              <a:rPr lang="en-US" altLang="zh-CN" sz="1400" dirty="0">
                <a:solidFill>
                  <a:srgbClr val="00B050"/>
                </a:solidFill>
                <a:latin typeface="SimHei" panose="02010609060101010101" pitchFamily="49" charset="-122"/>
                <a:ea typeface="SimHei" panose="02010609060101010101" pitchFamily="49" charset="-122"/>
              </a:rPr>
              <a:t>12</a:t>
            </a:r>
            <a:r>
              <a:rPr lang="zh-CN" altLang="en-US" sz="1400" dirty="0">
                <a:solidFill>
                  <a:srgbClr val="00B050"/>
                </a:solidFill>
                <a:latin typeface="SimHei" panose="02010609060101010101" pitchFamily="49" charset="-122"/>
                <a:ea typeface="SimHei" panose="02010609060101010101" pitchFamily="49" charset="-122"/>
              </a:rPr>
              <a:t>个</a:t>
            </a:r>
            <a:r>
              <a:rPr lang="en-US" altLang="zh-CN" sz="1400" dirty="0">
                <a:solidFill>
                  <a:srgbClr val="00B050"/>
                </a:solidFill>
                <a:latin typeface="SimHei" panose="02010609060101010101" pitchFamily="49" charset="-122"/>
                <a:ea typeface="SimHei" panose="02010609060101010101" pitchFamily="49" charset="-122"/>
              </a:rPr>
              <a:t>0~4000</a:t>
            </a:r>
            <a:r>
              <a:rPr lang="zh-CN" altLang="en-US" sz="1400" dirty="0">
                <a:solidFill>
                  <a:srgbClr val="00B050"/>
                </a:solidFill>
                <a:latin typeface="SimHei" panose="02010609060101010101" pitchFamily="49" charset="-122"/>
                <a:ea typeface="SimHei" panose="02010609060101010101" pitchFamily="49" charset="-122"/>
              </a:rPr>
              <a:t>的随机数赋给种群中的一条染色体，代表</a:t>
            </a:r>
            <a:r>
              <a:rPr lang="en-US" altLang="zh-CN" sz="1400" dirty="0">
                <a:solidFill>
                  <a:srgbClr val="00B050"/>
                </a:solidFill>
                <a:latin typeface="SimHei" panose="02010609060101010101" pitchFamily="49" charset="-122"/>
                <a:ea typeface="SimHei" panose="02010609060101010101" pitchFamily="49" charset="-122"/>
              </a:rPr>
              <a:t>K=4</a:t>
            </a:r>
            <a:r>
              <a:rPr lang="zh-CN" altLang="en-US" sz="1400" dirty="0">
                <a:solidFill>
                  <a:srgbClr val="00B050"/>
                </a:solidFill>
                <a:latin typeface="SimHei" panose="02010609060101010101" pitchFamily="49" charset="-122"/>
                <a:ea typeface="SimHei" panose="02010609060101010101" pitchFamily="49" charset="-122"/>
              </a:rPr>
              <a:t>个聚类中心</a:t>
            </a:r>
            <a:endParaRPr lang="zh-CN" altLang="en-US" sz="1200" dirty="0">
              <a:solidFill>
                <a:srgbClr val="00B050"/>
              </a:solidFill>
              <a:latin typeface="SimHei" panose="02010609060101010101" pitchFamily="49" charset="-122"/>
              <a:ea typeface="SimHei" panose="02010609060101010101" pitchFamily="49" charset="-122"/>
            </a:endParaRPr>
          </a:p>
          <a:p>
            <a:pPr algn="just"/>
            <a:r>
              <a:rPr lang="zh-CN" altLang="en-US" dirty="0"/>
              <a:t>  </a:t>
            </a:r>
            <a:r>
              <a:rPr lang="en-US" altLang="zh-CN" dirty="0" err="1"/>
              <a:t>individuals.chrom</a:t>
            </a:r>
            <a:r>
              <a:rPr lang="en-US" altLang="zh-CN" dirty="0"/>
              <a:t>(</a:t>
            </a:r>
            <a:r>
              <a:rPr lang="en-US" altLang="zh-CN" dirty="0" err="1"/>
              <a:t>i</a:t>
            </a:r>
            <a:r>
              <a:rPr lang="en-US" altLang="zh-CN" dirty="0"/>
              <a:t>,:)=4000*rand(1,12);</a:t>
            </a:r>
            <a:endParaRPr lang="zh-CN" altLang="en-US" sz="1200" dirty="0">
              <a:latin typeface="SimHei" panose="02010609060101010101" pitchFamily="49" charset="-122"/>
              <a:ea typeface="SimHei" panose="02010609060101010101" pitchFamily="49" charset="-122"/>
            </a:endParaRPr>
          </a:p>
          <a:p>
            <a:pPr algn="just"/>
            <a:r>
              <a:rPr lang="zh-CN" altLang="en-US" dirty="0">
                <a:latin typeface="+mn-ea"/>
              </a:rPr>
              <a:t> </a:t>
            </a:r>
            <a:r>
              <a:rPr lang="en-US" altLang="zh-CN" dirty="0"/>
              <a:t>x=</a:t>
            </a:r>
            <a:r>
              <a:rPr lang="en-US" altLang="zh-CN" dirty="0" err="1"/>
              <a:t>individuals.chrom</a:t>
            </a:r>
            <a:r>
              <a:rPr lang="en-US" altLang="zh-CN" dirty="0"/>
              <a:t>(</a:t>
            </a:r>
            <a:r>
              <a:rPr lang="en-US" altLang="zh-CN" dirty="0" err="1"/>
              <a:t>i</a:t>
            </a:r>
            <a:r>
              <a:rPr lang="en-US" altLang="zh-CN" dirty="0"/>
              <a:t>,:);</a:t>
            </a:r>
          </a:p>
          <a:p>
            <a:pPr algn="just"/>
            <a:r>
              <a:rPr lang="zh-CN" altLang="en-US" dirty="0"/>
              <a:t>  </a:t>
            </a:r>
            <a:r>
              <a:rPr lang="en-US" altLang="zh-CN" dirty="0" err="1"/>
              <a:t>individuals.fitness</a:t>
            </a:r>
            <a:r>
              <a:rPr lang="en-US" altLang="zh-CN" dirty="0"/>
              <a:t>(</a:t>
            </a:r>
            <a:r>
              <a:rPr lang="en-US" altLang="zh-CN" dirty="0" err="1"/>
              <a:t>i</a:t>
            </a:r>
            <a:r>
              <a:rPr lang="en-US" altLang="zh-CN" dirty="0"/>
              <a:t>)=fitness(x); 	</a:t>
            </a:r>
            <a:r>
              <a:rPr lang="en-US" altLang="zh-CN" sz="1400" dirty="0">
                <a:solidFill>
                  <a:srgbClr val="00B050"/>
                </a:solidFill>
                <a:latin typeface="SimHei" panose="02010609060101010101" pitchFamily="49" charset="-122"/>
                <a:ea typeface="SimHei" panose="02010609060101010101" pitchFamily="49" charset="-122"/>
              </a:rPr>
              <a:t>%</a:t>
            </a:r>
            <a:r>
              <a:rPr lang="zh-CN" altLang="en-US" sz="1400" dirty="0">
                <a:solidFill>
                  <a:srgbClr val="00B050"/>
                </a:solidFill>
                <a:latin typeface="SimHei" panose="02010609060101010101" pitchFamily="49" charset="-122"/>
                <a:ea typeface="SimHei" panose="02010609060101010101" pitchFamily="49" charset="-122"/>
              </a:rPr>
              <a:t>计算每条染色体的适应度</a:t>
            </a:r>
          </a:p>
          <a:p>
            <a:pPr algn="just"/>
            <a:endParaRPr lang="en-US" altLang="zh-CN" dirty="0">
              <a:latin typeface="+mn-ea"/>
            </a:endParaRPr>
          </a:p>
          <a:p>
            <a:pPr algn="just"/>
            <a:r>
              <a:rPr lang="en-US" altLang="zh-CN" dirty="0"/>
              <a:t>end</a:t>
            </a:r>
          </a:p>
          <a:p>
            <a:endParaRPr kumimoji="1" lang="zh-CN" altLang="en-US" dirty="0"/>
          </a:p>
        </p:txBody>
      </p:sp>
    </p:spTree>
    <p:extLst>
      <p:ext uri="{BB962C8B-B14F-4D97-AF65-F5344CB8AC3E}">
        <p14:creationId xmlns:p14="http://schemas.microsoft.com/office/powerpoint/2010/main" val="28007672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 </a:t>
            </a:r>
            <a:r>
              <a:rPr lang="zh-CN" altLang="en-US" dirty="0">
                <a:latin typeface="+mn-lt"/>
              </a:rPr>
              <a:t>遗传算法聚类</a:t>
            </a:r>
            <a:r>
              <a:rPr lang="en-US" altLang="zh-CN" dirty="0" err="1">
                <a:latin typeface="+mn-lt"/>
              </a:rPr>
              <a:t>Matlab</a:t>
            </a:r>
            <a:r>
              <a:rPr lang="zh-CN" altLang="en-US" dirty="0">
                <a:latin typeface="+mn-lt"/>
              </a:rPr>
              <a:t>代码</a:t>
            </a:r>
          </a:p>
        </p:txBody>
      </p:sp>
      <p:sp>
        <p:nvSpPr>
          <p:cNvPr id="2" name="文本框 1">
            <a:extLst>
              <a:ext uri="{FF2B5EF4-FFF2-40B4-BE49-F238E27FC236}">
                <a16:creationId xmlns:a16="http://schemas.microsoft.com/office/drawing/2014/main" id="{F75FD639-1CBF-754A-A0CB-CD9CD0C918F2}"/>
              </a:ext>
            </a:extLst>
          </p:cNvPr>
          <p:cNvSpPr txBox="1"/>
          <p:nvPr/>
        </p:nvSpPr>
        <p:spPr>
          <a:xfrm>
            <a:off x="1788459" y="1748118"/>
            <a:ext cx="184731" cy="400110"/>
          </a:xfrm>
          <a:prstGeom prst="rect">
            <a:avLst/>
          </a:prstGeom>
          <a:noFill/>
        </p:spPr>
        <p:txBody>
          <a:bodyPr wrap="none" rtlCol="0">
            <a:spAutoFit/>
          </a:bodyPr>
          <a:lstStyle/>
          <a:p>
            <a:endParaRPr kumimoji="1" lang="zh-CN" altLang="en-US" dirty="0"/>
          </a:p>
        </p:txBody>
      </p:sp>
      <p:sp>
        <p:nvSpPr>
          <p:cNvPr id="3" name="文本框 2">
            <a:extLst>
              <a:ext uri="{FF2B5EF4-FFF2-40B4-BE49-F238E27FC236}">
                <a16:creationId xmlns:a16="http://schemas.microsoft.com/office/drawing/2014/main" id="{F6F33923-C445-254B-878E-11B0A1406B7C}"/>
              </a:ext>
            </a:extLst>
          </p:cNvPr>
          <p:cNvSpPr txBox="1"/>
          <p:nvPr/>
        </p:nvSpPr>
        <p:spPr>
          <a:xfrm>
            <a:off x="595992" y="1151525"/>
            <a:ext cx="8447316" cy="5170646"/>
          </a:xfrm>
          <a:prstGeom prst="rect">
            <a:avLst/>
          </a:prstGeom>
          <a:noFill/>
        </p:spPr>
        <p:txBody>
          <a:bodyPr wrap="square" rtlCol="0">
            <a:spAutoFit/>
          </a:bodyPr>
          <a:lstStyle/>
          <a:p>
            <a:pPr algn="just"/>
            <a:r>
              <a:rPr lang="en-US" altLang="zh-CN" b="1" dirty="0">
                <a:solidFill>
                  <a:srgbClr val="0000FF"/>
                </a:solidFill>
                <a:latin typeface="SimHei" panose="02010609060101010101" pitchFamily="49" charset="-122"/>
                <a:ea typeface="SimHei" panose="02010609060101010101" pitchFamily="49" charset="-122"/>
              </a:rPr>
              <a:t>% </a:t>
            </a:r>
            <a:r>
              <a:rPr lang="zh-CN" altLang="en-US" b="1" dirty="0">
                <a:solidFill>
                  <a:srgbClr val="0000FF"/>
                </a:solidFill>
                <a:latin typeface="SimHei" panose="02010609060101010101" pitchFamily="49" charset="-122"/>
                <a:ea typeface="SimHei" panose="02010609060101010101" pitchFamily="49" charset="-122"/>
              </a:rPr>
              <a:t>适应度函数</a:t>
            </a:r>
            <a:endParaRPr lang="en-US" altLang="zh-CN" b="1" dirty="0">
              <a:solidFill>
                <a:srgbClr val="0000FF"/>
              </a:solidFill>
              <a:latin typeface="SimHei" panose="02010609060101010101" pitchFamily="49" charset="-122"/>
              <a:ea typeface="SimHei" panose="02010609060101010101" pitchFamily="49" charset="-122"/>
            </a:endParaRPr>
          </a:p>
          <a:p>
            <a:pPr algn="just"/>
            <a:r>
              <a:rPr lang="en-US" altLang="zh-CN" sz="1800" dirty="0">
                <a:solidFill>
                  <a:srgbClr val="FF0000"/>
                </a:solidFill>
              </a:rPr>
              <a:t>function fit=fitness(x)</a:t>
            </a:r>
            <a:r>
              <a:rPr lang="zh-CN" altLang="en-US" sz="1800" dirty="0">
                <a:solidFill>
                  <a:srgbClr val="FF0000"/>
                </a:solidFill>
                <a:latin typeface="+mn-ea"/>
              </a:rPr>
              <a:t>     </a:t>
            </a:r>
            <a:r>
              <a:rPr lang="en-US" altLang="zh-CN" sz="1200" dirty="0">
                <a:solidFill>
                  <a:srgbClr val="00B050"/>
                </a:solidFill>
                <a:latin typeface="SimHei" panose="02010609060101010101" pitchFamily="49" charset="-122"/>
                <a:ea typeface="SimHei" panose="02010609060101010101" pitchFamily="49" charset="-122"/>
              </a:rPr>
              <a:t>%</a:t>
            </a:r>
            <a:r>
              <a:rPr lang="zh-CN" altLang="en-US" sz="1200" dirty="0">
                <a:solidFill>
                  <a:srgbClr val="00B050"/>
                </a:solidFill>
                <a:latin typeface="SimHei" panose="02010609060101010101" pitchFamily="49" charset="-122"/>
                <a:ea typeface="SimHei" panose="02010609060101010101" pitchFamily="49" charset="-122"/>
              </a:rPr>
              <a:t> </a:t>
            </a:r>
            <a:r>
              <a:rPr lang="en-US" altLang="zh-CN" sz="1200" dirty="0">
                <a:solidFill>
                  <a:srgbClr val="00B050"/>
                </a:solidFill>
                <a:latin typeface="SimHei" panose="02010609060101010101" pitchFamily="49" charset="-122"/>
                <a:ea typeface="SimHei" panose="02010609060101010101" pitchFamily="49" charset="-122"/>
              </a:rPr>
              <a:t>x input </a:t>
            </a:r>
            <a:r>
              <a:rPr lang="zh-CN" altLang="en-US" sz="1200" dirty="0">
                <a:solidFill>
                  <a:srgbClr val="00B050"/>
                </a:solidFill>
                <a:latin typeface="SimHei" panose="02010609060101010101" pitchFamily="49" charset="-122"/>
                <a:ea typeface="SimHei" panose="02010609060101010101" pitchFamily="49" charset="-122"/>
              </a:rPr>
              <a:t>个体，</a:t>
            </a:r>
            <a:r>
              <a:rPr lang="en-US" altLang="zh-CN" sz="1200" dirty="0">
                <a:solidFill>
                  <a:srgbClr val="00B050"/>
                </a:solidFill>
                <a:latin typeface="SimHei" panose="02010609060101010101" pitchFamily="49" charset="-122"/>
                <a:ea typeface="SimHei" panose="02010609060101010101" pitchFamily="49" charset="-122"/>
              </a:rPr>
              <a:t>fit output</a:t>
            </a:r>
            <a:r>
              <a:rPr lang="zh-CN" altLang="en-US" sz="1200" dirty="0">
                <a:solidFill>
                  <a:srgbClr val="00B050"/>
                </a:solidFill>
                <a:latin typeface="SimHei" panose="02010609060101010101" pitchFamily="49" charset="-122"/>
                <a:ea typeface="SimHei" panose="02010609060101010101" pitchFamily="49" charset="-122"/>
              </a:rPr>
              <a:t> 适应度值</a:t>
            </a:r>
          </a:p>
          <a:p>
            <a:pPr algn="just"/>
            <a:r>
              <a:rPr lang="en-US" altLang="zh-CN" sz="1800" dirty="0"/>
              <a:t>data=load[“</a:t>
            </a:r>
            <a:r>
              <a:rPr lang="en-US" altLang="zh-CN" sz="1800" dirty="0" err="1"/>
              <a:t>a.txt</a:t>
            </a:r>
            <a:r>
              <a:rPr lang="en-US" altLang="zh-CN" sz="1800" dirty="0"/>
              <a:t>”];</a:t>
            </a:r>
          </a:p>
          <a:p>
            <a:pPr algn="just"/>
            <a:r>
              <a:rPr lang="en-US" altLang="zh-CN" sz="1800" dirty="0"/>
              <a:t>kernel=[x(1:3);x(4:6);x(7:9);x(10:12)];</a:t>
            </a:r>
          </a:p>
          <a:p>
            <a:pPr algn="just"/>
            <a:r>
              <a:rPr lang="en-US" altLang="zh-CN" sz="1800" dirty="0"/>
              <a:t>Gc=0;</a:t>
            </a:r>
            <a:r>
              <a:rPr lang="en-US" altLang="zh-CN" sz="1800" dirty="0">
                <a:latin typeface="+mn-ea"/>
              </a:rPr>
              <a:t>			</a:t>
            </a:r>
            <a:r>
              <a:rPr lang="en-US" altLang="zh-CN" sz="1200" dirty="0">
                <a:solidFill>
                  <a:srgbClr val="00B050"/>
                </a:solidFill>
                <a:latin typeface="SimHei" panose="02010609060101010101" pitchFamily="49" charset="-122"/>
                <a:ea typeface="SimHei" panose="02010609060101010101" pitchFamily="49" charset="-122"/>
              </a:rPr>
              <a:t>%</a:t>
            </a:r>
            <a:r>
              <a:rPr lang="zh-CN" altLang="en-US" sz="1200" dirty="0">
                <a:solidFill>
                  <a:srgbClr val="00B050"/>
                </a:solidFill>
                <a:latin typeface="SimHei" panose="02010609060101010101" pitchFamily="49" charset="-122"/>
                <a:ea typeface="SimHei" panose="02010609060101010101" pitchFamily="49" charset="-122"/>
              </a:rPr>
              <a:t> </a:t>
            </a:r>
            <a:r>
              <a:rPr lang="en-US" altLang="zh-CN" sz="1200" dirty="0">
                <a:solidFill>
                  <a:srgbClr val="00B050"/>
                </a:solidFill>
                <a:latin typeface="SimHei" panose="02010609060101010101" pitchFamily="49" charset="-122"/>
                <a:ea typeface="SimHei" panose="02010609060101010101" pitchFamily="49" charset="-122"/>
              </a:rPr>
              <a:t>Gc</a:t>
            </a:r>
            <a:r>
              <a:rPr lang="zh-CN" altLang="en-US" sz="1200" dirty="0">
                <a:solidFill>
                  <a:srgbClr val="00B050"/>
                </a:solidFill>
                <a:latin typeface="SimHei" panose="02010609060101010101" pitchFamily="49" charset="-122"/>
                <a:ea typeface="SimHei" panose="02010609060101010101" pitchFamily="49" charset="-122"/>
              </a:rPr>
              <a:t>代表聚类的准则函数</a:t>
            </a:r>
          </a:p>
          <a:p>
            <a:pPr algn="just"/>
            <a:r>
              <a:rPr lang="en-US" altLang="zh-CN" sz="1800" dirty="0"/>
              <a:t>[</a:t>
            </a:r>
            <a:r>
              <a:rPr lang="en-US" altLang="zh-CN" sz="1800" dirty="0" err="1"/>
              <a:t>n,m</a:t>
            </a:r>
            <a:r>
              <a:rPr lang="en-US" altLang="zh-CN" sz="1800" dirty="0"/>
              <a:t>]=size(data);</a:t>
            </a:r>
            <a:r>
              <a:rPr lang="en-US" altLang="zh-CN" sz="1800" dirty="0">
                <a:latin typeface="+mn-ea"/>
              </a:rPr>
              <a:t>	</a:t>
            </a:r>
            <a:r>
              <a:rPr lang="en-US" altLang="zh-CN" sz="1200" dirty="0">
                <a:solidFill>
                  <a:srgbClr val="00B050"/>
                </a:solidFill>
                <a:latin typeface="SimHei" panose="02010609060101010101" pitchFamily="49" charset="-122"/>
                <a:ea typeface="SimHei" panose="02010609060101010101" pitchFamily="49" charset="-122"/>
              </a:rPr>
              <a:t>%</a:t>
            </a:r>
            <a:r>
              <a:rPr lang="zh-CN" altLang="en-US" sz="1200" dirty="0">
                <a:solidFill>
                  <a:srgbClr val="00B050"/>
                </a:solidFill>
                <a:latin typeface="SimHei" panose="02010609060101010101" pitchFamily="49" charset="-122"/>
                <a:ea typeface="SimHei" panose="02010609060101010101" pitchFamily="49" charset="-122"/>
              </a:rPr>
              <a:t> 求出待聚类数据的行和列</a:t>
            </a:r>
          </a:p>
          <a:p>
            <a:pPr algn="just"/>
            <a:r>
              <a:rPr lang="en-US" altLang="zh-CN" sz="1800" dirty="0"/>
              <a:t>for </a:t>
            </a:r>
            <a:r>
              <a:rPr lang="en-US" altLang="zh-CN" sz="1800" dirty="0" err="1"/>
              <a:t>i</a:t>
            </a:r>
            <a:r>
              <a:rPr lang="en-US" altLang="zh-CN" sz="1800" dirty="0"/>
              <a:t>=1:n</a:t>
            </a:r>
          </a:p>
          <a:p>
            <a:pPr algn="just"/>
            <a:r>
              <a:rPr lang="en-US" altLang="zh-CN" sz="1800" dirty="0"/>
              <a:t>    dist1=norm(data(i,1:3)-kernel(1,:)); </a:t>
            </a:r>
          </a:p>
          <a:p>
            <a:pPr algn="just"/>
            <a:r>
              <a:rPr lang="en-US" altLang="zh-CN" sz="1800" dirty="0"/>
              <a:t>    dist2=norm(data(i,1:3)-kernel(2,:));  </a:t>
            </a:r>
          </a:p>
          <a:p>
            <a:pPr algn="just"/>
            <a:r>
              <a:rPr lang="en-US" altLang="zh-CN" sz="1800" dirty="0"/>
              <a:t>    dist3=norm(data(i,1:3)-kernel(3,:));  </a:t>
            </a:r>
          </a:p>
          <a:p>
            <a:pPr algn="just"/>
            <a:r>
              <a:rPr lang="en-US" altLang="zh-CN" sz="1800" dirty="0"/>
              <a:t>    dist4=norm(data(i,1:3)-kernel(4,:));  </a:t>
            </a:r>
            <a:endParaRPr lang="zh-CN" altLang="en-US" sz="1800" dirty="0">
              <a:latin typeface="+mn-ea"/>
            </a:endParaRPr>
          </a:p>
          <a:p>
            <a:pPr algn="just"/>
            <a:r>
              <a:rPr lang="zh-CN" altLang="en-US" sz="1800" dirty="0"/>
              <a:t>    </a:t>
            </a:r>
            <a:r>
              <a:rPr lang="en-US" altLang="zh-CN" sz="1800" dirty="0"/>
              <a:t>a=[dist1 dist2 dist3 dist4];</a:t>
            </a:r>
          </a:p>
          <a:p>
            <a:pPr algn="just"/>
            <a:r>
              <a:rPr lang="zh-CN" altLang="en-US" sz="1800" dirty="0"/>
              <a:t>    </a:t>
            </a:r>
            <a:r>
              <a:rPr lang="en-US" altLang="zh-CN" sz="1800" dirty="0" err="1"/>
              <a:t>mindist</a:t>
            </a:r>
            <a:r>
              <a:rPr lang="en-US" altLang="zh-CN" sz="1800" dirty="0"/>
              <a:t>=min(a);</a:t>
            </a:r>
            <a:r>
              <a:rPr lang="zh-CN" altLang="en-US" sz="1800" dirty="0"/>
              <a:t>      </a:t>
            </a:r>
            <a:r>
              <a:rPr lang="en-US" altLang="zh-CN" sz="1200" dirty="0">
                <a:solidFill>
                  <a:srgbClr val="00B050"/>
                </a:solidFill>
                <a:latin typeface="SimHei" panose="02010609060101010101" pitchFamily="49" charset="-122"/>
                <a:ea typeface="SimHei" panose="02010609060101010101" pitchFamily="49" charset="-122"/>
              </a:rPr>
              <a:t>%</a:t>
            </a:r>
            <a:r>
              <a:rPr lang="zh-CN" altLang="en-US" sz="1200" dirty="0">
                <a:solidFill>
                  <a:srgbClr val="00B050"/>
                </a:solidFill>
                <a:latin typeface="SimHei" panose="02010609060101010101" pitchFamily="49" charset="-122"/>
                <a:ea typeface="SimHei" panose="02010609060101010101" pitchFamily="49" charset="-122"/>
              </a:rPr>
              <a:t> 取其中的最小值，代表其被划分到某一类</a:t>
            </a:r>
          </a:p>
          <a:p>
            <a:pPr algn="just"/>
            <a:r>
              <a:rPr lang="zh-CN" altLang="en-US" sz="1800" dirty="0">
                <a:latin typeface="+mn-ea"/>
              </a:rPr>
              <a:t>  </a:t>
            </a:r>
            <a:r>
              <a:rPr lang="en-US" altLang="zh-CN" sz="1800" dirty="0"/>
              <a:t>Gc=</a:t>
            </a:r>
            <a:r>
              <a:rPr lang="en-US" altLang="zh-CN" sz="1800" dirty="0" err="1"/>
              <a:t>mindist+Gc</a:t>
            </a:r>
            <a:r>
              <a:rPr lang="en-US" altLang="zh-CN" sz="1800" dirty="0"/>
              <a:t>;</a:t>
            </a:r>
            <a:r>
              <a:rPr lang="zh-CN" altLang="en-US" sz="1800" dirty="0">
                <a:latin typeface="+mn-ea"/>
              </a:rPr>
              <a:t>   </a:t>
            </a:r>
            <a:r>
              <a:rPr lang="en-US" altLang="zh-CN" sz="1200" dirty="0">
                <a:solidFill>
                  <a:srgbClr val="00B050"/>
                </a:solidFill>
                <a:latin typeface="SimHei" panose="02010609060101010101" pitchFamily="49" charset="-122"/>
                <a:ea typeface="SimHei" panose="02010609060101010101" pitchFamily="49" charset="-122"/>
              </a:rPr>
              <a:t>%</a:t>
            </a:r>
            <a:r>
              <a:rPr lang="zh-CN" altLang="en-US" sz="1200" dirty="0">
                <a:solidFill>
                  <a:srgbClr val="00B050"/>
                </a:solidFill>
                <a:latin typeface="SimHei" panose="02010609060101010101" pitchFamily="49" charset="-122"/>
                <a:ea typeface="SimHei" panose="02010609060101010101" pitchFamily="49" charset="-122"/>
              </a:rPr>
              <a:t> 求类中某一点到其聚类中心的距离和</a:t>
            </a:r>
          </a:p>
          <a:p>
            <a:pPr algn="just"/>
            <a:r>
              <a:rPr lang="en-US" altLang="zh-CN" sz="1800" dirty="0"/>
              <a:t>end</a:t>
            </a:r>
          </a:p>
          <a:p>
            <a:pPr algn="just"/>
            <a:r>
              <a:rPr lang="en-US" altLang="zh-CN" sz="1800" dirty="0">
                <a:solidFill>
                  <a:srgbClr val="FF0000"/>
                </a:solidFill>
              </a:rPr>
              <a:t>fit=1/Gc;</a:t>
            </a:r>
            <a:r>
              <a:rPr lang="zh-CN" altLang="en-US" sz="1800" dirty="0">
                <a:solidFill>
                  <a:srgbClr val="FF0000"/>
                </a:solidFill>
              </a:rPr>
              <a:t>                     </a:t>
            </a:r>
            <a:r>
              <a:rPr lang="en-US" altLang="zh-CN" sz="1200" dirty="0">
                <a:solidFill>
                  <a:srgbClr val="00B050"/>
                </a:solidFill>
                <a:latin typeface="SimHei" panose="02010609060101010101" pitchFamily="49" charset="-122"/>
                <a:ea typeface="SimHei" panose="02010609060101010101" pitchFamily="49" charset="-122"/>
              </a:rPr>
              <a:t>%</a:t>
            </a:r>
            <a:r>
              <a:rPr lang="zh-CN" altLang="en-US" sz="1200" dirty="0">
                <a:solidFill>
                  <a:srgbClr val="00B050"/>
                </a:solidFill>
                <a:latin typeface="SimHei" panose="02010609060101010101" pitchFamily="49" charset="-122"/>
                <a:ea typeface="SimHei" panose="02010609060101010101" pitchFamily="49" charset="-122"/>
              </a:rPr>
              <a:t> 准则函数</a:t>
            </a:r>
            <a:endParaRPr lang="en-US" altLang="zh-CN" sz="1200" dirty="0">
              <a:solidFill>
                <a:srgbClr val="00B050"/>
              </a:solidFill>
              <a:latin typeface="SimHei" panose="02010609060101010101" pitchFamily="49" charset="-122"/>
              <a:ea typeface="SimHei" panose="02010609060101010101" pitchFamily="49" charset="-122"/>
            </a:endParaRPr>
          </a:p>
          <a:p>
            <a:pPr algn="just"/>
            <a:endParaRPr lang="en-US" altLang="zh-CN" dirty="0">
              <a:latin typeface="+mn-ea"/>
            </a:endParaRPr>
          </a:p>
          <a:p>
            <a:endParaRPr kumimoji="1" lang="zh-CN" altLang="en-US" dirty="0"/>
          </a:p>
        </p:txBody>
      </p:sp>
      <p:sp>
        <p:nvSpPr>
          <p:cNvPr id="4" name="文本框 3">
            <a:extLst>
              <a:ext uri="{FF2B5EF4-FFF2-40B4-BE49-F238E27FC236}">
                <a16:creationId xmlns:a16="http://schemas.microsoft.com/office/drawing/2014/main" id="{6527D2D1-EEC1-D24F-A795-7174B1EF256E}"/>
              </a:ext>
            </a:extLst>
          </p:cNvPr>
          <p:cNvSpPr txBox="1"/>
          <p:nvPr/>
        </p:nvSpPr>
        <p:spPr>
          <a:xfrm>
            <a:off x="5148064" y="3469341"/>
            <a:ext cx="3240360" cy="461665"/>
          </a:xfrm>
          <a:prstGeom prst="rect">
            <a:avLst/>
          </a:prstGeom>
          <a:noFill/>
        </p:spPr>
        <p:txBody>
          <a:bodyPr wrap="square" rtlCol="0">
            <a:spAutoFit/>
          </a:bodyPr>
          <a:lstStyle/>
          <a:p>
            <a:pPr algn="just"/>
            <a:r>
              <a:rPr lang="en-US" altLang="zh-CN" sz="1200" dirty="0">
                <a:solidFill>
                  <a:srgbClr val="00B050"/>
                </a:solidFill>
                <a:latin typeface="SimHei" panose="02010609060101010101" pitchFamily="49" charset="-122"/>
                <a:ea typeface="SimHei" panose="02010609060101010101" pitchFamily="49" charset="-122"/>
              </a:rPr>
              <a:t>%</a:t>
            </a:r>
            <a:r>
              <a:rPr lang="zh-CN" altLang="en-US" sz="1200" dirty="0">
                <a:solidFill>
                  <a:srgbClr val="00B050"/>
                </a:solidFill>
                <a:latin typeface="SimHei" panose="02010609060101010101" pitchFamily="49" charset="-122"/>
                <a:ea typeface="SimHei" panose="02010609060101010101" pitchFamily="49" charset="-122"/>
              </a:rPr>
              <a:t>计算待聚类数据中的某一点到各个聚类中心的距离</a:t>
            </a:r>
          </a:p>
        </p:txBody>
      </p:sp>
      <p:sp>
        <p:nvSpPr>
          <p:cNvPr id="5" name="矩形 4">
            <a:extLst>
              <a:ext uri="{FF2B5EF4-FFF2-40B4-BE49-F238E27FC236}">
                <a16:creationId xmlns:a16="http://schemas.microsoft.com/office/drawing/2014/main" id="{77EBABAB-BE2C-5F4D-A7F9-DFC88F501F08}"/>
              </a:ext>
            </a:extLst>
          </p:cNvPr>
          <p:cNvSpPr/>
          <p:nvPr/>
        </p:nvSpPr>
        <p:spPr bwMode="auto">
          <a:xfrm>
            <a:off x="593864" y="2852936"/>
            <a:ext cx="7864440" cy="2448272"/>
          </a:xfrm>
          <a:prstGeom prst="rect">
            <a:avLst/>
          </a:prstGeom>
          <a:noFill/>
          <a:ln w="38100"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文本框 5">
            <a:extLst>
              <a:ext uri="{FF2B5EF4-FFF2-40B4-BE49-F238E27FC236}">
                <a16:creationId xmlns:a16="http://schemas.microsoft.com/office/drawing/2014/main" id="{870B5030-AAF9-CB4A-A119-12837CC776B2}"/>
              </a:ext>
            </a:extLst>
          </p:cNvPr>
          <p:cNvSpPr txBox="1"/>
          <p:nvPr/>
        </p:nvSpPr>
        <p:spPr>
          <a:xfrm>
            <a:off x="5940152" y="4247064"/>
            <a:ext cx="1042273" cy="400110"/>
          </a:xfrm>
          <a:prstGeom prst="rect">
            <a:avLst/>
          </a:prstGeom>
          <a:noFill/>
        </p:spPr>
        <p:txBody>
          <a:bodyPr wrap="none" rtlCol="0">
            <a:spAutoFit/>
          </a:bodyPr>
          <a:lstStyle/>
          <a:p>
            <a:r>
              <a:rPr kumimoji="1" lang="zh-CN" altLang="en-US" b="1" dirty="0">
                <a:solidFill>
                  <a:srgbClr val="FF0000"/>
                </a:solidFill>
                <a:latin typeface="SimHei" panose="02010609060101010101" pitchFamily="49" charset="-122"/>
                <a:ea typeface="SimHei" panose="02010609060101010101" pitchFamily="49" charset="-122"/>
              </a:rPr>
              <a:t>计算</a:t>
            </a:r>
            <a:r>
              <a:rPr kumimoji="1" lang="en-US" altLang="zh-CN" b="1" dirty="0">
                <a:solidFill>
                  <a:srgbClr val="FF0000"/>
                </a:solidFill>
              </a:rPr>
              <a:t>Gc</a:t>
            </a:r>
            <a:endParaRPr kumimoji="1" lang="zh-CN" altLang="en-US" b="1" dirty="0">
              <a:solidFill>
                <a:srgbClr val="FF0000"/>
              </a:solidFill>
            </a:endParaRPr>
          </a:p>
        </p:txBody>
      </p:sp>
    </p:spTree>
    <p:extLst>
      <p:ext uri="{BB962C8B-B14F-4D97-AF65-F5344CB8AC3E}">
        <p14:creationId xmlns:p14="http://schemas.microsoft.com/office/powerpoint/2010/main" val="3011621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 </a:t>
            </a:r>
            <a:r>
              <a:rPr lang="zh-CN" altLang="en-US" dirty="0">
                <a:latin typeface="+mn-lt"/>
              </a:rPr>
              <a:t>进化计算</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762000" y="1236663"/>
            <a:ext cx="7905750" cy="4929187"/>
          </a:xfrm>
        </p:spPr>
        <p:txBody>
          <a:bodyPr/>
          <a:lstStyle/>
          <a:p>
            <a:pPr eaLnBrk="1" hangingPunct="1">
              <a:buClr>
                <a:srgbClr val="FF0000"/>
              </a:buClr>
              <a:buSzPct val="55000"/>
            </a:pPr>
            <a:r>
              <a:rPr lang="zh-CN" altLang="en-US" sz="2400" b="1">
                <a:ea typeface="微软雅黑" panose="020B0503020204020204" pitchFamily="34" charset="-122"/>
              </a:rPr>
              <a:t>进化计算的生物学基础</a:t>
            </a:r>
            <a:endParaRPr lang="en-US" altLang="zh-CN" sz="2000" b="1">
              <a:ea typeface="微软雅黑" panose="020B0503020204020204" pitchFamily="34" charset="-122"/>
            </a:endParaRPr>
          </a:p>
          <a:p>
            <a:pPr eaLnBrk="1" hangingPunct="1">
              <a:buClr>
                <a:srgbClr val="FF0000"/>
              </a:buClr>
              <a:buSzPct val="55000"/>
            </a:pPr>
            <a:endParaRPr lang="en-US" altLang="zh-CN" sz="10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ea typeface="微软雅黑" panose="020B0503020204020204" pitchFamily="34" charset="-122"/>
              </a:rPr>
              <a:t>③ 进化论</a:t>
            </a:r>
          </a:p>
          <a:p>
            <a:pPr eaLnBrk="1" hangingPunct="1">
              <a:buClr>
                <a:srgbClr val="FF0000"/>
              </a:buClr>
              <a:buSzPct val="55000"/>
              <a:buFont typeface="Wingdings" panose="05000000000000000000" pitchFamily="2" charset="2"/>
              <a:buChar char="u"/>
            </a:pPr>
            <a:endParaRPr lang="zh-CN" altLang="en-US" sz="8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ea typeface="微软雅黑" panose="020B0503020204020204" pitchFamily="34" charset="-122"/>
              </a:rPr>
              <a:t>进化是指在生物延续生存过程中，逐渐适应其生存环境，使得其品质不断得到改良的这种生命现象。</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ea typeface="微软雅黑" panose="020B0503020204020204" pitchFamily="34" charset="-122"/>
              </a:rPr>
              <a:t>遗传和变异是生物进化的两种基本现象，</a:t>
            </a:r>
            <a:r>
              <a:rPr lang="zh-CN" altLang="en-US" sz="1800">
                <a:solidFill>
                  <a:srgbClr val="0000FF"/>
                </a:solidFill>
                <a:ea typeface="微软雅黑" panose="020B0503020204020204" pitchFamily="34" charset="-122"/>
              </a:rPr>
              <a:t>优胜劣汰、适者生存</a:t>
            </a:r>
            <a:r>
              <a:rPr lang="zh-CN" altLang="en-US" sz="1800">
                <a:ea typeface="微软雅黑" panose="020B0503020204020204" pitchFamily="34" charset="-122"/>
              </a:rPr>
              <a:t>是生物进化的基本规律。</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1800">
              <a:solidFill>
                <a:srgbClr val="0000FF"/>
              </a:solidFill>
              <a:ea typeface="微软雅黑" panose="020B0503020204020204" pitchFamily="34" charset="-122"/>
            </a:endParaRPr>
          </a:p>
        </p:txBody>
      </p:sp>
    </p:spTree>
    <p:extLst>
      <p:ext uri="{BB962C8B-B14F-4D97-AF65-F5344CB8AC3E}">
        <p14:creationId xmlns:p14="http://schemas.microsoft.com/office/powerpoint/2010/main" val="32001041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 </a:t>
            </a:r>
            <a:r>
              <a:rPr lang="zh-CN" altLang="en-US" dirty="0">
                <a:latin typeface="+mn-lt"/>
              </a:rPr>
              <a:t>遗传算法聚类</a:t>
            </a:r>
            <a:r>
              <a:rPr lang="en-US" altLang="zh-CN" dirty="0" err="1">
                <a:latin typeface="+mn-lt"/>
              </a:rPr>
              <a:t>Matlab</a:t>
            </a:r>
            <a:r>
              <a:rPr lang="zh-CN" altLang="en-US" dirty="0">
                <a:latin typeface="+mn-lt"/>
              </a:rPr>
              <a:t>代码</a:t>
            </a:r>
          </a:p>
        </p:txBody>
      </p:sp>
      <p:sp>
        <p:nvSpPr>
          <p:cNvPr id="2" name="文本框 1">
            <a:extLst>
              <a:ext uri="{FF2B5EF4-FFF2-40B4-BE49-F238E27FC236}">
                <a16:creationId xmlns:a16="http://schemas.microsoft.com/office/drawing/2014/main" id="{F75FD639-1CBF-754A-A0CB-CD9CD0C918F2}"/>
              </a:ext>
            </a:extLst>
          </p:cNvPr>
          <p:cNvSpPr txBox="1"/>
          <p:nvPr/>
        </p:nvSpPr>
        <p:spPr>
          <a:xfrm>
            <a:off x="1788459" y="1748118"/>
            <a:ext cx="184731" cy="400110"/>
          </a:xfrm>
          <a:prstGeom prst="rect">
            <a:avLst/>
          </a:prstGeom>
          <a:noFill/>
        </p:spPr>
        <p:txBody>
          <a:bodyPr wrap="none" rtlCol="0">
            <a:spAutoFit/>
          </a:bodyPr>
          <a:lstStyle/>
          <a:p>
            <a:endParaRPr kumimoji="1" lang="zh-CN" altLang="en-US" dirty="0"/>
          </a:p>
        </p:txBody>
      </p:sp>
      <p:sp>
        <p:nvSpPr>
          <p:cNvPr id="3" name="文本框 2">
            <a:extLst>
              <a:ext uri="{FF2B5EF4-FFF2-40B4-BE49-F238E27FC236}">
                <a16:creationId xmlns:a16="http://schemas.microsoft.com/office/drawing/2014/main" id="{F6F33923-C445-254B-878E-11B0A1406B7C}"/>
              </a:ext>
            </a:extLst>
          </p:cNvPr>
          <p:cNvSpPr txBox="1"/>
          <p:nvPr/>
        </p:nvSpPr>
        <p:spPr>
          <a:xfrm>
            <a:off x="589180" y="1125538"/>
            <a:ext cx="8460940" cy="5324535"/>
          </a:xfrm>
          <a:prstGeom prst="rect">
            <a:avLst/>
          </a:prstGeom>
          <a:noFill/>
        </p:spPr>
        <p:txBody>
          <a:bodyPr wrap="square" rtlCol="0">
            <a:spAutoFit/>
          </a:bodyPr>
          <a:lstStyle/>
          <a:p>
            <a:pPr algn="just"/>
            <a:r>
              <a:rPr lang="en-US" altLang="zh-CN" b="1" dirty="0">
                <a:solidFill>
                  <a:srgbClr val="0000FF"/>
                </a:solidFill>
                <a:latin typeface="SimHei" panose="02010609060101010101" pitchFamily="49" charset="-122"/>
                <a:ea typeface="SimHei" panose="02010609060101010101" pitchFamily="49" charset="-122"/>
              </a:rPr>
              <a:t>%</a:t>
            </a:r>
            <a:r>
              <a:rPr lang="zh-CN" altLang="en-US" b="1" dirty="0">
                <a:solidFill>
                  <a:srgbClr val="0000FF"/>
                </a:solidFill>
                <a:latin typeface="SimHei" panose="02010609060101010101" pitchFamily="49" charset="-122"/>
                <a:ea typeface="SimHei" panose="02010609060101010101" pitchFamily="49" charset="-122"/>
              </a:rPr>
              <a:t> 选择算子 </a:t>
            </a:r>
            <a:endParaRPr lang="en-US" altLang="zh-CN" b="1" dirty="0">
              <a:solidFill>
                <a:srgbClr val="0000FF"/>
              </a:solidFill>
              <a:latin typeface="SimHei" panose="02010609060101010101" pitchFamily="49" charset="-122"/>
              <a:ea typeface="SimHei" panose="02010609060101010101" pitchFamily="49" charset="-122"/>
            </a:endParaRPr>
          </a:p>
          <a:p>
            <a:r>
              <a:rPr lang="en-US" altLang="zh-CN" sz="1800" dirty="0">
                <a:solidFill>
                  <a:srgbClr val="FF0000"/>
                </a:solidFill>
              </a:rPr>
              <a:t>function ret=Select(</a:t>
            </a:r>
            <a:r>
              <a:rPr lang="en-US" altLang="zh-CN" sz="1800" dirty="0" err="1">
                <a:solidFill>
                  <a:srgbClr val="FF0000"/>
                </a:solidFill>
              </a:rPr>
              <a:t>individuals,sizepop</a:t>
            </a:r>
            <a:r>
              <a:rPr lang="en-US" altLang="zh-CN" sz="1800" dirty="0">
                <a:solidFill>
                  <a:srgbClr val="FF0000"/>
                </a:solidFill>
              </a:rPr>
              <a:t>)</a:t>
            </a:r>
          </a:p>
          <a:p>
            <a:pPr algn="just"/>
            <a:r>
              <a:rPr lang="en-US" altLang="zh-CN" sz="1800" dirty="0" err="1"/>
              <a:t>sumfitness</a:t>
            </a:r>
            <a:r>
              <a:rPr lang="en-US" altLang="zh-CN" sz="1800" dirty="0"/>
              <a:t>=sum(</a:t>
            </a:r>
            <a:r>
              <a:rPr lang="en-US" altLang="zh-CN" sz="1800" dirty="0" err="1"/>
              <a:t>individuals.fitness</a:t>
            </a:r>
            <a:r>
              <a:rPr lang="en-US" altLang="zh-CN" sz="1800" dirty="0"/>
              <a:t>);</a:t>
            </a:r>
            <a:r>
              <a:rPr lang="zh-CN" altLang="en-US" sz="1800" dirty="0"/>
              <a:t> </a:t>
            </a:r>
            <a:r>
              <a:rPr lang="en-US" altLang="zh-CN" sz="1400" dirty="0">
                <a:solidFill>
                  <a:srgbClr val="00B050"/>
                </a:solidFill>
                <a:latin typeface="SimHei" panose="02010609060101010101" pitchFamily="49" charset="-122"/>
                <a:ea typeface="SimHei" panose="02010609060101010101" pitchFamily="49" charset="-122"/>
              </a:rPr>
              <a:t>%</a:t>
            </a:r>
            <a:r>
              <a:rPr lang="zh-CN" altLang="en-US" sz="1400" dirty="0">
                <a:solidFill>
                  <a:srgbClr val="00B050"/>
                </a:solidFill>
                <a:latin typeface="SimHei" panose="02010609060101010101" pitchFamily="49" charset="-122"/>
                <a:ea typeface="SimHei" panose="02010609060101010101" pitchFamily="49" charset="-122"/>
              </a:rPr>
              <a:t>计算群体的总适应度</a:t>
            </a:r>
            <a:endParaRPr lang="en-US" altLang="zh-CN" sz="1400" dirty="0">
              <a:solidFill>
                <a:srgbClr val="00B050"/>
              </a:solidFill>
              <a:latin typeface="SimHei" panose="02010609060101010101" pitchFamily="49" charset="-122"/>
              <a:ea typeface="SimHei" panose="02010609060101010101" pitchFamily="49" charset="-122"/>
            </a:endParaRPr>
          </a:p>
          <a:p>
            <a:r>
              <a:rPr lang="en-US" altLang="zh-CN" sz="1800" dirty="0" err="1"/>
              <a:t>sumf</a:t>
            </a:r>
            <a:r>
              <a:rPr lang="en-US" altLang="zh-CN" sz="1800" dirty="0"/>
              <a:t>=(</a:t>
            </a:r>
            <a:r>
              <a:rPr lang="en-US" altLang="zh-CN" sz="1800" dirty="0" err="1"/>
              <a:t>individuals.fitness</a:t>
            </a:r>
            <a:r>
              <a:rPr lang="en-US" altLang="zh-CN" sz="1800" dirty="0"/>
              <a:t>)./</a:t>
            </a:r>
            <a:r>
              <a:rPr lang="en-US" altLang="zh-CN" sz="1800" dirty="0" err="1"/>
              <a:t>sumfitness</a:t>
            </a:r>
            <a:r>
              <a:rPr lang="en-US" altLang="zh-CN" sz="1800" dirty="0"/>
              <a:t>;</a:t>
            </a:r>
          </a:p>
          <a:p>
            <a:pPr algn="just"/>
            <a:r>
              <a:rPr lang="en-US" altLang="zh-CN" sz="1200" dirty="0">
                <a:solidFill>
                  <a:srgbClr val="00B050"/>
                </a:solidFill>
                <a:latin typeface="SimHei" panose="02010609060101010101" pitchFamily="49" charset="-122"/>
                <a:ea typeface="SimHei" panose="02010609060101010101" pitchFamily="49" charset="-122"/>
              </a:rPr>
              <a:t>%</a:t>
            </a:r>
            <a:r>
              <a:rPr lang="zh-CN" altLang="en-US" sz="1200" dirty="0">
                <a:solidFill>
                  <a:srgbClr val="00B050"/>
                </a:solidFill>
                <a:latin typeface="SimHei" panose="02010609060101010101" pitchFamily="49" charset="-122"/>
                <a:ea typeface="SimHei" panose="02010609060101010101" pitchFamily="49" charset="-122"/>
              </a:rPr>
              <a:t>计算出染色体的选择概率，即染色体的适应度除以总适应度</a:t>
            </a:r>
          </a:p>
          <a:p>
            <a:r>
              <a:rPr lang="en-US" altLang="zh-CN" sz="1800" dirty="0"/>
              <a:t>for </a:t>
            </a:r>
            <a:r>
              <a:rPr lang="en-US" altLang="zh-CN" sz="1800" dirty="0" err="1"/>
              <a:t>i</a:t>
            </a:r>
            <a:r>
              <a:rPr lang="en-US" altLang="zh-CN" sz="1800" dirty="0"/>
              <a:t>=1:sizepop   </a:t>
            </a:r>
            <a:endParaRPr lang="zh-CN" altLang="en-US" sz="1800" dirty="0"/>
          </a:p>
          <a:p>
            <a:pPr algn="just"/>
            <a:r>
              <a:rPr lang="zh-CN" altLang="en-US" sz="1800" dirty="0">
                <a:latin typeface="+mn-ea"/>
              </a:rPr>
              <a:t>  </a:t>
            </a:r>
            <a:r>
              <a:rPr lang="en-US" altLang="zh-CN" sz="1800" dirty="0"/>
              <a:t>pick=rand;</a:t>
            </a:r>
            <a:r>
              <a:rPr lang="zh-CN" altLang="en-US" sz="1800" dirty="0"/>
              <a:t>      </a:t>
            </a:r>
            <a:r>
              <a:rPr lang="en-US" altLang="zh-CN" sz="1800" dirty="0"/>
              <a:t>	</a:t>
            </a:r>
            <a:r>
              <a:rPr lang="en-US" altLang="zh-CN" sz="1400" dirty="0">
                <a:solidFill>
                  <a:srgbClr val="00B050"/>
                </a:solidFill>
                <a:latin typeface="SimHei" panose="02010609060101010101" pitchFamily="49" charset="-122"/>
                <a:ea typeface="SimHei" panose="02010609060101010101" pitchFamily="49" charset="-122"/>
              </a:rPr>
              <a:t>%</a:t>
            </a:r>
            <a:r>
              <a:rPr lang="zh-CN" altLang="en-US" sz="1400" dirty="0">
                <a:solidFill>
                  <a:srgbClr val="00B050"/>
                </a:solidFill>
                <a:latin typeface="SimHei" panose="02010609060101010101" pitchFamily="49" charset="-122"/>
                <a:ea typeface="SimHei" panose="02010609060101010101" pitchFamily="49" charset="-122"/>
              </a:rPr>
              <a:t>把一个</a:t>
            </a:r>
            <a:r>
              <a:rPr lang="en-US" altLang="zh-CN" sz="1400" dirty="0">
                <a:solidFill>
                  <a:srgbClr val="00B050"/>
                </a:solidFill>
                <a:latin typeface="SimHei" panose="02010609060101010101" pitchFamily="49" charset="-122"/>
                <a:ea typeface="SimHei" panose="02010609060101010101" pitchFamily="49" charset="-122"/>
              </a:rPr>
              <a:t>[0,1]</a:t>
            </a:r>
            <a:r>
              <a:rPr lang="zh-CN" altLang="en-US" sz="1400" dirty="0">
                <a:solidFill>
                  <a:srgbClr val="00B050"/>
                </a:solidFill>
                <a:latin typeface="SimHei" panose="02010609060101010101" pitchFamily="49" charset="-122"/>
                <a:ea typeface="SimHei" panose="02010609060101010101" pitchFamily="49" charset="-122"/>
              </a:rPr>
              <a:t>之间的随机数赋给</a:t>
            </a:r>
            <a:r>
              <a:rPr lang="en-US" altLang="zh-CN" sz="1400" dirty="0">
                <a:solidFill>
                  <a:srgbClr val="00B050"/>
                </a:solidFill>
                <a:latin typeface="SimHei" panose="02010609060101010101" pitchFamily="49" charset="-122"/>
                <a:ea typeface="SimHei" panose="02010609060101010101" pitchFamily="49" charset="-122"/>
              </a:rPr>
              <a:t>pick</a:t>
            </a:r>
          </a:p>
          <a:p>
            <a:pPr algn="just"/>
            <a:r>
              <a:rPr lang="en-US" altLang="zh-CN" sz="1800" dirty="0">
                <a:latin typeface="+mn-ea"/>
              </a:rPr>
              <a:t>  </a:t>
            </a:r>
            <a:r>
              <a:rPr lang="en-US" altLang="zh-CN" sz="1800" dirty="0"/>
              <a:t>while pick==0   </a:t>
            </a:r>
            <a:r>
              <a:rPr lang="en-US" altLang="zh-CN" sz="1400" dirty="0">
                <a:solidFill>
                  <a:srgbClr val="00B050"/>
                </a:solidFill>
                <a:latin typeface="SimHei" panose="02010609060101010101" pitchFamily="49" charset="-122"/>
                <a:ea typeface="SimHei" panose="02010609060101010101" pitchFamily="49" charset="-122"/>
              </a:rPr>
              <a:t>	%</a:t>
            </a:r>
            <a:r>
              <a:rPr lang="zh-CN" altLang="en-US" sz="1400" dirty="0">
                <a:solidFill>
                  <a:srgbClr val="00B050"/>
                </a:solidFill>
                <a:latin typeface="SimHei" panose="02010609060101010101" pitchFamily="49" charset="-122"/>
                <a:ea typeface="SimHei" panose="02010609060101010101" pitchFamily="49" charset="-122"/>
              </a:rPr>
              <a:t>确保</a:t>
            </a:r>
            <a:r>
              <a:rPr lang="en-US" altLang="zh-CN" sz="1400" dirty="0">
                <a:solidFill>
                  <a:srgbClr val="00B050"/>
                </a:solidFill>
                <a:latin typeface="SimHei" panose="02010609060101010101" pitchFamily="49" charset="-122"/>
                <a:ea typeface="SimHei" panose="02010609060101010101" pitchFamily="49" charset="-122"/>
              </a:rPr>
              <a:t>pick</a:t>
            </a:r>
            <a:r>
              <a:rPr lang="zh-CN" altLang="en-US" sz="1400" dirty="0">
                <a:solidFill>
                  <a:srgbClr val="00B050"/>
                </a:solidFill>
                <a:latin typeface="SimHei" panose="02010609060101010101" pitchFamily="49" charset="-122"/>
                <a:ea typeface="SimHei" panose="02010609060101010101" pitchFamily="49" charset="-122"/>
              </a:rPr>
              <a:t>被赋值</a:t>
            </a:r>
            <a:endParaRPr lang="en-US" altLang="zh-CN" sz="1400" dirty="0">
              <a:solidFill>
                <a:srgbClr val="00B050"/>
              </a:solidFill>
              <a:latin typeface="SimHei" panose="02010609060101010101" pitchFamily="49" charset="-122"/>
              <a:ea typeface="SimHei" panose="02010609060101010101" pitchFamily="49" charset="-122"/>
            </a:endParaRPr>
          </a:p>
          <a:p>
            <a:pPr algn="just"/>
            <a:r>
              <a:rPr lang="en-US" altLang="zh-CN" sz="1800" dirty="0">
                <a:latin typeface="+mn-ea"/>
              </a:rPr>
              <a:t>    </a:t>
            </a:r>
            <a:r>
              <a:rPr lang="en-US" altLang="zh-CN" sz="1800" dirty="0"/>
              <a:t>pick=rand;        </a:t>
            </a:r>
          </a:p>
          <a:p>
            <a:r>
              <a:rPr lang="zh-CN" altLang="en-US" sz="1800" dirty="0">
                <a:latin typeface="+mn-ea"/>
              </a:rPr>
              <a:t>  </a:t>
            </a:r>
            <a:r>
              <a:rPr lang="en-US" altLang="zh-CN" sz="1800" dirty="0"/>
              <a:t>end</a:t>
            </a:r>
          </a:p>
          <a:p>
            <a:pPr algn="just"/>
            <a:r>
              <a:rPr lang="zh-CN" altLang="en-US" sz="1800" dirty="0">
                <a:latin typeface="+mn-ea"/>
              </a:rPr>
              <a:t>  </a:t>
            </a:r>
            <a:r>
              <a:rPr lang="en-US" altLang="zh-CN" sz="1800" dirty="0"/>
              <a:t>for </a:t>
            </a:r>
            <a:r>
              <a:rPr lang="en-US" altLang="zh-CN" sz="1800" dirty="0" err="1"/>
              <a:t>i</a:t>
            </a:r>
            <a:r>
              <a:rPr lang="en-US" altLang="zh-CN" sz="1800" dirty="0"/>
              <a:t>=1:sizepop</a:t>
            </a:r>
            <a:r>
              <a:rPr lang="en-US" altLang="zh-CN" sz="1800" dirty="0">
                <a:latin typeface="+mn-ea"/>
              </a:rPr>
              <a:t>    </a:t>
            </a:r>
          </a:p>
          <a:p>
            <a:pPr algn="just"/>
            <a:r>
              <a:rPr lang="en-US" altLang="zh-CN" sz="1800" dirty="0">
                <a:latin typeface="+mn-ea"/>
              </a:rPr>
              <a:t>   </a:t>
            </a:r>
            <a:r>
              <a:rPr lang="zh-CN" altLang="en-US" sz="1800" dirty="0">
                <a:latin typeface="+mn-ea"/>
              </a:rPr>
              <a:t> </a:t>
            </a:r>
            <a:r>
              <a:rPr lang="en-US" altLang="zh-CN" sz="1800" dirty="0"/>
              <a:t>pick=pick-</a:t>
            </a:r>
            <a:r>
              <a:rPr lang="en-US" altLang="zh-CN" sz="1800" dirty="0" err="1"/>
              <a:t>sumf</a:t>
            </a:r>
            <a:r>
              <a:rPr lang="en-US" altLang="zh-CN" sz="1800" dirty="0"/>
              <a:t>(</a:t>
            </a:r>
            <a:r>
              <a:rPr lang="en-US" altLang="zh-CN" sz="1800" dirty="0" err="1"/>
              <a:t>i</a:t>
            </a:r>
            <a:r>
              <a:rPr lang="en-US" altLang="zh-CN" sz="1800" dirty="0"/>
              <a:t>);</a:t>
            </a:r>
          </a:p>
          <a:p>
            <a:pPr algn="just"/>
            <a:r>
              <a:rPr lang="zh-CN" altLang="en-US" sz="1800" dirty="0"/>
              <a:t>       </a:t>
            </a:r>
            <a:r>
              <a:rPr lang="en-US" altLang="zh-CN" sz="1800" dirty="0"/>
              <a:t>if pick&lt;0        </a:t>
            </a:r>
          </a:p>
          <a:p>
            <a:pPr lvl="1"/>
            <a:r>
              <a:rPr lang="en-US" altLang="zh-CN" sz="1800" dirty="0"/>
              <a:t>    </a:t>
            </a:r>
            <a:r>
              <a:rPr lang="zh-CN" altLang="en-US" sz="1800" dirty="0"/>
              <a:t>  </a:t>
            </a:r>
            <a:r>
              <a:rPr lang="en-US" altLang="zh-CN" sz="1800" dirty="0"/>
              <a:t>index=[index </a:t>
            </a:r>
            <a:r>
              <a:rPr lang="en-US" altLang="zh-CN" sz="1800" dirty="0" err="1"/>
              <a:t>i</a:t>
            </a:r>
            <a:r>
              <a:rPr lang="en-US" altLang="zh-CN" sz="1800" dirty="0"/>
              <a:t>];</a:t>
            </a:r>
            <a:r>
              <a:rPr lang="zh-CN" altLang="en-US" sz="1800" dirty="0"/>
              <a:t>         </a:t>
            </a:r>
            <a:r>
              <a:rPr lang="en-US" altLang="zh-CN" sz="1200" dirty="0">
                <a:solidFill>
                  <a:srgbClr val="00B050"/>
                </a:solidFill>
                <a:latin typeface="SimHei" panose="02010609060101010101" pitchFamily="49" charset="-122"/>
                <a:ea typeface="SimHei" panose="02010609060101010101" pitchFamily="49" charset="-122"/>
              </a:rPr>
              <a:t>%</a:t>
            </a:r>
            <a:r>
              <a:rPr lang="zh-CN" altLang="en-US" sz="1200" dirty="0">
                <a:solidFill>
                  <a:srgbClr val="00B050"/>
                </a:solidFill>
                <a:latin typeface="SimHei" panose="02010609060101010101" pitchFamily="49" charset="-122"/>
                <a:ea typeface="SimHei" panose="02010609060101010101" pitchFamily="49" charset="-122"/>
              </a:rPr>
              <a:t>把被选择中的染色体的序号赋给</a:t>
            </a:r>
            <a:r>
              <a:rPr lang="en-US" altLang="zh-CN" sz="1200" dirty="0">
                <a:solidFill>
                  <a:srgbClr val="00B050"/>
                </a:solidFill>
                <a:latin typeface="SimHei" panose="02010609060101010101" pitchFamily="49" charset="-122"/>
                <a:ea typeface="SimHei" panose="02010609060101010101" pitchFamily="49" charset="-122"/>
              </a:rPr>
              <a:t>index</a:t>
            </a:r>
          </a:p>
          <a:p>
            <a:pPr lvl="1"/>
            <a:r>
              <a:rPr lang="en-US" altLang="zh-CN" sz="1800" dirty="0"/>
              <a:t>      break;  </a:t>
            </a:r>
          </a:p>
          <a:p>
            <a:r>
              <a:rPr lang="en-US" altLang="zh-CN" sz="1800" dirty="0">
                <a:latin typeface="+mn-ea"/>
              </a:rPr>
              <a:t>    </a:t>
            </a:r>
            <a:r>
              <a:rPr lang="en-US" altLang="zh-CN" sz="1800" dirty="0"/>
              <a:t>end</a:t>
            </a:r>
          </a:p>
          <a:p>
            <a:r>
              <a:rPr lang="en-US" altLang="zh-CN" sz="1800" dirty="0"/>
              <a:t>  end</a:t>
            </a:r>
          </a:p>
          <a:p>
            <a:r>
              <a:rPr lang="en-US" altLang="zh-CN" sz="1800" dirty="0"/>
              <a:t>end</a:t>
            </a:r>
          </a:p>
          <a:p>
            <a:endParaRPr kumimoji="1" lang="zh-CN" altLang="en-US" dirty="0"/>
          </a:p>
        </p:txBody>
      </p:sp>
      <p:sp>
        <p:nvSpPr>
          <p:cNvPr id="4" name="文本框 3">
            <a:extLst>
              <a:ext uri="{FF2B5EF4-FFF2-40B4-BE49-F238E27FC236}">
                <a16:creationId xmlns:a16="http://schemas.microsoft.com/office/drawing/2014/main" id="{95632748-ADD3-D54B-8296-C69264C71073}"/>
              </a:ext>
            </a:extLst>
          </p:cNvPr>
          <p:cNvSpPr txBox="1"/>
          <p:nvPr/>
        </p:nvSpPr>
        <p:spPr>
          <a:xfrm>
            <a:off x="5868144" y="3768783"/>
            <a:ext cx="1872208" cy="400110"/>
          </a:xfrm>
          <a:prstGeom prst="rect">
            <a:avLst/>
          </a:prstGeom>
          <a:noFill/>
        </p:spPr>
        <p:txBody>
          <a:bodyPr wrap="square" rtlCol="0">
            <a:spAutoFit/>
          </a:bodyPr>
          <a:lstStyle/>
          <a:p>
            <a:r>
              <a:rPr kumimoji="1" lang="zh-CN" altLang="en-US" b="1" dirty="0">
                <a:solidFill>
                  <a:srgbClr val="FF0000"/>
                </a:solidFill>
                <a:latin typeface="SimHei" panose="02010609060101010101" pitchFamily="49" charset="-122"/>
                <a:ea typeface="SimHei" panose="02010609060101010101" pitchFamily="49" charset="-122"/>
              </a:rPr>
              <a:t> 随机轮盘赌法</a:t>
            </a:r>
          </a:p>
        </p:txBody>
      </p:sp>
      <p:sp>
        <p:nvSpPr>
          <p:cNvPr id="5" name="文本框 4">
            <a:extLst>
              <a:ext uri="{FF2B5EF4-FFF2-40B4-BE49-F238E27FC236}">
                <a16:creationId xmlns:a16="http://schemas.microsoft.com/office/drawing/2014/main" id="{24E8CF28-EAD5-9C42-8F80-EB6974A07F34}"/>
              </a:ext>
            </a:extLst>
          </p:cNvPr>
          <p:cNvSpPr txBox="1"/>
          <p:nvPr/>
        </p:nvSpPr>
        <p:spPr>
          <a:xfrm>
            <a:off x="3491880" y="4437112"/>
            <a:ext cx="4752528" cy="584775"/>
          </a:xfrm>
          <a:prstGeom prst="rect">
            <a:avLst/>
          </a:prstGeom>
        </p:spPr>
        <p:txBody>
          <a:bodyPr wrap="square" rtlCol="0">
            <a:spAutoFit/>
          </a:bodyPr>
          <a:lstStyle/>
          <a:p>
            <a:pPr algn="just"/>
            <a:r>
              <a:rPr lang="en-US" altLang="zh-CN" sz="1200" dirty="0">
                <a:solidFill>
                  <a:srgbClr val="00B050"/>
                </a:solidFill>
                <a:latin typeface="SimHei" panose="02010609060101010101" pitchFamily="49" charset="-122"/>
                <a:ea typeface="SimHei" panose="02010609060101010101" pitchFamily="49" charset="-122"/>
              </a:rPr>
              <a:t>%</a:t>
            </a:r>
            <a:r>
              <a:rPr lang="zh-CN" altLang="en-US" sz="1200" dirty="0">
                <a:solidFill>
                  <a:srgbClr val="00B050"/>
                </a:solidFill>
                <a:latin typeface="SimHei" panose="02010609060101010101" pitchFamily="49" charset="-122"/>
                <a:ea typeface="SimHei" panose="02010609060101010101" pitchFamily="49" charset="-122"/>
              </a:rPr>
              <a:t>染色体的选择概率越大，</a:t>
            </a:r>
            <a:r>
              <a:rPr lang="en-US" altLang="zh-CN" sz="1200" dirty="0">
                <a:solidFill>
                  <a:srgbClr val="00B050"/>
                </a:solidFill>
                <a:latin typeface="SimHei" panose="02010609060101010101" pitchFamily="49" charset="-122"/>
                <a:ea typeface="SimHei" panose="02010609060101010101" pitchFamily="49" charset="-122"/>
              </a:rPr>
              <a:t>pick</a:t>
            </a:r>
            <a:r>
              <a:rPr lang="zh-CN" altLang="en-US" sz="1200" dirty="0">
                <a:solidFill>
                  <a:srgbClr val="00B050"/>
                </a:solidFill>
                <a:latin typeface="SimHei" panose="02010609060101010101" pitchFamily="49" charset="-122"/>
                <a:ea typeface="SimHei" panose="02010609060101010101" pitchFamily="49" charset="-122"/>
              </a:rPr>
              <a:t>越容易小于，即染色体越容易被选中</a:t>
            </a:r>
          </a:p>
          <a:p>
            <a:endParaRPr kumimoji="1" lang="zh-CN" altLang="en-US" dirty="0"/>
          </a:p>
        </p:txBody>
      </p:sp>
      <p:sp>
        <p:nvSpPr>
          <p:cNvPr id="7" name="矩形 6">
            <a:extLst>
              <a:ext uri="{FF2B5EF4-FFF2-40B4-BE49-F238E27FC236}">
                <a16:creationId xmlns:a16="http://schemas.microsoft.com/office/drawing/2014/main" id="{6C3B36AF-ECC2-594C-87FE-40E7C4D03207}"/>
              </a:ext>
            </a:extLst>
          </p:cNvPr>
          <p:cNvSpPr/>
          <p:nvPr/>
        </p:nvSpPr>
        <p:spPr bwMode="auto">
          <a:xfrm>
            <a:off x="589180" y="2492896"/>
            <a:ext cx="7864440" cy="3620940"/>
          </a:xfrm>
          <a:prstGeom prst="rect">
            <a:avLst/>
          </a:prstGeom>
          <a:noFill/>
          <a:ln w="38100"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0737920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 </a:t>
            </a:r>
            <a:r>
              <a:rPr lang="zh-CN" altLang="en-US" dirty="0">
                <a:latin typeface="+mn-lt"/>
              </a:rPr>
              <a:t>遗传算法聚类</a:t>
            </a:r>
            <a:r>
              <a:rPr lang="en-US" altLang="zh-CN" dirty="0" err="1">
                <a:latin typeface="+mn-lt"/>
              </a:rPr>
              <a:t>Matlab</a:t>
            </a:r>
            <a:r>
              <a:rPr lang="zh-CN" altLang="en-US" dirty="0">
                <a:latin typeface="+mn-lt"/>
              </a:rPr>
              <a:t>代码</a:t>
            </a:r>
          </a:p>
        </p:txBody>
      </p:sp>
      <p:sp>
        <p:nvSpPr>
          <p:cNvPr id="2" name="文本框 1">
            <a:extLst>
              <a:ext uri="{FF2B5EF4-FFF2-40B4-BE49-F238E27FC236}">
                <a16:creationId xmlns:a16="http://schemas.microsoft.com/office/drawing/2014/main" id="{F75FD639-1CBF-754A-A0CB-CD9CD0C918F2}"/>
              </a:ext>
            </a:extLst>
          </p:cNvPr>
          <p:cNvSpPr txBox="1"/>
          <p:nvPr/>
        </p:nvSpPr>
        <p:spPr>
          <a:xfrm>
            <a:off x="1788459" y="1748118"/>
            <a:ext cx="184731" cy="400110"/>
          </a:xfrm>
          <a:prstGeom prst="rect">
            <a:avLst/>
          </a:prstGeom>
          <a:noFill/>
        </p:spPr>
        <p:txBody>
          <a:bodyPr wrap="none" rtlCol="0">
            <a:spAutoFit/>
          </a:bodyPr>
          <a:lstStyle/>
          <a:p>
            <a:endParaRPr kumimoji="1" lang="zh-CN" altLang="en-US" dirty="0"/>
          </a:p>
        </p:txBody>
      </p:sp>
      <p:sp>
        <p:nvSpPr>
          <p:cNvPr id="3" name="文本框 2">
            <a:extLst>
              <a:ext uri="{FF2B5EF4-FFF2-40B4-BE49-F238E27FC236}">
                <a16:creationId xmlns:a16="http://schemas.microsoft.com/office/drawing/2014/main" id="{F6F33923-C445-254B-878E-11B0A1406B7C}"/>
              </a:ext>
            </a:extLst>
          </p:cNvPr>
          <p:cNvSpPr txBox="1"/>
          <p:nvPr/>
        </p:nvSpPr>
        <p:spPr>
          <a:xfrm>
            <a:off x="589180" y="1139820"/>
            <a:ext cx="8460940" cy="4708981"/>
          </a:xfrm>
          <a:prstGeom prst="rect">
            <a:avLst/>
          </a:prstGeom>
          <a:noFill/>
        </p:spPr>
        <p:txBody>
          <a:bodyPr wrap="square" rtlCol="0">
            <a:spAutoFit/>
          </a:bodyPr>
          <a:lstStyle/>
          <a:p>
            <a:pPr algn="just"/>
            <a:r>
              <a:rPr lang="en-US" altLang="zh-CN" b="1" dirty="0">
                <a:solidFill>
                  <a:srgbClr val="0000FF"/>
                </a:solidFill>
                <a:latin typeface="SimHei" panose="02010609060101010101" pitchFamily="49" charset="-122"/>
                <a:ea typeface="SimHei" panose="02010609060101010101" pitchFamily="49" charset="-122"/>
              </a:rPr>
              <a:t>%</a:t>
            </a:r>
            <a:r>
              <a:rPr lang="zh-CN" altLang="en-US" b="1" dirty="0">
                <a:solidFill>
                  <a:srgbClr val="0000FF"/>
                </a:solidFill>
                <a:latin typeface="SimHei" panose="02010609060101010101" pitchFamily="49" charset="-122"/>
                <a:ea typeface="SimHei" panose="02010609060101010101" pitchFamily="49" charset="-122"/>
              </a:rPr>
              <a:t> 交叉算子</a:t>
            </a:r>
          </a:p>
          <a:p>
            <a:r>
              <a:rPr lang="en-US" altLang="zh-CN" dirty="0">
                <a:solidFill>
                  <a:srgbClr val="FF0000"/>
                </a:solidFill>
              </a:rPr>
              <a:t>function ret=Cross(</a:t>
            </a:r>
            <a:r>
              <a:rPr lang="en-US" altLang="zh-CN" dirty="0" err="1">
                <a:solidFill>
                  <a:srgbClr val="FF0000"/>
                </a:solidFill>
              </a:rPr>
              <a:t>pcross,chrom,sizepop</a:t>
            </a:r>
            <a:r>
              <a:rPr lang="en-US" altLang="zh-CN" dirty="0">
                <a:solidFill>
                  <a:srgbClr val="FF0000"/>
                </a:solidFill>
              </a:rPr>
              <a:t>)</a:t>
            </a:r>
          </a:p>
          <a:p>
            <a:r>
              <a:rPr lang="en-US" altLang="zh-CN" dirty="0"/>
              <a:t>for </a:t>
            </a:r>
            <a:r>
              <a:rPr lang="en-US" altLang="zh-CN" dirty="0" err="1"/>
              <a:t>i</a:t>
            </a:r>
            <a:r>
              <a:rPr lang="en-US" altLang="zh-CN" dirty="0"/>
              <a:t>=1:sizepop</a:t>
            </a:r>
          </a:p>
          <a:p>
            <a:pPr algn="just"/>
            <a:r>
              <a:rPr lang="zh-CN" altLang="en-US" dirty="0">
                <a:latin typeface="+mn-ea"/>
              </a:rPr>
              <a:t>    </a:t>
            </a:r>
            <a:r>
              <a:rPr lang="en-US" altLang="zh-CN" dirty="0"/>
              <a:t>pick=rand;</a:t>
            </a:r>
            <a:r>
              <a:rPr lang="zh-CN" altLang="en-US" dirty="0"/>
              <a:t> </a:t>
            </a:r>
            <a:r>
              <a:rPr lang="en-US" altLang="zh-CN" dirty="0"/>
              <a:t>             </a:t>
            </a:r>
            <a:r>
              <a:rPr lang="en-US" altLang="zh-CN" sz="1400" dirty="0">
                <a:solidFill>
                  <a:srgbClr val="00B050"/>
                </a:solidFill>
                <a:latin typeface="SimHei" panose="02010609060101010101" pitchFamily="49" charset="-122"/>
                <a:ea typeface="SimHei" panose="02010609060101010101" pitchFamily="49" charset="-122"/>
              </a:rPr>
              <a:t>% </a:t>
            </a:r>
            <a:r>
              <a:rPr lang="zh-CN" altLang="en-US" sz="1400" dirty="0">
                <a:solidFill>
                  <a:srgbClr val="00B050"/>
                </a:solidFill>
                <a:latin typeface="SimHei" panose="02010609060101010101" pitchFamily="49" charset="-122"/>
                <a:ea typeface="SimHei" panose="02010609060101010101" pitchFamily="49" charset="-122"/>
              </a:rPr>
              <a:t>给</a:t>
            </a:r>
            <a:r>
              <a:rPr lang="en-US" altLang="zh-CN" sz="1400" dirty="0">
                <a:solidFill>
                  <a:srgbClr val="00B050"/>
                </a:solidFill>
                <a:latin typeface="SimHei" panose="02010609060101010101" pitchFamily="49" charset="-122"/>
                <a:ea typeface="SimHei" panose="02010609060101010101" pitchFamily="49" charset="-122"/>
              </a:rPr>
              <a:t>pick</a:t>
            </a:r>
            <a:r>
              <a:rPr lang="zh-CN" altLang="en-US" sz="1400" dirty="0">
                <a:solidFill>
                  <a:srgbClr val="00B050"/>
                </a:solidFill>
                <a:latin typeface="SimHei" panose="02010609060101010101" pitchFamily="49" charset="-122"/>
                <a:ea typeface="SimHei" panose="02010609060101010101" pitchFamily="49" charset="-122"/>
              </a:rPr>
              <a:t>赋予一个</a:t>
            </a:r>
            <a:r>
              <a:rPr lang="en-US" altLang="zh-CN" sz="1400" dirty="0">
                <a:solidFill>
                  <a:srgbClr val="00B050"/>
                </a:solidFill>
                <a:latin typeface="SimHei" panose="02010609060101010101" pitchFamily="49" charset="-122"/>
                <a:ea typeface="SimHei" panose="02010609060101010101" pitchFamily="49" charset="-122"/>
              </a:rPr>
              <a:t>[0,1]</a:t>
            </a:r>
            <a:r>
              <a:rPr lang="zh-CN" altLang="en-US" sz="1400" dirty="0">
                <a:solidFill>
                  <a:srgbClr val="00B050"/>
                </a:solidFill>
                <a:latin typeface="SimHei" panose="02010609060101010101" pitchFamily="49" charset="-122"/>
                <a:ea typeface="SimHei" panose="02010609060101010101" pitchFamily="49" charset="-122"/>
              </a:rPr>
              <a:t>之间的随机数</a:t>
            </a:r>
            <a:endParaRPr lang="en-US" altLang="zh-CN" sz="1400" dirty="0">
              <a:solidFill>
                <a:srgbClr val="00B050"/>
              </a:solidFill>
              <a:latin typeface="SimHei" panose="02010609060101010101" pitchFamily="49" charset="-122"/>
              <a:ea typeface="SimHei" panose="02010609060101010101" pitchFamily="49" charset="-122"/>
            </a:endParaRPr>
          </a:p>
          <a:p>
            <a:pPr algn="just"/>
            <a:r>
              <a:rPr lang="en-US" altLang="zh-CN" dirty="0">
                <a:latin typeface="+mn-ea"/>
              </a:rPr>
              <a:t>    </a:t>
            </a:r>
            <a:r>
              <a:rPr lang="en-US" altLang="zh-CN" dirty="0"/>
              <a:t>while pick==0</a:t>
            </a:r>
          </a:p>
          <a:p>
            <a:pPr algn="just"/>
            <a:r>
              <a:rPr lang="en-US" altLang="zh-CN" dirty="0"/>
              <a:t>        </a:t>
            </a:r>
            <a:r>
              <a:rPr lang="zh-CN" altLang="en-US" dirty="0"/>
              <a:t>   </a:t>
            </a:r>
            <a:r>
              <a:rPr lang="en-US" altLang="zh-CN" dirty="0"/>
              <a:t>pick=rand;</a:t>
            </a:r>
          </a:p>
          <a:p>
            <a:pPr algn="just"/>
            <a:r>
              <a:rPr lang="zh-CN" altLang="en-US" dirty="0"/>
              <a:t>       </a:t>
            </a:r>
            <a:r>
              <a:rPr lang="en-US" altLang="zh-CN" dirty="0"/>
              <a:t>end</a:t>
            </a:r>
          </a:p>
          <a:p>
            <a:pPr algn="just"/>
            <a:r>
              <a:rPr lang="zh-CN" altLang="en-US" dirty="0"/>
              <a:t>    </a:t>
            </a:r>
            <a:r>
              <a:rPr lang="en-US" altLang="zh-CN" dirty="0"/>
              <a:t>   if pick&gt;</a:t>
            </a:r>
            <a:r>
              <a:rPr lang="en-US" altLang="zh-CN" dirty="0" err="1"/>
              <a:t>pcross</a:t>
            </a:r>
            <a:r>
              <a:rPr lang="en-US" altLang="zh-CN" dirty="0"/>
              <a:t>      </a:t>
            </a:r>
            <a:r>
              <a:rPr lang="zh-CN" altLang="en-US" dirty="0">
                <a:latin typeface="+mn-ea"/>
              </a:rPr>
              <a:t> </a:t>
            </a:r>
            <a:r>
              <a:rPr lang="en-US" altLang="zh-CN" dirty="0">
                <a:latin typeface="+mn-ea"/>
              </a:rPr>
              <a:t> </a:t>
            </a:r>
            <a:r>
              <a:rPr lang="en-US" altLang="zh-CN" sz="1400" dirty="0">
                <a:solidFill>
                  <a:srgbClr val="00B050"/>
                </a:solidFill>
                <a:latin typeface="SimHei" panose="02010609060101010101" pitchFamily="49" charset="-122"/>
                <a:ea typeface="SimHei" panose="02010609060101010101" pitchFamily="49" charset="-122"/>
              </a:rPr>
              <a:t>% </a:t>
            </a:r>
            <a:r>
              <a:rPr lang="zh-CN" altLang="en-US" sz="1400" dirty="0">
                <a:solidFill>
                  <a:srgbClr val="00B050"/>
                </a:solidFill>
                <a:latin typeface="SimHei" panose="02010609060101010101" pitchFamily="49" charset="-122"/>
                <a:ea typeface="SimHei" panose="02010609060101010101" pitchFamily="49" charset="-122"/>
              </a:rPr>
              <a:t>交叉概率决定是否进行交叉</a:t>
            </a:r>
            <a:endParaRPr lang="en-US" altLang="zh-CN" sz="1200" dirty="0">
              <a:solidFill>
                <a:srgbClr val="00B050"/>
              </a:solidFill>
              <a:latin typeface="SimHei" panose="02010609060101010101" pitchFamily="49" charset="-122"/>
              <a:ea typeface="SimHei" panose="02010609060101010101" pitchFamily="49" charset="-122"/>
            </a:endParaRPr>
          </a:p>
          <a:p>
            <a:pPr algn="just"/>
            <a:r>
              <a:rPr lang="en-US" altLang="zh-CN" dirty="0">
                <a:latin typeface="+mn-ea"/>
              </a:rPr>
              <a:t>      </a:t>
            </a:r>
            <a:r>
              <a:rPr lang="en-US" altLang="zh-CN" dirty="0"/>
              <a:t>continue;</a:t>
            </a:r>
          </a:p>
          <a:p>
            <a:pPr algn="just"/>
            <a:r>
              <a:rPr lang="en-US" altLang="zh-CN" dirty="0">
                <a:latin typeface="+mn-ea"/>
              </a:rPr>
              <a:t>    </a:t>
            </a:r>
            <a:r>
              <a:rPr lang="en-US" altLang="zh-CN" dirty="0"/>
              <a:t>end</a:t>
            </a:r>
            <a:endParaRPr lang="zh-CN" altLang="en-US" dirty="0"/>
          </a:p>
          <a:p>
            <a:pPr algn="just"/>
            <a:r>
              <a:rPr lang="zh-CN" altLang="en-US" dirty="0"/>
              <a:t>    </a:t>
            </a:r>
            <a:r>
              <a:rPr lang="en-US" altLang="zh-CN" dirty="0"/>
              <a:t>   index=ceil(rand(1,2).*</a:t>
            </a:r>
            <a:r>
              <a:rPr lang="en-US" altLang="zh-CN" dirty="0" err="1"/>
              <a:t>sizepop</a:t>
            </a:r>
            <a:r>
              <a:rPr lang="en-US" altLang="zh-CN" dirty="0"/>
              <a:t>);</a:t>
            </a:r>
            <a:r>
              <a:rPr lang="zh-CN" altLang="en-US" dirty="0"/>
              <a:t> </a:t>
            </a:r>
            <a:r>
              <a:rPr lang="en-US" altLang="zh-CN" dirty="0"/>
              <a:t>   </a:t>
            </a:r>
            <a:r>
              <a:rPr lang="en-US" altLang="zh-CN" sz="1400" dirty="0">
                <a:solidFill>
                  <a:srgbClr val="00B050"/>
                </a:solidFill>
                <a:latin typeface="SimHei" panose="02010609060101010101" pitchFamily="49" charset="-122"/>
                <a:ea typeface="SimHei" panose="02010609060101010101" pitchFamily="49" charset="-122"/>
              </a:rPr>
              <a:t>%</a:t>
            </a:r>
            <a:r>
              <a:rPr lang="zh-CN" altLang="en-US" sz="1400" dirty="0">
                <a:solidFill>
                  <a:srgbClr val="00B050"/>
                </a:solidFill>
                <a:latin typeface="SimHei" panose="02010609060101010101" pitchFamily="49" charset="-122"/>
                <a:ea typeface="SimHei" panose="02010609060101010101" pitchFamily="49" charset="-122"/>
              </a:rPr>
              <a:t>在种群中，随机</a:t>
            </a:r>
            <a:r>
              <a:rPr lang="zh-CN" altLang="en-US" b="1" dirty="0">
                <a:solidFill>
                  <a:srgbClr val="FF0000"/>
                </a:solidFill>
                <a:latin typeface="+mn-ea"/>
              </a:rPr>
              <a:t>选择两个不同个体</a:t>
            </a:r>
            <a:endParaRPr lang="en-US" altLang="zh-CN" b="1" dirty="0">
              <a:solidFill>
                <a:srgbClr val="FF0000"/>
              </a:solidFill>
              <a:latin typeface="+mn-ea"/>
            </a:endParaRPr>
          </a:p>
          <a:p>
            <a:pPr algn="just"/>
            <a:r>
              <a:rPr lang="en-US" altLang="zh-CN" dirty="0">
                <a:latin typeface="+mn-ea"/>
              </a:rPr>
              <a:t>    </a:t>
            </a:r>
            <a:r>
              <a:rPr lang="en-US" altLang="zh-CN" dirty="0"/>
              <a:t>while (index(1)==index(2)) | index(1)*index(2)==0</a:t>
            </a:r>
          </a:p>
          <a:p>
            <a:pPr algn="just"/>
            <a:r>
              <a:rPr lang="en-US" altLang="zh-CN" dirty="0"/>
              <a:t>             index=ceil(rand(1,2).*</a:t>
            </a:r>
            <a:r>
              <a:rPr lang="en-US" altLang="zh-CN" dirty="0" err="1"/>
              <a:t>sizepop</a:t>
            </a:r>
            <a:r>
              <a:rPr lang="en-US" altLang="zh-CN" dirty="0"/>
              <a:t>);    </a:t>
            </a:r>
          </a:p>
          <a:p>
            <a:pPr algn="just"/>
            <a:r>
              <a:rPr lang="en-US" altLang="zh-CN" dirty="0"/>
              <a:t>       end</a:t>
            </a:r>
          </a:p>
          <a:p>
            <a:pPr algn="just"/>
            <a:r>
              <a:rPr kumimoji="1" lang="zh-CN" altLang="en-US" dirty="0">
                <a:latin typeface="+mn-ea"/>
              </a:rPr>
              <a:t>    </a:t>
            </a:r>
            <a:r>
              <a:rPr kumimoji="1" lang="zh-CN" altLang="en-US" dirty="0">
                <a:solidFill>
                  <a:srgbClr val="FF0000"/>
                </a:solidFill>
                <a:latin typeface="SimHei" panose="02010609060101010101" pitchFamily="49" charset="-122"/>
                <a:ea typeface="SimHei" panose="02010609060101010101" pitchFamily="49" charset="-122"/>
              </a:rPr>
              <a:t>（接下页）</a:t>
            </a:r>
            <a:endParaRPr lang="zh-CN" altLang="en-US" dirty="0">
              <a:solidFill>
                <a:srgbClr val="FF0000"/>
              </a:solidFill>
              <a:latin typeface="SimHei" panose="02010609060101010101" pitchFamily="49" charset="-122"/>
              <a:ea typeface="SimHei" panose="02010609060101010101" pitchFamily="49" charset="-122"/>
            </a:endParaRPr>
          </a:p>
        </p:txBody>
      </p:sp>
      <p:sp>
        <p:nvSpPr>
          <p:cNvPr id="6" name="矩形 5">
            <a:extLst>
              <a:ext uri="{FF2B5EF4-FFF2-40B4-BE49-F238E27FC236}">
                <a16:creationId xmlns:a16="http://schemas.microsoft.com/office/drawing/2014/main" id="{06F97819-761B-6B4E-A02F-E1FB9ADD88D8}"/>
              </a:ext>
            </a:extLst>
          </p:cNvPr>
          <p:cNvSpPr/>
          <p:nvPr/>
        </p:nvSpPr>
        <p:spPr bwMode="auto">
          <a:xfrm>
            <a:off x="589180" y="4221088"/>
            <a:ext cx="8303300" cy="1627713"/>
          </a:xfrm>
          <a:prstGeom prst="rect">
            <a:avLst/>
          </a:prstGeom>
          <a:noFill/>
          <a:ln w="38100"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8694317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 </a:t>
            </a:r>
            <a:r>
              <a:rPr lang="zh-CN" altLang="en-US" dirty="0">
                <a:latin typeface="+mn-lt"/>
              </a:rPr>
              <a:t>遗传算法聚类</a:t>
            </a:r>
            <a:r>
              <a:rPr lang="en-US" altLang="zh-CN" dirty="0" err="1">
                <a:latin typeface="+mn-lt"/>
              </a:rPr>
              <a:t>Matlab</a:t>
            </a:r>
            <a:r>
              <a:rPr lang="zh-CN" altLang="en-US" dirty="0">
                <a:latin typeface="+mn-lt"/>
              </a:rPr>
              <a:t>代码</a:t>
            </a:r>
          </a:p>
        </p:txBody>
      </p:sp>
      <p:sp>
        <p:nvSpPr>
          <p:cNvPr id="2" name="文本框 1">
            <a:extLst>
              <a:ext uri="{FF2B5EF4-FFF2-40B4-BE49-F238E27FC236}">
                <a16:creationId xmlns:a16="http://schemas.microsoft.com/office/drawing/2014/main" id="{F75FD639-1CBF-754A-A0CB-CD9CD0C918F2}"/>
              </a:ext>
            </a:extLst>
          </p:cNvPr>
          <p:cNvSpPr txBox="1"/>
          <p:nvPr/>
        </p:nvSpPr>
        <p:spPr>
          <a:xfrm>
            <a:off x="1788459" y="1748118"/>
            <a:ext cx="184731" cy="400110"/>
          </a:xfrm>
          <a:prstGeom prst="rect">
            <a:avLst/>
          </a:prstGeom>
          <a:noFill/>
        </p:spPr>
        <p:txBody>
          <a:bodyPr wrap="none" rtlCol="0">
            <a:spAutoFit/>
          </a:bodyPr>
          <a:lstStyle/>
          <a:p>
            <a:endParaRPr kumimoji="1" lang="zh-CN" altLang="en-US" dirty="0"/>
          </a:p>
        </p:txBody>
      </p:sp>
      <p:sp>
        <p:nvSpPr>
          <p:cNvPr id="3" name="文本框 2">
            <a:extLst>
              <a:ext uri="{FF2B5EF4-FFF2-40B4-BE49-F238E27FC236}">
                <a16:creationId xmlns:a16="http://schemas.microsoft.com/office/drawing/2014/main" id="{F6F33923-C445-254B-878E-11B0A1406B7C}"/>
              </a:ext>
            </a:extLst>
          </p:cNvPr>
          <p:cNvSpPr txBox="1"/>
          <p:nvPr/>
        </p:nvSpPr>
        <p:spPr>
          <a:xfrm>
            <a:off x="589180" y="1084382"/>
            <a:ext cx="8460940" cy="4401205"/>
          </a:xfrm>
          <a:prstGeom prst="rect">
            <a:avLst/>
          </a:prstGeom>
          <a:noFill/>
        </p:spPr>
        <p:txBody>
          <a:bodyPr wrap="square" rtlCol="0">
            <a:spAutoFit/>
          </a:bodyPr>
          <a:lstStyle/>
          <a:p>
            <a:pPr algn="just"/>
            <a:r>
              <a:rPr lang="en-US" altLang="zh-CN" b="1" dirty="0">
                <a:solidFill>
                  <a:srgbClr val="0000FF"/>
                </a:solidFill>
                <a:latin typeface="SimHei" panose="02010609060101010101" pitchFamily="49" charset="-122"/>
                <a:ea typeface="SimHei" panose="02010609060101010101" pitchFamily="49" charset="-122"/>
              </a:rPr>
              <a:t>%</a:t>
            </a:r>
            <a:r>
              <a:rPr lang="zh-CN" altLang="en-US" b="1" dirty="0">
                <a:solidFill>
                  <a:srgbClr val="0000FF"/>
                </a:solidFill>
                <a:latin typeface="SimHei" panose="02010609060101010101" pitchFamily="49" charset="-122"/>
                <a:ea typeface="SimHei" panose="02010609060101010101" pitchFamily="49" charset="-122"/>
              </a:rPr>
              <a:t> 交叉算子</a:t>
            </a:r>
            <a:endParaRPr lang="en-US" altLang="zh-CN" b="1" dirty="0">
              <a:solidFill>
                <a:srgbClr val="0000FF"/>
              </a:solidFill>
              <a:latin typeface="SimHei" panose="02010609060101010101" pitchFamily="49" charset="-122"/>
              <a:ea typeface="SimHei" panose="02010609060101010101" pitchFamily="49" charset="-122"/>
            </a:endParaRPr>
          </a:p>
          <a:p>
            <a:pPr algn="just"/>
            <a:r>
              <a:rPr lang="zh-CN" altLang="en-US" dirty="0">
                <a:solidFill>
                  <a:srgbClr val="0000FF"/>
                </a:solidFill>
                <a:latin typeface="+mn-ea"/>
              </a:rPr>
              <a:t>    </a:t>
            </a:r>
            <a:r>
              <a:rPr lang="zh-CN" altLang="en-US" dirty="0">
                <a:solidFill>
                  <a:srgbClr val="FF0000"/>
                </a:solidFill>
                <a:latin typeface="SimHei" panose="02010609060101010101" pitchFamily="49" charset="-122"/>
                <a:ea typeface="SimHei" panose="02010609060101010101" pitchFamily="49" charset="-122"/>
              </a:rPr>
              <a:t>（接上页）</a:t>
            </a:r>
          </a:p>
          <a:p>
            <a:r>
              <a:rPr lang="zh-CN" altLang="en-US" dirty="0">
                <a:latin typeface="+mn-ea"/>
              </a:rPr>
              <a:t>    </a:t>
            </a:r>
            <a:r>
              <a:rPr lang="en-US" altLang="zh-CN" dirty="0"/>
              <a:t>pos=ceil(rand*3);</a:t>
            </a:r>
            <a:r>
              <a:rPr lang="zh-CN" altLang="en-US" dirty="0"/>
              <a:t>       </a:t>
            </a:r>
            <a:r>
              <a:rPr lang="en-US" altLang="zh-CN" sz="1400" dirty="0">
                <a:solidFill>
                  <a:srgbClr val="00B050"/>
                </a:solidFill>
                <a:latin typeface="SimHei" panose="02010609060101010101" pitchFamily="49" charset="-122"/>
                <a:ea typeface="SimHei" panose="02010609060101010101" pitchFamily="49" charset="-122"/>
              </a:rPr>
              <a:t>%</a:t>
            </a:r>
            <a:r>
              <a:rPr lang="zh-CN" altLang="en-US" sz="1400" dirty="0">
                <a:solidFill>
                  <a:srgbClr val="00B050"/>
                </a:solidFill>
                <a:latin typeface="SimHei" panose="02010609060101010101" pitchFamily="49" charset="-122"/>
                <a:ea typeface="SimHei" panose="02010609060101010101" pitchFamily="49" charset="-122"/>
              </a:rPr>
              <a:t> 随机</a:t>
            </a:r>
            <a:r>
              <a:rPr lang="zh-CN" altLang="en-US" b="1" dirty="0">
                <a:solidFill>
                  <a:srgbClr val="FF0000"/>
                </a:solidFill>
                <a:latin typeface="+mn-ea"/>
              </a:rPr>
              <a:t>选择交叉位置</a:t>
            </a:r>
            <a:endParaRPr lang="en-US" altLang="zh-CN" b="1" dirty="0">
              <a:solidFill>
                <a:srgbClr val="FF0000"/>
              </a:solidFill>
              <a:latin typeface="+mn-ea"/>
            </a:endParaRPr>
          </a:p>
          <a:p>
            <a:pPr algn="just"/>
            <a:r>
              <a:rPr lang="zh-CN" altLang="en-US" dirty="0">
                <a:latin typeface="+mn-ea"/>
              </a:rPr>
              <a:t>    </a:t>
            </a:r>
            <a:r>
              <a:rPr lang="en-US" altLang="zh-CN" dirty="0"/>
              <a:t>while pos==0</a:t>
            </a:r>
          </a:p>
          <a:p>
            <a:pPr algn="just"/>
            <a:r>
              <a:rPr lang="en-US" altLang="zh-CN" dirty="0"/>
              <a:t>        </a:t>
            </a:r>
            <a:r>
              <a:rPr lang="zh-CN" altLang="en-US" dirty="0"/>
              <a:t>    </a:t>
            </a:r>
            <a:r>
              <a:rPr lang="en-US" altLang="zh-CN" dirty="0"/>
              <a:t>pos=ceil(rand*3);</a:t>
            </a:r>
          </a:p>
          <a:p>
            <a:pPr algn="just"/>
            <a:r>
              <a:rPr lang="en-US" altLang="zh-CN" dirty="0"/>
              <a:t>    </a:t>
            </a:r>
            <a:r>
              <a:rPr lang="zh-CN" altLang="en-US" dirty="0"/>
              <a:t>    </a:t>
            </a:r>
            <a:r>
              <a:rPr lang="en-US" altLang="zh-CN" dirty="0"/>
              <a:t>end</a:t>
            </a:r>
          </a:p>
          <a:p>
            <a:pPr algn="just"/>
            <a:endParaRPr lang="en-US" altLang="zh-CN" dirty="0"/>
          </a:p>
          <a:p>
            <a:pPr algn="just"/>
            <a:r>
              <a:rPr lang="zh-CN" altLang="en-US" dirty="0">
                <a:latin typeface="+mn-ea"/>
              </a:rPr>
              <a:t>    </a:t>
            </a:r>
            <a:r>
              <a:rPr lang="en-US" altLang="zh-CN" sz="1400" dirty="0">
                <a:solidFill>
                  <a:srgbClr val="00B050"/>
                </a:solidFill>
                <a:latin typeface="SimHei" panose="02010609060101010101" pitchFamily="49" charset="-122"/>
                <a:ea typeface="SimHei" panose="02010609060101010101" pitchFamily="49" charset="-122"/>
              </a:rPr>
              <a:t>%</a:t>
            </a:r>
            <a:r>
              <a:rPr lang="zh-CN" altLang="en-US" sz="1400" dirty="0">
                <a:solidFill>
                  <a:srgbClr val="00B050"/>
                </a:solidFill>
                <a:latin typeface="SimHei" panose="02010609060101010101" pitchFamily="49" charset="-122"/>
                <a:ea typeface="SimHei" panose="02010609060101010101" pitchFamily="49" charset="-122"/>
              </a:rPr>
              <a:t>把两条染色体某个位置的</a:t>
            </a:r>
            <a:r>
              <a:rPr lang="zh-CN" altLang="en-US" b="1" dirty="0">
                <a:solidFill>
                  <a:srgbClr val="FF0000"/>
                </a:solidFill>
                <a:latin typeface="+mn-ea"/>
              </a:rPr>
              <a:t>信息进行交叉互换</a:t>
            </a:r>
          </a:p>
          <a:p>
            <a:pPr algn="just"/>
            <a:r>
              <a:rPr lang="zh-CN" altLang="en-US" dirty="0">
                <a:latin typeface="+mn-ea"/>
              </a:rPr>
              <a:t>    </a:t>
            </a:r>
            <a:r>
              <a:rPr lang="en-US" altLang="zh-CN" dirty="0"/>
              <a:t>temp=</a:t>
            </a:r>
            <a:r>
              <a:rPr lang="en-US" altLang="zh-CN" dirty="0" err="1"/>
              <a:t>chrom</a:t>
            </a:r>
            <a:r>
              <a:rPr lang="en-US" altLang="zh-CN" dirty="0"/>
              <a:t>(index(1),pos);</a:t>
            </a:r>
          </a:p>
          <a:p>
            <a:pPr algn="just"/>
            <a:r>
              <a:rPr lang="en-US" altLang="zh-CN" dirty="0"/>
              <a:t>    </a:t>
            </a:r>
            <a:r>
              <a:rPr lang="zh-CN" altLang="en-US" dirty="0"/>
              <a:t>   </a:t>
            </a:r>
            <a:r>
              <a:rPr lang="en-US" altLang="zh-CN" dirty="0" err="1"/>
              <a:t>chrom</a:t>
            </a:r>
            <a:r>
              <a:rPr lang="en-US" altLang="zh-CN" dirty="0"/>
              <a:t>(index(1),pos)=</a:t>
            </a:r>
            <a:r>
              <a:rPr lang="en-US" altLang="zh-CN" dirty="0" err="1"/>
              <a:t>chrom</a:t>
            </a:r>
            <a:r>
              <a:rPr lang="en-US" altLang="zh-CN" dirty="0"/>
              <a:t>(index(2),pos);</a:t>
            </a:r>
          </a:p>
          <a:p>
            <a:pPr algn="just"/>
            <a:r>
              <a:rPr lang="en-US" altLang="zh-CN" dirty="0"/>
              <a:t>    </a:t>
            </a:r>
            <a:r>
              <a:rPr lang="zh-CN" altLang="en-US" dirty="0"/>
              <a:t>   </a:t>
            </a:r>
            <a:r>
              <a:rPr lang="en-US" altLang="zh-CN" dirty="0" err="1"/>
              <a:t>chrom</a:t>
            </a:r>
            <a:r>
              <a:rPr lang="en-US" altLang="zh-CN" dirty="0"/>
              <a:t>(index(2),pos)=temp;</a:t>
            </a:r>
            <a:endParaRPr lang="zh-CN" altLang="en-US" dirty="0"/>
          </a:p>
          <a:p>
            <a:pPr algn="just"/>
            <a:r>
              <a:rPr lang="en-US" altLang="zh-CN" dirty="0"/>
              <a:t>end</a:t>
            </a:r>
          </a:p>
          <a:p>
            <a:pPr algn="just"/>
            <a:r>
              <a:rPr lang="en-US" altLang="zh-CN" dirty="0"/>
              <a:t>ret=</a:t>
            </a:r>
            <a:r>
              <a:rPr lang="en-US" altLang="zh-CN" dirty="0" err="1"/>
              <a:t>chrom</a:t>
            </a:r>
            <a:r>
              <a:rPr lang="en-US" altLang="zh-CN" dirty="0"/>
              <a:t>;</a:t>
            </a:r>
          </a:p>
          <a:p>
            <a:endParaRPr kumimoji="1" lang="zh-CN" altLang="en-US" dirty="0"/>
          </a:p>
        </p:txBody>
      </p:sp>
      <p:sp>
        <p:nvSpPr>
          <p:cNvPr id="5" name="矩形 4">
            <a:extLst>
              <a:ext uri="{FF2B5EF4-FFF2-40B4-BE49-F238E27FC236}">
                <a16:creationId xmlns:a16="http://schemas.microsoft.com/office/drawing/2014/main" id="{A300C042-B9E6-F644-9E4B-42B7F72BF363}"/>
              </a:ext>
            </a:extLst>
          </p:cNvPr>
          <p:cNvSpPr/>
          <p:nvPr/>
        </p:nvSpPr>
        <p:spPr bwMode="auto">
          <a:xfrm>
            <a:off x="589180" y="1751561"/>
            <a:ext cx="7864440" cy="1258838"/>
          </a:xfrm>
          <a:prstGeom prst="rect">
            <a:avLst/>
          </a:prstGeom>
          <a:noFill/>
          <a:ln w="38100"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矩形 5">
            <a:extLst>
              <a:ext uri="{FF2B5EF4-FFF2-40B4-BE49-F238E27FC236}">
                <a16:creationId xmlns:a16="http://schemas.microsoft.com/office/drawing/2014/main" id="{4ABF5DCD-7DE9-A041-A119-BD5407CA33C8}"/>
              </a:ext>
            </a:extLst>
          </p:cNvPr>
          <p:cNvSpPr/>
          <p:nvPr/>
        </p:nvSpPr>
        <p:spPr bwMode="auto">
          <a:xfrm>
            <a:off x="589180" y="3284985"/>
            <a:ext cx="7864440" cy="1258838"/>
          </a:xfrm>
          <a:prstGeom prst="rect">
            <a:avLst/>
          </a:prstGeom>
          <a:noFill/>
          <a:ln w="38100"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0659937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 </a:t>
            </a:r>
            <a:r>
              <a:rPr lang="zh-CN" altLang="en-US" dirty="0">
                <a:latin typeface="+mn-lt"/>
              </a:rPr>
              <a:t>遗传算法聚类</a:t>
            </a:r>
            <a:r>
              <a:rPr lang="en-US" altLang="zh-CN" dirty="0" err="1">
                <a:latin typeface="+mn-lt"/>
              </a:rPr>
              <a:t>Matlab</a:t>
            </a:r>
            <a:r>
              <a:rPr lang="zh-CN" altLang="en-US" dirty="0">
                <a:latin typeface="+mn-lt"/>
              </a:rPr>
              <a:t>代码</a:t>
            </a:r>
          </a:p>
        </p:txBody>
      </p:sp>
      <p:sp>
        <p:nvSpPr>
          <p:cNvPr id="2" name="文本框 1">
            <a:extLst>
              <a:ext uri="{FF2B5EF4-FFF2-40B4-BE49-F238E27FC236}">
                <a16:creationId xmlns:a16="http://schemas.microsoft.com/office/drawing/2014/main" id="{F75FD639-1CBF-754A-A0CB-CD9CD0C918F2}"/>
              </a:ext>
            </a:extLst>
          </p:cNvPr>
          <p:cNvSpPr txBox="1"/>
          <p:nvPr/>
        </p:nvSpPr>
        <p:spPr>
          <a:xfrm>
            <a:off x="1788459" y="1748118"/>
            <a:ext cx="184731" cy="400110"/>
          </a:xfrm>
          <a:prstGeom prst="rect">
            <a:avLst/>
          </a:prstGeom>
          <a:noFill/>
        </p:spPr>
        <p:txBody>
          <a:bodyPr wrap="none" rtlCol="0">
            <a:spAutoFit/>
          </a:bodyPr>
          <a:lstStyle/>
          <a:p>
            <a:endParaRPr kumimoji="1" lang="zh-CN" altLang="en-US" dirty="0"/>
          </a:p>
        </p:txBody>
      </p:sp>
      <p:sp>
        <p:nvSpPr>
          <p:cNvPr id="3" name="文本框 2">
            <a:extLst>
              <a:ext uri="{FF2B5EF4-FFF2-40B4-BE49-F238E27FC236}">
                <a16:creationId xmlns:a16="http://schemas.microsoft.com/office/drawing/2014/main" id="{F6F33923-C445-254B-878E-11B0A1406B7C}"/>
              </a:ext>
            </a:extLst>
          </p:cNvPr>
          <p:cNvSpPr txBox="1"/>
          <p:nvPr/>
        </p:nvSpPr>
        <p:spPr>
          <a:xfrm>
            <a:off x="718175" y="1108076"/>
            <a:ext cx="8460940" cy="5447645"/>
          </a:xfrm>
          <a:prstGeom prst="rect">
            <a:avLst/>
          </a:prstGeom>
          <a:noFill/>
        </p:spPr>
        <p:txBody>
          <a:bodyPr wrap="square" rtlCol="0">
            <a:spAutoFit/>
          </a:bodyPr>
          <a:lstStyle/>
          <a:p>
            <a:pPr algn="just"/>
            <a:r>
              <a:rPr lang="en-US" altLang="zh-CN" b="1" dirty="0">
                <a:solidFill>
                  <a:srgbClr val="0000FF"/>
                </a:solidFill>
                <a:latin typeface="SimHei" panose="02010609060101010101" pitchFamily="49" charset="-122"/>
                <a:ea typeface="SimHei" panose="02010609060101010101" pitchFamily="49" charset="-122"/>
              </a:rPr>
              <a:t>%</a:t>
            </a:r>
            <a:r>
              <a:rPr lang="zh-CN" altLang="en-US" b="1" dirty="0">
                <a:solidFill>
                  <a:srgbClr val="0000FF"/>
                </a:solidFill>
                <a:latin typeface="SimHei" panose="02010609060101010101" pitchFamily="49" charset="-122"/>
                <a:ea typeface="SimHei" panose="02010609060101010101" pitchFamily="49" charset="-122"/>
              </a:rPr>
              <a:t> 变异算子</a:t>
            </a:r>
            <a:endParaRPr lang="en-US" altLang="zh-CN" b="1" dirty="0">
              <a:solidFill>
                <a:srgbClr val="0000FF"/>
              </a:solidFill>
              <a:latin typeface="SimHei" panose="02010609060101010101" pitchFamily="49" charset="-122"/>
              <a:ea typeface="SimHei" panose="02010609060101010101" pitchFamily="49" charset="-122"/>
            </a:endParaRPr>
          </a:p>
          <a:p>
            <a:pPr algn="just"/>
            <a:r>
              <a:rPr lang="en-US" altLang="zh-CN" sz="1800" dirty="0">
                <a:solidFill>
                  <a:srgbClr val="FF0000"/>
                </a:solidFill>
              </a:rPr>
              <a:t>function ret=Mutation(</a:t>
            </a:r>
            <a:r>
              <a:rPr lang="en-US" altLang="zh-CN" sz="1800" dirty="0" err="1">
                <a:solidFill>
                  <a:srgbClr val="FF0000"/>
                </a:solidFill>
              </a:rPr>
              <a:t>pmutation,chrom,sizepop</a:t>
            </a:r>
            <a:r>
              <a:rPr lang="en-US" altLang="zh-CN" sz="1800" dirty="0">
                <a:solidFill>
                  <a:srgbClr val="FF0000"/>
                </a:solidFill>
              </a:rPr>
              <a:t>)</a:t>
            </a:r>
          </a:p>
          <a:p>
            <a:pPr algn="just"/>
            <a:r>
              <a:rPr lang="en-US" altLang="zh-CN" sz="1800" dirty="0"/>
              <a:t>for </a:t>
            </a:r>
            <a:r>
              <a:rPr lang="en-US" altLang="zh-CN" sz="1800" dirty="0" err="1"/>
              <a:t>i</a:t>
            </a:r>
            <a:r>
              <a:rPr lang="en-US" altLang="zh-CN" sz="1800" dirty="0"/>
              <a:t>=1:sizepop</a:t>
            </a:r>
            <a:endParaRPr lang="zh-CN" altLang="en-US" sz="1800" dirty="0"/>
          </a:p>
          <a:p>
            <a:pPr algn="just"/>
            <a:r>
              <a:rPr lang="zh-CN" altLang="en-US" sz="1600" dirty="0">
                <a:latin typeface="+mn-ea"/>
              </a:rPr>
              <a:t>   </a:t>
            </a:r>
            <a:r>
              <a:rPr lang="en-US" altLang="zh-CN" sz="1800" dirty="0"/>
              <a:t>pick=rand;</a:t>
            </a:r>
          </a:p>
          <a:p>
            <a:pPr algn="just"/>
            <a:r>
              <a:rPr lang="en-US" altLang="zh-CN" sz="1800" dirty="0"/>
              <a:t>    </a:t>
            </a:r>
            <a:r>
              <a:rPr lang="zh-CN" altLang="en-US" sz="1800" dirty="0"/>
              <a:t> </a:t>
            </a:r>
            <a:r>
              <a:rPr lang="en-US" altLang="zh-CN" sz="1800" dirty="0"/>
              <a:t>if pick&gt;</a:t>
            </a:r>
            <a:r>
              <a:rPr lang="en-US" altLang="zh-CN" sz="1800" dirty="0" err="1"/>
              <a:t>pmutation</a:t>
            </a:r>
            <a:r>
              <a:rPr lang="zh-CN" altLang="en-US" sz="1600" dirty="0">
                <a:latin typeface="+mn-ea"/>
              </a:rPr>
              <a:t>         </a:t>
            </a:r>
            <a:r>
              <a:rPr lang="en-US" altLang="zh-CN" sz="1400" dirty="0">
                <a:solidFill>
                  <a:srgbClr val="00B050"/>
                </a:solidFill>
                <a:latin typeface="SimHei" panose="02010609060101010101" pitchFamily="49" charset="-122"/>
                <a:ea typeface="SimHei" panose="02010609060101010101" pitchFamily="49" charset="-122"/>
              </a:rPr>
              <a:t>% </a:t>
            </a:r>
            <a:r>
              <a:rPr lang="zh-CN" altLang="en-US" sz="1400" dirty="0">
                <a:solidFill>
                  <a:srgbClr val="00B050"/>
                </a:solidFill>
                <a:latin typeface="SimHei" panose="02010609060101010101" pitchFamily="49" charset="-122"/>
                <a:ea typeface="SimHei" panose="02010609060101010101" pitchFamily="49" charset="-122"/>
              </a:rPr>
              <a:t>变异概率决定该轮循环是否进行变异</a:t>
            </a:r>
            <a:endParaRPr lang="en-US" altLang="zh-CN" sz="1400" dirty="0">
              <a:solidFill>
                <a:srgbClr val="00B050"/>
              </a:solidFill>
              <a:latin typeface="SimHei" panose="02010609060101010101" pitchFamily="49" charset="-122"/>
              <a:ea typeface="SimHei" panose="02010609060101010101" pitchFamily="49" charset="-122"/>
            </a:endParaRPr>
          </a:p>
          <a:p>
            <a:pPr algn="just"/>
            <a:r>
              <a:rPr lang="en-US" altLang="zh-CN" sz="1600" dirty="0">
                <a:latin typeface="+mn-ea"/>
              </a:rPr>
              <a:t>     </a:t>
            </a:r>
            <a:r>
              <a:rPr lang="en-US" altLang="zh-CN" sz="1800" dirty="0"/>
              <a:t>continue;</a:t>
            </a:r>
          </a:p>
          <a:p>
            <a:pPr algn="just"/>
            <a:r>
              <a:rPr lang="en-US" altLang="zh-CN" sz="1800" dirty="0"/>
              <a:t>    </a:t>
            </a:r>
            <a:r>
              <a:rPr lang="zh-CN" altLang="en-US" sz="1800" dirty="0"/>
              <a:t> </a:t>
            </a:r>
            <a:r>
              <a:rPr lang="en-US" altLang="zh-CN" sz="1800" dirty="0"/>
              <a:t>end</a:t>
            </a:r>
            <a:endParaRPr lang="zh-CN" altLang="en-US" sz="1800" dirty="0"/>
          </a:p>
          <a:p>
            <a:pPr algn="just"/>
            <a:r>
              <a:rPr lang="zh-CN" altLang="en-US" sz="1800" dirty="0"/>
              <a:t>     </a:t>
            </a:r>
            <a:r>
              <a:rPr lang="en-US" altLang="zh-CN" sz="1800" dirty="0"/>
              <a:t>pick=rand;</a:t>
            </a:r>
          </a:p>
          <a:p>
            <a:pPr algn="just"/>
            <a:r>
              <a:rPr lang="zh-CN" altLang="en-US" sz="1800" dirty="0"/>
              <a:t>     </a:t>
            </a:r>
            <a:r>
              <a:rPr lang="en-US" altLang="zh-CN" sz="1800" dirty="0"/>
              <a:t>index=ceil(pick*</a:t>
            </a:r>
            <a:r>
              <a:rPr lang="en-US" altLang="zh-CN" sz="1800" dirty="0" err="1"/>
              <a:t>sizepop</a:t>
            </a:r>
            <a:r>
              <a:rPr lang="en-US" altLang="zh-CN" sz="1800" dirty="0"/>
              <a:t>);</a:t>
            </a:r>
            <a:r>
              <a:rPr lang="en-US" altLang="zh-CN" sz="1600" dirty="0">
                <a:latin typeface="+mn-ea"/>
              </a:rPr>
              <a:t> </a:t>
            </a:r>
            <a:r>
              <a:rPr lang="zh-CN" altLang="en-US" sz="1600" dirty="0">
                <a:latin typeface="+mn-ea"/>
              </a:rPr>
              <a:t> </a:t>
            </a:r>
            <a:r>
              <a:rPr lang="en-US" altLang="zh-CN" sz="1400" dirty="0">
                <a:solidFill>
                  <a:srgbClr val="00B050"/>
                </a:solidFill>
                <a:latin typeface="SimHei" panose="02010609060101010101" pitchFamily="49" charset="-122"/>
                <a:ea typeface="SimHei" panose="02010609060101010101" pitchFamily="49" charset="-122"/>
              </a:rPr>
              <a:t>%</a:t>
            </a:r>
            <a:r>
              <a:rPr lang="zh-CN" altLang="en-US" sz="1400" dirty="0">
                <a:solidFill>
                  <a:srgbClr val="00B050"/>
                </a:solidFill>
                <a:latin typeface="SimHei" panose="02010609060101010101" pitchFamily="49" charset="-122"/>
                <a:ea typeface="SimHei" panose="02010609060101010101" pitchFamily="49" charset="-122"/>
              </a:rPr>
              <a:t> 在种群中，</a:t>
            </a:r>
            <a:r>
              <a:rPr lang="zh-CN" altLang="en-US" sz="1600" b="1" dirty="0">
                <a:solidFill>
                  <a:srgbClr val="FF0000"/>
                </a:solidFill>
                <a:latin typeface="SimHei" panose="02010609060101010101" pitchFamily="49" charset="-122"/>
                <a:ea typeface="SimHei" panose="02010609060101010101" pitchFamily="49" charset="-122"/>
              </a:rPr>
              <a:t>随机选择一条染色体 </a:t>
            </a:r>
          </a:p>
          <a:p>
            <a:pPr algn="just"/>
            <a:r>
              <a:rPr lang="zh-CN" altLang="en-US" sz="1600" dirty="0">
                <a:latin typeface="+mn-ea"/>
              </a:rPr>
              <a:t>   </a:t>
            </a:r>
            <a:r>
              <a:rPr lang="en-US" altLang="zh-CN" sz="1800" dirty="0"/>
              <a:t>pick=rand;</a:t>
            </a:r>
          </a:p>
          <a:p>
            <a:pPr algn="just"/>
            <a:r>
              <a:rPr lang="en-US" altLang="zh-CN" sz="1800" dirty="0"/>
              <a:t>   </a:t>
            </a:r>
            <a:r>
              <a:rPr lang="zh-CN" altLang="en-US" sz="1800" dirty="0"/>
              <a:t> </a:t>
            </a:r>
            <a:r>
              <a:rPr lang="en-US" altLang="zh-CN" sz="1800" dirty="0"/>
              <a:t> while pick==0</a:t>
            </a:r>
          </a:p>
          <a:p>
            <a:pPr algn="just"/>
            <a:r>
              <a:rPr lang="en-US" altLang="zh-CN" sz="1800" dirty="0"/>
              <a:t>        pick=rand;</a:t>
            </a:r>
          </a:p>
          <a:p>
            <a:pPr algn="just"/>
            <a:r>
              <a:rPr lang="en-US" altLang="zh-CN" sz="1800" dirty="0"/>
              <a:t>    </a:t>
            </a:r>
            <a:r>
              <a:rPr lang="zh-CN" altLang="en-US" sz="1800" dirty="0"/>
              <a:t> </a:t>
            </a:r>
            <a:r>
              <a:rPr lang="en-US" altLang="zh-CN" sz="1800" dirty="0"/>
              <a:t>end</a:t>
            </a:r>
          </a:p>
          <a:p>
            <a:pPr algn="just"/>
            <a:r>
              <a:rPr lang="en-US" altLang="zh-CN" sz="1800" dirty="0"/>
              <a:t>    </a:t>
            </a:r>
            <a:r>
              <a:rPr lang="zh-CN" altLang="en-US" sz="1800" dirty="0"/>
              <a:t> </a:t>
            </a:r>
            <a:r>
              <a:rPr lang="en-US" altLang="zh-CN" sz="1800" dirty="0"/>
              <a:t>pos=ceil(pick*3);</a:t>
            </a:r>
            <a:r>
              <a:rPr lang="zh-CN" altLang="en-US" sz="1800" dirty="0"/>
              <a:t>                </a:t>
            </a:r>
            <a:r>
              <a:rPr lang="en-US" altLang="zh-CN" sz="1400" dirty="0">
                <a:solidFill>
                  <a:srgbClr val="00B050"/>
                </a:solidFill>
                <a:latin typeface="SimHei" panose="02010609060101010101" pitchFamily="49" charset="-122"/>
                <a:ea typeface="SimHei" panose="02010609060101010101" pitchFamily="49" charset="-122"/>
              </a:rPr>
              <a:t>%</a:t>
            </a:r>
            <a:r>
              <a:rPr lang="zh-CN" altLang="en-US" sz="1400" dirty="0">
                <a:solidFill>
                  <a:srgbClr val="00B050"/>
                </a:solidFill>
                <a:latin typeface="SimHei" panose="02010609060101010101" pitchFamily="49" charset="-122"/>
                <a:ea typeface="SimHei" panose="02010609060101010101" pitchFamily="49" charset="-122"/>
              </a:rPr>
              <a:t>  在染色体当中，随机选择变异位置</a:t>
            </a:r>
          </a:p>
          <a:p>
            <a:pPr algn="just"/>
            <a:r>
              <a:rPr lang="zh-CN" altLang="en-US" sz="1600" dirty="0">
                <a:latin typeface="+mn-ea"/>
              </a:rPr>
              <a:t>   </a:t>
            </a:r>
            <a:r>
              <a:rPr lang="en-US" altLang="zh-CN" sz="1800" dirty="0" err="1"/>
              <a:t>chrom</a:t>
            </a:r>
            <a:r>
              <a:rPr lang="en-US" altLang="zh-CN" sz="1800" dirty="0"/>
              <a:t>(</a:t>
            </a:r>
            <a:r>
              <a:rPr lang="en-US" altLang="zh-CN" sz="1800" dirty="0" err="1"/>
              <a:t>index,pos</a:t>
            </a:r>
            <a:r>
              <a:rPr lang="en-US" altLang="zh-CN" sz="1800" dirty="0"/>
              <a:t>)=rand*4000;</a:t>
            </a:r>
            <a:r>
              <a:rPr lang="zh-CN" altLang="en-US" sz="1600" dirty="0">
                <a:latin typeface="+mn-ea"/>
              </a:rPr>
              <a:t>    </a:t>
            </a:r>
            <a:r>
              <a:rPr lang="en-US" altLang="zh-CN" sz="1400" dirty="0">
                <a:solidFill>
                  <a:srgbClr val="00B050"/>
                </a:solidFill>
                <a:latin typeface="SimHei" panose="02010609060101010101" pitchFamily="49" charset="-122"/>
                <a:ea typeface="SimHei" panose="02010609060101010101" pitchFamily="49" charset="-122"/>
              </a:rPr>
              <a:t>%</a:t>
            </a:r>
            <a:r>
              <a:rPr lang="zh-CN" altLang="en-US" sz="1400" dirty="0">
                <a:solidFill>
                  <a:srgbClr val="00B050"/>
                </a:solidFill>
                <a:latin typeface="SimHei" panose="02010609060101010101" pitchFamily="49" charset="-122"/>
                <a:ea typeface="SimHei" panose="02010609060101010101" pitchFamily="49" charset="-122"/>
              </a:rPr>
              <a:t>染色体进行</a:t>
            </a:r>
            <a:r>
              <a:rPr lang="zh-CN" altLang="en-US" sz="1600" b="1" dirty="0">
                <a:solidFill>
                  <a:srgbClr val="FF0000"/>
                </a:solidFill>
                <a:latin typeface="SimHei" panose="02010609060101010101" pitchFamily="49" charset="-122"/>
                <a:ea typeface="SimHei" panose="02010609060101010101" pitchFamily="49" charset="-122"/>
              </a:rPr>
              <a:t>变异</a:t>
            </a:r>
            <a:r>
              <a:rPr lang="zh-CN" altLang="en-US" sz="1600" dirty="0">
                <a:latin typeface="+mn-ea"/>
              </a:rPr>
              <a:t>    </a:t>
            </a:r>
            <a:endParaRPr lang="en-US" altLang="zh-CN" sz="1600" dirty="0">
              <a:latin typeface="+mn-ea"/>
            </a:endParaRPr>
          </a:p>
          <a:p>
            <a:pPr algn="just"/>
            <a:r>
              <a:rPr lang="en-US" altLang="zh-CN" sz="1800" dirty="0"/>
              <a:t>end</a:t>
            </a:r>
          </a:p>
          <a:p>
            <a:pPr algn="just"/>
            <a:r>
              <a:rPr lang="en-US" altLang="zh-CN" sz="1800" dirty="0"/>
              <a:t>ret=</a:t>
            </a:r>
            <a:r>
              <a:rPr lang="en-US" altLang="zh-CN" sz="1800" dirty="0" err="1"/>
              <a:t>chrom</a:t>
            </a:r>
            <a:r>
              <a:rPr lang="en-US" altLang="zh-CN" sz="1800" dirty="0"/>
              <a:t>;</a:t>
            </a:r>
          </a:p>
          <a:p>
            <a:pPr algn="just"/>
            <a:endParaRPr lang="en-US" altLang="zh-CN" dirty="0">
              <a:latin typeface="+mn-ea"/>
            </a:endParaRPr>
          </a:p>
          <a:p>
            <a:endParaRPr kumimoji="1" lang="zh-CN" altLang="en-US" dirty="0"/>
          </a:p>
        </p:txBody>
      </p:sp>
      <p:sp>
        <p:nvSpPr>
          <p:cNvPr id="5" name="矩形 4">
            <a:extLst>
              <a:ext uri="{FF2B5EF4-FFF2-40B4-BE49-F238E27FC236}">
                <a16:creationId xmlns:a16="http://schemas.microsoft.com/office/drawing/2014/main" id="{488327D3-538C-2F4F-BEBC-913D10C855F8}"/>
              </a:ext>
            </a:extLst>
          </p:cNvPr>
          <p:cNvSpPr/>
          <p:nvPr/>
        </p:nvSpPr>
        <p:spPr bwMode="auto">
          <a:xfrm>
            <a:off x="717577" y="3341621"/>
            <a:ext cx="7864440" cy="1368152"/>
          </a:xfrm>
          <a:prstGeom prst="rect">
            <a:avLst/>
          </a:prstGeom>
          <a:noFill/>
          <a:ln w="38100"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矩形 5">
            <a:extLst>
              <a:ext uri="{FF2B5EF4-FFF2-40B4-BE49-F238E27FC236}">
                <a16:creationId xmlns:a16="http://schemas.microsoft.com/office/drawing/2014/main" id="{BA928B40-3C6C-EB44-97B4-812B2211BDBE}"/>
              </a:ext>
            </a:extLst>
          </p:cNvPr>
          <p:cNvSpPr/>
          <p:nvPr/>
        </p:nvSpPr>
        <p:spPr bwMode="auto">
          <a:xfrm>
            <a:off x="717577" y="4797152"/>
            <a:ext cx="7864440" cy="738483"/>
          </a:xfrm>
          <a:prstGeom prst="rect">
            <a:avLst/>
          </a:prstGeom>
          <a:noFill/>
          <a:ln w="38100"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5499181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3"/>
          <p:cNvSpPr>
            <a:spLocks noChangeArrowheads="1"/>
          </p:cNvSpPr>
          <p:nvPr/>
        </p:nvSpPr>
        <p:spPr bwMode="auto">
          <a:xfrm>
            <a:off x="0" y="5861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559495" y="1394580"/>
            <a:ext cx="8025010" cy="442878"/>
          </a:xfrm>
          <a:prstGeom prst="rect">
            <a:avLst/>
          </a:prstGeom>
        </p:spPr>
        <p:txBody>
          <a:bodyPr wrap="square">
            <a:spAutoFit/>
          </a:bodyPr>
          <a:lstStyle/>
          <a:p>
            <a:pPr indent="457200" algn="just">
              <a:lnSpc>
                <a:spcPct val="150000"/>
              </a:lnSpc>
            </a:pPr>
            <a:r>
              <a:rPr lang="zh-CN" altLang="en-US" sz="1800" dirty="0">
                <a:latin typeface="SimHei" panose="02010609060101010101" pitchFamily="49" charset="-122"/>
                <a:ea typeface="SimHei" panose="02010609060101010101" pitchFamily="49" charset="-122"/>
              </a:rPr>
              <a:t>程序运行完以后，初始聚类结果如图</a:t>
            </a:r>
            <a:r>
              <a:rPr lang="en-US" altLang="zh-CN" sz="1800" dirty="0">
                <a:latin typeface="SimHei" panose="02010609060101010101" pitchFamily="49" charset="-122"/>
                <a:ea typeface="SimHei" panose="02010609060101010101" pitchFamily="49" charset="-122"/>
              </a:rPr>
              <a:t>1</a:t>
            </a:r>
            <a:r>
              <a:rPr lang="zh-CN" altLang="en-US" sz="1800" dirty="0">
                <a:latin typeface="SimHei" panose="02010609060101010101" pitchFamily="49" charset="-122"/>
                <a:ea typeface="SimHei" panose="02010609060101010101" pitchFamily="49" charset="-122"/>
              </a:rPr>
              <a:t>所示，适应度曲线如图</a:t>
            </a:r>
            <a:r>
              <a:rPr lang="en-US" altLang="zh-CN" sz="1800" dirty="0">
                <a:latin typeface="SimHei" panose="02010609060101010101" pitchFamily="49" charset="-122"/>
                <a:ea typeface="SimHei" panose="02010609060101010101" pitchFamily="49" charset="-122"/>
              </a:rPr>
              <a:t>2</a:t>
            </a:r>
            <a:r>
              <a:rPr lang="zh-CN" altLang="en-US" sz="1800" dirty="0">
                <a:latin typeface="SimHei" panose="02010609060101010101" pitchFamily="49" charset="-122"/>
                <a:ea typeface="SimHei" panose="02010609060101010101" pitchFamily="49" charset="-122"/>
              </a:rPr>
              <a:t>所示。</a:t>
            </a:r>
          </a:p>
        </p:txBody>
      </p:sp>
      <p:pic>
        <p:nvPicPr>
          <p:cNvPr id="36866" name="图片 2" descr="C:\Users\ADMINI~1\AppData\Local\Temp\SNAGHTML13a6b2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973297"/>
            <a:ext cx="2851150"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图片 2" descr="C:\Users\ADMINI~1\AppData\Local\Temp\SNAGHTML13c6fb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19700" y="1954893"/>
            <a:ext cx="2898775"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949187" y="4909372"/>
            <a:ext cx="3456384" cy="646331"/>
          </a:xfrm>
          <a:prstGeom prst="rect">
            <a:avLst/>
          </a:prstGeom>
        </p:spPr>
        <p:txBody>
          <a:bodyPr wrap="square">
            <a:spAutoFit/>
          </a:bodyPr>
          <a:lstStyle/>
          <a:p>
            <a:pPr algn="ctr"/>
            <a:r>
              <a:rPr lang="zh-CN" altLang="en-US" sz="1800" dirty="0">
                <a:latin typeface="SimHei" panose="02010609060101010101" pitchFamily="49" charset="-122"/>
                <a:ea typeface="SimHei" panose="02010609060101010101" pitchFamily="49" charset="-122"/>
              </a:rPr>
              <a:t>图</a:t>
            </a:r>
            <a:r>
              <a:rPr lang="en-US" altLang="zh-CN" sz="1800" dirty="0">
                <a:latin typeface="SimHei" panose="02010609060101010101" pitchFamily="49" charset="-122"/>
                <a:ea typeface="SimHei" panose="02010609060101010101" pitchFamily="49" charset="-122"/>
              </a:rPr>
              <a:t>1  </a:t>
            </a:r>
            <a:r>
              <a:rPr lang="en-US" altLang="zh-CN" sz="1800" dirty="0" err="1">
                <a:latin typeface="SimHei" panose="02010609060101010101" pitchFamily="49" charset="-122"/>
                <a:ea typeface="SimHei" panose="02010609060101010101" pitchFamily="49" charset="-122"/>
              </a:rPr>
              <a:t>maxgen</a:t>
            </a:r>
            <a:r>
              <a:rPr lang="en-US" altLang="zh-CN" sz="1800" dirty="0">
                <a:latin typeface="SimHei" panose="02010609060101010101" pitchFamily="49" charset="-122"/>
                <a:ea typeface="SimHei" panose="02010609060101010101" pitchFamily="49" charset="-122"/>
              </a:rPr>
              <a:t>=100</a:t>
            </a:r>
            <a:r>
              <a:rPr lang="zh-CN" altLang="en-US" sz="1800" dirty="0">
                <a:latin typeface="SimHei" panose="02010609060101010101" pitchFamily="49" charset="-122"/>
                <a:ea typeface="SimHei" panose="02010609060101010101" pitchFamily="49" charset="-122"/>
              </a:rPr>
              <a:t>、</a:t>
            </a:r>
            <a:r>
              <a:rPr lang="en-US" altLang="zh-CN" sz="1800" dirty="0" err="1">
                <a:latin typeface="SimHei" panose="02010609060101010101" pitchFamily="49" charset="-122"/>
                <a:ea typeface="SimHei" panose="02010609060101010101" pitchFamily="49" charset="-122"/>
              </a:rPr>
              <a:t>sizepop</a:t>
            </a:r>
            <a:r>
              <a:rPr lang="en-US" altLang="zh-CN" sz="1800" dirty="0">
                <a:latin typeface="SimHei" panose="02010609060101010101" pitchFamily="49" charset="-122"/>
                <a:ea typeface="SimHei" panose="02010609060101010101" pitchFamily="49" charset="-122"/>
              </a:rPr>
              <a:t>=100</a:t>
            </a:r>
            <a:r>
              <a:rPr lang="zh-CN" altLang="en-US" sz="1800" dirty="0">
                <a:latin typeface="SimHei" panose="02010609060101010101" pitchFamily="49" charset="-122"/>
                <a:ea typeface="SimHei" panose="02010609060101010101" pitchFamily="49" charset="-122"/>
              </a:rPr>
              <a:t>时的聚类结果</a:t>
            </a:r>
          </a:p>
        </p:txBody>
      </p:sp>
      <p:sp>
        <p:nvSpPr>
          <p:cNvPr id="7" name="矩形 6"/>
          <p:cNvSpPr/>
          <p:nvPr/>
        </p:nvSpPr>
        <p:spPr>
          <a:xfrm>
            <a:off x="4644008" y="4879338"/>
            <a:ext cx="3816424" cy="646331"/>
          </a:xfrm>
          <a:prstGeom prst="rect">
            <a:avLst/>
          </a:prstGeom>
        </p:spPr>
        <p:txBody>
          <a:bodyPr wrap="square">
            <a:spAutoFit/>
          </a:bodyPr>
          <a:lstStyle/>
          <a:p>
            <a:pPr algn="ctr"/>
            <a:r>
              <a:rPr lang="zh-CN" altLang="en-US" sz="1800" dirty="0">
                <a:latin typeface="SimHei" panose="02010609060101010101" pitchFamily="49" charset="-122"/>
                <a:ea typeface="SimHei" panose="02010609060101010101" pitchFamily="49" charset="-122"/>
              </a:rPr>
              <a:t>图</a:t>
            </a:r>
            <a:r>
              <a:rPr lang="en-US" altLang="zh-CN" sz="1800" dirty="0">
                <a:latin typeface="SimHei" panose="02010609060101010101" pitchFamily="49" charset="-122"/>
                <a:ea typeface="SimHei" panose="02010609060101010101" pitchFamily="49" charset="-122"/>
              </a:rPr>
              <a:t>2 </a:t>
            </a:r>
            <a:r>
              <a:rPr lang="en-US" altLang="zh-CN" sz="1800" dirty="0" err="1">
                <a:latin typeface="SimHei" panose="02010609060101010101" pitchFamily="49" charset="-122"/>
                <a:ea typeface="SimHei" panose="02010609060101010101" pitchFamily="49" charset="-122"/>
              </a:rPr>
              <a:t>maxgen</a:t>
            </a:r>
            <a:r>
              <a:rPr lang="en-US" altLang="zh-CN" sz="1800" dirty="0">
                <a:latin typeface="SimHei" panose="02010609060101010101" pitchFamily="49" charset="-122"/>
                <a:ea typeface="SimHei" panose="02010609060101010101" pitchFamily="49" charset="-122"/>
              </a:rPr>
              <a:t>=100</a:t>
            </a:r>
            <a:r>
              <a:rPr lang="zh-CN" altLang="en-US" sz="1800" dirty="0">
                <a:latin typeface="SimHei" panose="02010609060101010101" pitchFamily="49" charset="-122"/>
                <a:ea typeface="SimHei" panose="02010609060101010101" pitchFamily="49" charset="-122"/>
              </a:rPr>
              <a:t>、</a:t>
            </a:r>
            <a:r>
              <a:rPr lang="en-US" altLang="zh-CN" sz="1800" dirty="0" err="1">
                <a:latin typeface="SimHei" panose="02010609060101010101" pitchFamily="49" charset="-122"/>
                <a:ea typeface="SimHei" panose="02010609060101010101" pitchFamily="49" charset="-122"/>
              </a:rPr>
              <a:t>sizepop</a:t>
            </a:r>
            <a:r>
              <a:rPr lang="en-US" altLang="zh-CN" sz="1800" dirty="0">
                <a:latin typeface="SimHei" panose="02010609060101010101" pitchFamily="49" charset="-122"/>
                <a:ea typeface="SimHei" panose="02010609060101010101" pitchFamily="49" charset="-122"/>
              </a:rPr>
              <a:t>=100</a:t>
            </a:r>
            <a:r>
              <a:rPr lang="zh-CN" altLang="en-US" sz="1800" dirty="0">
                <a:latin typeface="SimHei" panose="02010609060101010101" pitchFamily="49" charset="-122"/>
                <a:ea typeface="SimHei" panose="02010609060101010101" pitchFamily="49" charset="-122"/>
              </a:rPr>
              <a:t>时的适应度函数曲线</a:t>
            </a:r>
          </a:p>
        </p:txBody>
      </p:sp>
      <p:sp>
        <p:nvSpPr>
          <p:cNvPr id="11" name="Rectangle 2">
            <a:extLst>
              <a:ext uri="{FF2B5EF4-FFF2-40B4-BE49-F238E27FC236}">
                <a16:creationId xmlns:a16="http://schemas.microsoft.com/office/drawing/2014/main" id="{EBD06E5F-26CF-B849-B3F2-0F940A8C32C8}"/>
              </a:ext>
            </a:extLst>
          </p:cNvPr>
          <p:cNvSpPr txBox="1">
            <a:spLocks noChangeArrowheads="1"/>
          </p:cNvSpPr>
          <p:nvPr/>
        </p:nvSpPr>
        <p:spPr>
          <a:xfrm>
            <a:off x="971600" y="459774"/>
            <a:ext cx="7696200" cy="719138"/>
          </a:xfrm>
          <a:prstGeom prst="rect">
            <a:avLst/>
          </a:prstGeom>
        </p:spPr>
        <p:txBody>
          <a:bodyPr/>
          <a:lstStyle>
            <a:lvl1pPr algn="l" rtl="0" eaLnBrk="0" fontAlgn="base" hangingPunct="0">
              <a:spcBef>
                <a:spcPct val="0"/>
              </a:spcBef>
              <a:spcAft>
                <a:spcPct val="0"/>
              </a:spcAft>
              <a:defRPr sz="3300" kern="12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anose="020B0A04020102020204" pitchFamily="34" charset="0"/>
                <a:ea typeface="宋体" panose="02010600030101010101" pitchFamily="2" charset="-122"/>
              </a:defRPr>
            </a:lvl2pPr>
            <a:lvl3pPr algn="l" rtl="0" eaLnBrk="0" fontAlgn="base" hangingPunct="0">
              <a:spcBef>
                <a:spcPct val="0"/>
              </a:spcBef>
              <a:spcAft>
                <a:spcPct val="0"/>
              </a:spcAft>
              <a:defRPr sz="3300">
                <a:solidFill>
                  <a:schemeClr val="tx2"/>
                </a:solidFill>
                <a:latin typeface="Arial Black" panose="020B0A04020102020204" pitchFamily="34" charset="0"/>
                <a:ea typeface="宋体" panose="02010600030101010101" pitchFamily="2" charset="-122"/>
              </a:defRPr>
            </a:lvl3pPr>
            <a:lvl4pPr algn="l" rtl="0" eaLnBrk="0" fontAlgn="base" hangingPunct="0">
              <a:spcBef>
                <a:spcPct val="0"/>
              </a:spcBef>
              <a:spcAft>
                <a:spcPct val="0"/>
              </a:spcAft>
              <a:defRPr sz="3300">
                <a:solidFill>
                  <a:schemeClr val="tx2"/>
                </a:solidFill>
                <a:latin typeface="Arial Black" panose="020B0A04020102020204" pitchFamily="34" charset="0"/>
                <a:ea typeface="宋体" panose="02010600030101010101" pitchFamily="2" charset="-122"/>
              </a:defRPr>
            </a:lvl4pPr>
            <a:lvl5pPr algn="l" rtl="0" eaLnBrk="0" fontAlgn="base" hangingPunct="0">
              <a:spcBef>
                <a:spcPct val="0"/>
              </a:spcBef>
              <a:spcAft>
                <a:spcPct val="0"/>
              </a:spcAft>
              <a:defRPr sz="3300">
                <a:solidFill>
                  <a:schemeClr val="tx2"/>
                </a:solidFill>
                <a:latin typeface="Arial Black" panose="020B0A04020102020204" pitchFamily="34" charset="0"/>
                <a:ea typeface="宋体" panose="02010600030101010101" pitchFamily="2" charset="-122"/>
              </a:defRPr>
            </a:lvl5pPr>
            <a:lvl6pPr marL="457200" algn="l" rtl="0" fontAlgn="base">
              <a:spcBef>
                <a:spcPct val="0"/>
              </a:spcBef>
              <a:spcAft>
                <a:spcPct val="0"/>
              </a:spcAft>
              <a:defRPr sz="3300">
                <a:solidFill>
                  <a:schemeClr val="tx2"/>
                </a:solidFill>
                <a:latin typeface="Arial Black" panose="020B0A04020102020204" pitchFamily="34" charset="0"/>
                <a:ea typeface="宋体" panose="02010600030101010101" pitchFamily="2" charset="-122"/>
              </a:defRPr>
            </a:lvl6pPr>
            <a:lvl7pPr marL="914400" algn="l" rtl="0" fontAlgn="base">
              <a:spcBef>
                <a:spcPct val="0"/>
              </a:spcBef>
              <a:spcAft>
                <a:spcPct val="0"/>
              </a:spcAft>
              <a:defRPr sz="3300">
                <a:solidFill>
                  <a:schemeClr val="tx2"/>
                </a:solidFill>
                <a:latin typeface="Arial Black" panose="020B0A04020102020204" pitchFamily="34" charset="0"/>
                <a:ea typeface="宋体" panose="02010600030101010101" pitchFamily="2" charset="-122"/>
              </a:defRPr>
            </a:lvl7pPr>
            <a:lvl8pPr marL="1371600" algn="l" rtl="0" fontAlgn="base">
              <a:spcBef>
                <a:spcPct val="0"/>
              </a:spcBef>
              <a:spcAft>
                <a:spcPct val="0"/>
              </a:spcAft>
              <a:defRPr sz="3300">
                <a:solidFill>
                  <a:schemeClr val="tx2"/>
                </a:solidFill>
                <a:latin typeface="Arial Black" panose="020B0A04020102020204" pitchFamily="34" charset="0"/>
                <a:ea typeface="宋体" panose="02010600030101010101" pitchFamily="2" charset="-122"/>
              </a:defRPr>
            </a:lvl8pPr>
            <a:lvl9pPr marL="1828800" algn="l" rtl="0" fontAlgn="base">
              <a:spcBef>
                <a:spcPct val="0"/>
              </a:spcBef>
              <a:spcAft>
                <a:spcPct val="0"/>
              </a:spcAft>
              <a:defRPr sz="3300">
                <a:solidFill>
                  <a:schemeClr val="tx2"/>
                </a:solidFill>
                <a:latin typeface="Arial Black" panose="020B0A04020102020204" pitchFamily="34" charset="0"/>
                <a:ea typeface="宋体" panose="02010600030101010101" pitchFamily="2" charset="-122"/>
              </a:defRPr>
            </a:lvl9pPr>
          </a:lstStyle>
          <a:p>
            <a:pPr eaLnBrk="1" hangingPunct="1">
              <a:defRPr/>
            </a:pPr>
            <a:r>
              <a:rPr lang="en-US" altLang="zh-CN" dirty="0">
                <a:latin typeface="+mn-lt"/>
              </a:rPr>
              <a:t> </a:t>
            </a:r>
            <a:r>
              <a:rPr lang="zh-CN" altLang="en-US" dirty="0">
                <a:latin typeface="+mn-lt"/>
              </a:rPr>
              <a:t>遗传算法聚类结果</a:t>
            </a:r>
          </a:p>
        </p:txBody>
      </p:sp>
    </p:spTree>
    <p:extLst>
      <p:ext uri="{BB962C8B-B14F-4D97-AF65-F5344CB8AC3E}">
        <p14:creationId xmlns:p14="http://schemas.microsoft.com/office/powerpoint/2010/main" val="33926515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3"/>
          <p:cNvSpPr>
            <a:spLocks noChangeArrowheads="1"/>
          </p:cNvSpPr>
          <p:nvPr/>
        </p:nvSpPr>
        <p:spPr bwMode="auto">
          <a:xfrm>
            <a:off x="0" y="5861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559495" y="1361937"/>
            <a:ext cx="8025010" cy="1815882"/>
          </a:xfrm>
          <a:prstGeom prst="rect">
            <a:avLst/>
          </a:prstGeom>
        </p:spPr>
        <p:txBody>
          <a:bodyPr wrap="square">
            <a:spAutoFit/>
          </a:bodyPr>
          <a:lstStyle/>
          <a:p>
            <a:pPr indent="457200" algn="just"/>
            <a:r>
              <a:rPr lang="zh-CN" altLang="en-US" sz="1600" b="0" dirty="0">
                <a:latin typeface="SimHei" panose="02010609060101010101" pitchFamily="49" charset="-122"/>
                <a:ea typeface="SimHei" panose="02010609060101010101" pitchFamily="49" charset="-122"/>
              </a:rPr>
              <a:t>分析聚类结果可知，当进化代数</a:t>
            </a:r>
            <a:r>
              <a:rPr lang="en-US" altLang="zh-CN" sz="1600" b="0" dirty="0" err="1">
                <a:latin typeface="SimHei" panose="02010609060101010101" pitchFamily="49" charset="-122"/>
                <a:ea typeface="SimHei" panose="02010609060101010101" pitchFamily="49" charset="-122"/>
              </a:rPr>
              <a:t>maxgen</a:t>
            </a:r>
            <a:r>
              <a:rPr lang="en-US" altLang="zh-CN" sz="1600" b="0" dirty="0">
                <a:latin typeface="SimHei" panose="02010609060101010101" pitchFamily="49" charset="-122"/>
                <a:ea typeface="SimHei" panose="02010609060101010101" pitchFamily="49" charset="-122"/>
              </a:rPr>
              <a:t>=100</a:t>
            </a:r>
            <a:r>
              <a:rPr lang="zh-CN" altLang="en-US" sz="1600" b="0" dirty="0">
                <a:latin typeface="SimHei" panose="02010609060101010101" pitchFamily="49" charset="-122"/>
                <a:ea typeface="SimHei" panose="02010609060101010101" pitchFamily="49" charset="-122"/>
              </a:rPr>
              <a:t>，种群规模</a:t>
            </a:r>
            <a:r>
              <a:rPr lang="en-US" altLang="zh-CN" sz="1600" b="0" dirty="0" err="1">
                <a:latin typeface="SimHei" panose="02010609060101010101" pitchFamily="49" charset="-122"/>
                <a:ea typeface="SimHei" panose="02010609060101010101" pitchFamily="49" charset="-122"/>
              </a:rPr>
              <a:t>sizepop</a:t>
            </a:r>
            <a:r>
              <a:rPr lang="en-US" altLang="zh-CN" sz="1600" b="0" dirty="0">
                <a:latin typeface="SimHei" panose="02010609060101010101" pitchFamily="49" charset="-122"/>
                <a:ea typeface="SimHei" panose="02010609060101010101" pitchFamily="49" charset="-122"/>
              </a:rPr>
              <a:t>=100</a:t>
            </a:r>
            <a:r>
              <a:rPr lang="zh-CN" altLang="en-US" sz="1600" b="0" dirty="0">
                <a:latin typeface="SimHei" panose="02010609060101010101" pitchFamily="49" charset="-122"/>
                <a:ea typeface="SimHei" panose="02010609060101010101" pitchFamily="49" charset="-122"/>
              </a:rPr>
              <a:t>时，有一类仅有一个数据，聚类结果明显是错误的，并没有按照要求把数据聚为四类。</a:t>
            </a:r>
            <a:endParaRPr lang="en-US" altLang="zh-CN" sz="1600" b="0" dirty="0">
              <a:latin typeface="SimHei" panose="02010609060101010101" pitchFamily="49" charset="-122"/>
              <a:ea typeface="SimHei" panose="02010609060101010101" pitchFamily="49" charset="-122"/>
            </a:endParaRPr>
          </a:p>
          <a:p>
            <a:pPr indent="457200" algn="just"/>
            <a:r>
              <a:rPr lang="zh-CN" altLang="en-US" sz="1600" b="0" dirty="0">
                <a:latin typeface="SimHei" panose="02010609060101010101" pitchFamily="49" charset="-122"/>
                <a:ea typeface="SimHei" panose="02010609060101010101" pitchFamily="49" charset="-122"/>
              </a:rPr>
              <a:t>通过分析适应度函数曲线可知，群体的平均适应度在进化到第</a:t>
            </a:r>
            <a:r>
              <a:rPr lang="en-US" altLang="zh-CN" sz="1600" b="0" dirty="0">
                <a:latin typeface="SimHei" panose="02010609060101010101" pitchFamily="49" charset="-122"/>
                <a:ea typeface="SimHei" panose="02010609060101010101" pitchFamily="49" charset="-122"/>
              </a:rPr>
              <a:t>100</a:t>
            </a:r>
            <a:r>
              <a:rPr lang="zh-CN" altLang="en-US" sz="1600" b="0" dirty="0">
                <a:latin typeface="SimHei" panose="02010609060101010101" pitchFamily="49" charset="-122"/>
                <a:ea typeface="SimHei" panose="02010609060101010101" pitchFamily="49" charset="-122"/>
              </a:rPr>
              <a:t>左右刚好达到收敛，所以不是迭代次数的问题，也可能是种群规模的问题。</a:t>
            </a:r>
            <a:endParaRPr lang="en-US" altLang="zh-CN" sz="1600" b="0" dirty="0">
              <a:latin typeface="SimHei" panose="02010609060101010101" pitchFamily="49" charset="-122"/>
              <a:ea typeface="SimHei" panose="02010609060101010101" pitchFamily="49" charset="-122"/>
            </a:endParaRPr>
          </a:p>
          <a:p>
            <a:pPr indent="457200" algn="just"/>
            <a:r>
              <a:rPr lang="zh-CN" altLang="en-US" sz="1600" b="0" dirty="0">
                <a:latin typeface="SimHei" panose="02010609060101010101" pitchFamily="49" charset="-122"/>
                <a:ea typeface="SimHei" panose="02010609060101010101" pitchFamily="49" charset="-122"/>
              </a:rPr>
              <a:t>所以我们要不断的增加种群规模来比较其聚类效果，这里依次取</a:t>
            </a:r>
            <a:r>
              <a:rPr lang="en-US" altLang="zh-CN" sz="1600" b="0" dirty="0" err="1">
                <a:latin typeface="SimHei" panose="02010609060101010101" pitchFamily="49" charset="-122"/>
                <a:ea typeface="SimHei" panose="02010609060101010101" pitchFamily="49" charset="-122"/>
              </a:rPr>
              <a:t>sizepop</a:t>
            </a:r>
            <a:r>
              <a:rPr lang="en-US" altLang="zh-CN" sz="1600" b="0" dirty="0">
                <a:latin typeface="SimHei" panose="02010609060101010101" pitchFamily="49" charset="-122"/>
                <a:ea typeface="SimHei" panose="02010609060101010101" pitchFamily="49" charset="-122"/>
              </a:rPr>
              <a:t>=200,300,400,500…</a:t>
            </a:r>
            <a:r>
              <a:rPr lang="zh-CN" altLang="en-US" sz="1600" b="0" dirty="0">
                <a:latin typeface="SimHei" panose="02010609060101010101" pitchFamily="49" charset="-122"/>
                <a:ea typeface="SimHei" panose="02010609060101010101" pitchFamily="49" charset="-122"/>
              </a:rPr>
              <a:t>。当进化代数（即迭代次数）</a:t>
            </a:r>
            <a:r>
              <a:rPr lang="en-US" altLang="zh-CN" sz="1600" b="0" dirty="0" err="1">
                <a:latin typeface="SimHei" panose="02010609060101010101" pitchFamily="49" charset="-122"/>
                <a:ea typeface="SimHei" panose="02010609060101010101" pitchFamily="49" charset="-122"/>
              </a:rPr>
              <a:t>maxgen</a:t>
            </a:r>
            <a:r>
              <a:rPr lang="en-US" altLang="zh-CN" sz="1600" b="0" dirty="0">
                <a:latin typeface="SimHei" panose="02010609060101010101" pitchFamily="49" charset="-122"/>
                <a:ea typeface="SimHei" panose="02010609060101010101" pitchFamily="49" charset="-122"/>
              </a:rPr>
              <a:t>=100</a:t>
            </a:r>
            <a:r>
              <a:rPr lang="zh-CN" altLang="en-US" sz="1600" b="0" dirty="0">
                <a:latin typeface="SimHei" panose="02010609060101010101" pitchFamily="49" charset="-122"/>
                <a:ea typeface="SimHei" panose="02010609060101010101" pitchFamily="49" charset="-122"/>
              </a:rPr>
              <a:t>，种群规模</a:t>
            </a:r>
            <a:r>
              <a:rPr lang="en-US" altLang="zh-CN" sz="1600" b="0" dirty="0" err="1">
                <a:latin typeface="SimHei" panose="02010609060101010101" pitchFamily="49" charset="-122"/>
                <a:ea typeface="SimHei" panose="02010609060101010101" pitchFamily="49" charset="-122"/>
              </a:rPr>
              <a:t>sizepop</a:t>
            </a:r>
            <a:r>
              <a:rPr lang="en-US" altLang="zh-CN" sz="1600" b="0" dirty="0">
                <a:latin typeface="SimHei" panose="02010609060101010101" pitchFamily="49" charset="-122"/>
                <a:ea typeface="SimHei" panose="02010609060101010101" pitchFamily="49" charset="-122"/>
              </a:rPr>
              <a:t>=700</a:t>
            </a:r>
            <a:r>
              <a:rPr lang="zh-CN" altLang="en-US" sz="1600" b="0" dirty="0">
                <a:latin typeface="SimHei" panose="02010609060101010101" pitchFamily="49" charset="-122"/>
                <a:ea typeface="SimHei" panose="02010609060101010101" pitchFamily="49" charset="-122"/>
              </a:rPr>
              <a:t>时，聚类结果如图</a:t>
            </a:r>
            <a:r>
              <a:rPr lang="en-US" altLang="zh-CN" sz="1600" b="0" dirty="0">
                <a:latin typeface="SimHei" panose="02010609060101010101" pitchFamily="49" charset="-122"/>
                <a:ea typeface="SimHei" panose="02010609060101010101" pitchFamily="49" charset="-122"/>
              </a:rPr>
              <a:t>3</a:t>
            </a:r>
            <a:r>
              <a:rPr lang="zh-CN" altLang="en-US" sz="1600" b="0" dirty="0">
                <a:latin typeface="SimHei" panose="02010609060101010101" pitchFamily="49" charset="-122"/>
                <a:ea typeface="SimHei" panose="02010609060101010101" pitchFamily="49" charset="-122"/>
              </a:rPr>
              <a:t>所示，适应度曲线如图</a:t>
            </a:r>
            <a:r>
              <a:rPr lang="en-US" altLang="zh-CN" sz="1600" b="0" dirty="0">
                <a:latin typeface="SimHei" panose="02010609060101010101" pitchFamily="49" charset="-122"/>
                <a:ea typeface="SimHei" panose="02010609060101010101" pitchFamily="49" charset="-122"/>
              </a:rPr>
              <a:t>4</a:t>
            </a:r>
            <a:r>
              <a:rPr lang="zh-CN" altLang="en-US" sz="1600" b="0" dirty="0">
                <a:latin typeface="SimHei" panose="02010609060101010101" pitchFamily="49" charset="-122"/>
                <a:ea typeface="SimHei" panose="02010609060101010101" pitchFamily="49" charset="-122"/>
              </a:rPr>
              <a:t>所示。</a:t>
            </a:r>
          </a:p>
        </p:txBody>
      </p:sp>
      <p:sp>
        <p:nvSpPr>
          <p:cNvPr id="5" name="矩形 4"/>
          <p:cNvSpPr/>
          <p:nvPr/>
        </p:nvSpPr>
        <p:spPr>
          <a:xfrm>
            <a:off x="524657" y="5588298"/>
            <a:ext cx="3934081" cy="646331"/>
          </a:xfrm>
          <a:prstGeom prst="rect">
            <a:avLst/>
          </a:prstGeom>
        </p:spPr>
        <p:txBody>
          <a:bodyPr wrap="square">
            <a:spAutoFit/>
          </a:bodyPr>
          <a:lstStyle/>
          <a:p>
            <a:pPr algn="ctr"/>
            <a:r>
              <a:rPr lang="zh-CN" altLang="en-US" sz="1800" dirty="0">
                <a:latin typeface="SimHei" panose="02010609060101010101" pitchFamily="49" charset="-122"/>
                <a:ea typeface="SimHei" panose="02010609060101010101" pitchFamily="49" charset="-122"/>
              </a:rPr>
              <a:t>图</a:t>
            </a:r>
            <a:r>
              <a:rPr lang="en-US" altLang="zh-CN" sz="1800" dirty="0">
                <a:latin typeface="SimHei" panose="02010609060101010101" pitchFamily="49" charset="-122"/>
                <a:ea typeface="SimHei" panose="02010609060101010101" pitchFamily="49" charset="-122"/>
              </a:rPr>
              <a:t>3  </a:t>
            </a:r>
            <a:r>
              <a:rPr lang="en-US" altLang="zh-CN" sz="1800" dirty="0" err="1">
                <a:latin typeface="SimHei" panose="02010609060101010101" pitchFamily="49" charset="-122"/>
                <a:ea typeface="SimHei" panose="02010609060101010101" pitchFamily="49" charset="-122"/>
              </a:rPr>
              <a:t>maxgen</a:t>
            </a:r>
            <a:r>
              <a:rPr lang="en-US" altLang="zh-CN" sz="1800" dirty="0">
                <a:latin typeface="SimHei" panose="02010609060101010101" pitchFamily="49" charset="-122"/>
                <a:ea typeface="SimHei" panose="02010609060101010101" pitchFamily="49" charset="-122"/>
              </a:rPr>
              <a:t>=100</a:t>
            </a:r>
            <a:r>
              <a:rPr lang="zh-CN" altLang="en-US" sz="1800" dirty="0">
                <a:latin typeface="SimHei" panose="02010609060101010101" pitchFamily="49" charset="-122"/>
                <a:ea typeface="SimHei" panose="02010609060101010101" pitchFamily="49" charset="-122"/>
              </a:rPr>
              <a:t>、</a:t>
            </a:r>
            <a:r>
              <a:rPr lang="en-US" altLang="zh-CN" sz="1800" dirty="0" err="1">
                <a:latin typeface="SimHei" panose="02010609060101010101" pitchFamily="49" charset="-122"/>
                <a:ea typeface="SimHei" panose="02010609060101010101" pitchFamily="49" charset="-122"/>
              </a:rPr>
              <a:t>sizepop</a:t>
            </a:r>
            <a:r>
              <a:rPr lang="en-US" altLang="zh-CN" sz="1800" dirty="0">
                <a:latin typeface="SimHei" panose="02010609060101010101" pitchFamily="49" charset="-122"/>
                <a:ea typeface="SimHei" panose="02010609060101010101" pitchFamily="49" charset="-122"/>
              </a:rPr>
              <a:t>=700</a:t>
            </a:r>
            <a:r>
              <a:rPr lang="zh-CN" altLang="en-US" sz="1800" dirty="0">
                <a:latin typeface="SimHei" panose="02010609060101010101" pitchFamily="49" charset="-122"/>
                <a:ea typeface="SimHei" panose="02010609060101010101" pitchFamily="49" charset="-122"/>
              </a:rPr>
              <a:t>时的聚类结果</a:t>
            </a:r>
          </a:p>
        </p:txBody>
      </p:sp>
      <p:sp>
        <p:nvSpPr>
          <p:cNvPr id="7" name="矩形 6"/>
          <p:cNvSpPr/>
          <p:nvPr/>
        </p:nvSpPr>
        <p:spPr>
          <a:xfrm>
            <a:off x="4703900" y="5632195"/>
            <a:ext cx="4116572" cy="646331"/>
          </a:xfrm>
          <a:prstGeom prst="rect">
            <a:avLst/>
          </a:prstGeom>
        </p:spPr>
        <p:txBody>
          <a:bodyPr wrap="square">
            <a:spAutoFit/>
          </a:bodyPr>
          <a:lstStyle/>
          <a:p>
            <a:pPr algn="ctr"/>
            <a:r>
              <a:rPr lang="zh-CN" altLang="en-US" sz="1800" dirty="0">
                <a:latin typeface="SimHei" panose="02010609060101010101" pitchFamily="49" charset="-122"/>
                <a:ea typeface="SimHei" panose="02010609060101010101" pitchFamily="49" charset="-122"/>
              </a:rPr>
              <a:t>图</a:t>
            </a:r>
            <a:r>
              <a:rPr lang="en-US" altLang="zh-CN" sz="1800" dirty="0">
                <a:latin typeface="SimHei" panose="02010609060101010101" pitchFamily="49" charset="-122"/>
                <a:ea typeface="SimHei" panose="02010609060101010101" pitchFamily="49" charset="-122"/>
              </a:rPr>
              <a:t>4 </a:t>
            </a:r>
            <a:r>
              <a:rPr lang="en-US" altLang="zh-CN" sz="1800" dirty="0" err="1">
                <a:latin typeface="SimHei" panose="02010609060101010101" pitchFamily="49" charset="-122"/>
                <a:ea typeface="SimHei" panose="02010609060101010101" pitchFamily="49" charset="-122"/>
              </a:rPr>
              <a:t>maxgen</a:t>
            </a:r>
            <a:r>
              <a:rPr lang="en-US" altLang="zh-CN" sz="1800" dirty="0">
                <a:latin typeface="SimHei" panose="02010609060101010101" pitchFamily="49" charset="-122"/>
                <a:ea typeface="SimHei" panose="02010609060101010101" pitchFamily="49" charset="-122"/>
              </a:rPr>
              <a:t>=100</a:t>
            </a:r>
            <a:r>
              <a:rPr lang="zh-CN" altLang="en-US" sz="1800" dirty="0">
                <a:latin typeface="SimHei" panose="02010609060101010101" pitchFamily="49" charset="-122"/>
                <a:ea typeface="SimHei" panose="02010609060101010101" pitchFamily="49" charset="-122"/>
              </a:rPr>
              <a:t>、</a:t>
            </a:r>
            <a:r>
              <a:rPr lang="en-US" altLang="zh-CN" sz="1800" dirty="0" err="1">
                <a:latin typeface="SimHei" panose="02010609060101010101" pitchFamily="49" charset="-122"/>
                <a:ea typeface="SimHei" panose="02010609060101010101" pitchFamily="49" charset="-122"/>
              </a:rPr>
              <a:t>sizepop</a:t>
            </a:r>
            <a:r>
              <a:rPr lang="en-US" altLang="zh-CN" sz="1800" dirty="0">
                <a:latin typeface="SimHei" panose="02010609060101010101" pitchFamily="49" charset="-122"/>
                <a:ea typeface="SimHei" panose="02010609060101010101" pitchFamily="49" charset="-122"/>
              </a:rPr>
              <a:t>=700</a:t>
            </a:r>
            <a:r>
              <a:rPr lang="zh-CN" altLang="en-US" sz="1800" dirty="0">
                <a:latin typeface="SimHei" panose="02010609060101010101" pitchFamily="49" charset="-122"/>
                <a:ea typeface="SimHei" panose="02010609060101010101" pitchFamily="49" charset="-122"/>
              </a:rPr>
              <a:t>时的适应度函数曲线</a:t>
            </a:r>
          </a:p>
        </p:txBody>
      </p:sp>
      <p:pic>
        <p:nvPicPr>
          <p:cNvPr id="37890" name="图片 8" descr="C:\Users\ADMINI~1\AppData\Local\Temp\SNAGHTML299e4c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1980" y="3284913"/>
            <a:ext cx="2466925" cy="2177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1" name="图片 6" descr="C:\Users\ADMINI~1\AppData\Local\Temp\SNAGHTML299244f.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2080" y="3339669"/>
            <a:ext cx="2517315" cy="2217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a:extLst>
              <a:ext uri="{FF2B5EF4-FFF2-40B4-BE49-F238E27FC236}">
                <a16:creationId xmlns:a16="http://schemas.microsoft.com/office/drawing/2014/main" id="{CC97AD13-083A-9F4F-BA85-5EE3838C19F8}"/>
              </a:ext>
            </a:extLst>
          </p:cNvPr>
          <p:cNvSpPr txBox="1">
            <a:spLocks noChangeArrowheads="1"/>
          </p:cNvSpPr>
          <p:nvPr/>
        </p:nvSpPr>
        <p:spPr>
          <a:xfrm>
            <a:off x="971600" y="459774"/>
            <a:ext cx="7696200" cy="719138"/>
          </a:xfrm>
          <a:prstGeom prst="rect">
            <a:avLst/>
          </a:prstGeom>
        </p:spPr>
        <p:txBody>
          <a:bodyPr/>
          <a:lstStyle>
            <a:lvl1pPr algn="l" rtl="0" eaLnBrk="0" fontAlgn="base" hangingPunct="0">
              <a:spcBef>
                <a:spcPct val="0"/>
              </a:spcBef>
              <a:spcAft>
                <a:spcPct val="0"/>
              </a:spcAft>
              <a:defRPr sz="3300" kern="12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anose="020B0A04020102020204" pitchFamily="34" charset="0"/>
                <a:ea typeface="宋体" panose="02010600030101010101" pitchFamily="2" charset="-122"/>
              </a:defRPr>
            </a:lvl2pPr>
            <a:lvl3pPr algn="l" rtl="0" eaLnBrk="0" fontAlgn="base" hangingPunct="0">
              <a:spcBef>
                <a:spcPct val="0"/>
              </a:spcBef>
              <a:spcAft>
                <a:spcPct val="0"/>
              </a:spcAft>
              <a:defRPr sz="3300">
                <a:solidFill>
                  <a:schemeClr val="tx2"/>
                </a:solidFill>
                <a:latin typeface="Arial Black" panose="020B0A04020102020204" pitchFamily="34" charset="0"/>
                <a:ea typeface="宋体" panose="02010600030101010101" pitchFamily="2" charset="-122"/>
              </a:defRPr>
            </a:lvl3pPr>
            <a:lvl4pPr algn="l" rtl="0" eaLnBrk="0" fontAlgn="base" hangingPunct="0">
              <a:spcBef>
                <a:spcPct val="0"/>
              </a:spcBef>
              <a:spcAft>
                <a:spcPct val="0"/>
              </a:spcAft>
              <a:defRPr sz="3300">
                <a:solidFill>
                  <a:schemeClr val="tx2"/>
                </a:solidFill>
                <a:latin typeface="Arial Black" panose="020B0A04020102020204" pitchFamily="34" charset="0"/>
                <a:ea typeface="宋体" panose="02010600030101010101" pitchFamily="2" charset="-122"/>
              </a:defRPr>
            </a:lvl4pPr>
            <a:lvl5pPr algn="l" rtl="0" eaLnBrk="0" fontAlgn="base" hangingPunct="0">
              <a:spcBef>
                <a:spcPct val="0"/>
              </a:spcBef>
              <a:spcAft>
                <a:spcPct val="0"/>
              </a:spcAft>
              <a:defRPr sz="3300">
                <a:solidFill>
                  <a:schemeClr val="tx2"/>
                </a:solidFill>
                <a:latin typeface="Arial Black" panose="020B0A04020102020204" pitchFamily="34" charset="0"/>
                <a:ea typeface="宋体" panose="02010600030101010101" pitchFamily="2" charset="-122"/>
              </a:defRPr>
            </a:lvl5pPr>
            <a:lvl6pPr marL="457200" algn="l" rtl="0" fontAlgn="base">
              <a:spcBef>
                <a:spcPct val="0"/>
              </a:spcBef>
              <a:spcAft>
                <a:spcPct val="0"/>
              </a:spcAft>
              <a:defRPr sz="3300">
                <a:solidFill>
                  <a:schemeClr val="tx2"/>
                </a:solidFill>
                <a:latin typeface="Arial Black" panose="020B0A04020102020204" pitchFamily="34" charset="0"/>
                <a:ea typeface="宋体" panose="02010600030101010101" pitchFamily="2" charset="-122"/>
              </a:defRPr>
            </a:lvl6pPr>
            <a:lvl7pPr marL="914400" algn="l" rtl="0" fontAlgn="base">
              <a:spcBef>
                <a:spcPct val="0"/>
              </a:spcBef>
              <a:spcAft>
                <a:spcPct val="0"/>
              </a:spcAft>
              <a:defRPr sz="3300">
                <a:solidFill>
                  <a:schemeClr val="tx2"/>
                </a:solidFill>
                <a:latin typeface="Arial Black" panose="020B0A04020102020204" pitchFamily="34" charset="0"/>
                <a:ea typeface="宋体" panose="02010600030101010101" pitchFamily="2" charset="-122"/>
              </a:defRPr>
            </a:lvl7pPr>
            <a:lvl8pPr marL="1371600" algn="l" rtl="0" fontAlgn="base">
              <a:spcBef>
                <a:spcPct val="0"/>
              </a:spcBef>
              <a:spcAft>
                <a:spcPct val="0"/>
              </a:spcAft>
              <a:defRPr sz="3300">
                <a:solidFill>
                  <a:schemeClr val="tx2"/>
                </a:solidFill>
                <a:latin typeface="Arial Black" panose="020B0A04020102020204" pitchFamily="34" charset="0"/>
                <a:ea typeface="宋体" panose="02010600030101010101" pitchFamily="2" charset="-122"/>
              </a:defRPr>
            </a:lvl8pPr>
            <a:lvl9pPr marL="1828800" algn="l" rtl="0" fontAlgn="base">
              <a:spcBef>
                <a:spcPct val="0"/>
              </a:spcBef>
              <a:spcAft>
                <a:spcPct val="0"/>
              </a:spcAft>
              <a:defRPr sz="3300">
                <a:solidFill>
                  <a:schemeClr val="tx2"/>
                </a:solidFill>
                <a:latin typeface="Arial Black" panose="020B0A04020102020204" pitchFamily="34" charset="0"/>
                <a:ea typeface="宋体" panose="02010600030101010101" pitchFamily="2" charset="-122"/>
              </a:defRPr>
            </a:lvl9pPr>
          </a:lstStyle>
          <a:p>
            <a:pPr eaLnBrk="1" hangingPunct="1">
              <a:defRPr/>
            </a:pPr>
            <a:r>
              <a:rPr lang="en-US" altLang="zh-CN" dirty="0">
                <a:latin typeface="+mn-lt"/>
              </a:rPr>
              <a:t> </a:t>
            </a:r>
            <a:r>
              <a:rPr lang="zh-CN" altLang="en-US" dirty="0">
                <a:latin typeface="+mn-lt"/>
              </a:rPr>
              <a:t>遗传算法聚类结果</a:t>
            </a:r>
          </a:p>
        </p:txBody>
      </p:sp>
    </p:spTree>
    <p:extLst>
      <p:ext uri="{BB962C8B-B14F-4D97-AF65-F5344CB8AC3E}">
        <p14:creationId xmlns:p14="http://schemas.microsoft.com/office/powerpoint/2010/main" val="16583468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3"/>
          <p:cNvSpPr>
            <a:spLocks noChangeArrowheads="1"/>
          </p:cNvSpPr>
          <p:nvPr/>
        </p:nvSpPr>
        <p:spPr bwMode="auto">
          <a:xfrm>
            <a:off x="0" y="5861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642790" y="1360597"/>
            <a:ext cx="8025010" cy="830997"/>
          </a:xfrm>
          <a:prstGeom prst="rect">
            <a:avLst/>
          </a:prstGeom>
        </p:spPr>
        <p:txBody>
          <a:bodyPr wrap="square">
            <a:spAutoFit/>
          </a:bodyPr>
          <a:lstStyle/>
          <a:p>
            <a:pPr indent="457200" algn="just"/>
            <a:r>
              <a:rPr lang="zh-CN" altLang="en-US" sz="1600" dirty="0">
                <a:latin typeface="SimHei" panose="02010609060101010101" pitchFamily="49" charset="-122"/>
                <a:ea typeface="SimHei" panose="02010609060101010101" pitchFamily="49" charset="-122"/>
              </a:rPr>
              <a:t>但是当种群规模增加到</a:t>
            </a:r>
            <a:r>
              <a:rPr lang="en-US" altLang="zh-CN" sz="1600" dirty="0" err="1">
                <a:latin typeface="SimHei" panose="02010609060101010101" pitchFamily="49" charset="-122"/>
                <a:ea typeface="SimHei" panose="02010609060101010101" pitchFamily="49" charset="-122"/>
              </a:rPr>
              <a:t>sizepop</a:t>
            </a:r>
            <a:r>
              <a:rPr lang="en-US" altLang="zh-CN" sz="1600" dirty="0">
                <a:latin typeface="SimHei" panose="02010609060101010101" pitchFamily="49" charset="-122"/>
                <a:ea typeface="SimHei" panose="02010609060101010101" pitchFamily="49" charset="-122"/>
              </a:rPr>
              <a:t>=700</a:t>
            </a:r>
            <a:r>
              <a:rPr lang="zh-CN" altLang="en-US" sz="1600" dirty="0">
                <a:latin typeface="SimHei" panose="02010609060101010101" pitchFamily="49" charset="-122"/>
                <a:ea typeface="SimHei" panose="02010609060101010101" pitchFamily="49" charset="-122"/>
              </a:rPr>
              <a:t>左右时，聚类效果依然不佳，种群的平均适应度曲线并没有收敛，这时，增加进化代数</a:t>
            </a:r>
            <a:r>
              <a:rPr lang="en-US" altLang="zh-CN" sz="1600" dirty="0" err="1">
                <a:latin typeface="SimHei" panose="02010609060101010101" pitchFamily="49" charset="-122"/>
                <a:ea typeface="SimHei" panose="02010609060101010101" pitchFamily="49" charset="-122"/>
              </a:rPr>
              <a:t>maxgen</a:t>
            </a:r>
            <a:r>
              <a:rPr lang="zh-CN" altLang="en-US" sz="1600" dirty="0">
                <a:latin typeface="SimHei" panose="02010609060101010101" pitchFamily="49" charset="-122"/>
                <a:ea typeface="SimHei" panose="02010609060101010101" pitchFamily="49" charset="-122"/>
              </a:rPr>
              <a:t>。不断的增大种群规模，并找到其合适的进化代数，观察聚类的效果。实验的结果如下表所示</a:t>
            </a:r>
            <a:endParaRPr lang="en-US" altLang="zh-CN" sz="1600" dirty="0">
              <a:latin typeface="SimHei" panose="02010609060101010101" pitchFamily="49" charset="-122"/>
              <a:ea typeface="SimHei" panose="02010609060101010101" pitchFamily="49" charset="-122"/>
            </a:endParaRPr>
          </a:p>
        </p:txBody>
      </p:sp>
      <p:graphicFrame>
        <p:nvGraphicFramePr>
          <p:cNvPr id="3" name="表格 2"/>
          <p:cNvGraphicFramePr>
            <a:graphicFrameLocks noGrp="1"/>
          </p:cNvGraphicFramePr>
          <p:nvPr/>
        </p:nvGraphicFramePr>
        <p:xfrm>
          <a:off x="1403648" y="2396164"/>
          <a:ext cx="6192688" cy="3558542"/>
        </p:xfrm>
        <a:graphic>
          <a:graphicData uri="http://schemas.openxmlformats.org/drawingml/2006/table">
            <a:tbl>
              <a:tblPr firstRow="1" firstCol="1" lastRow="1" lastCol="1" bandRow="1" bandCol="1">
                <a:tableStyleId>{5C22544A-7EE6-4342-B048-85BDC9FD1C3A}</a:tableStyleId>
              </a:tblPr>
              <a:tblGrid>
                <a:gridCol w="863285">
                  <a:extLst>
                    <a:ext uri="{9D8B030D-6E8A-4147-A177-3AD203B41FA5}">
                      <a16:colId xmlns:a16="http://schemas.microsoft.com/office/drawing/2014/main" val="20000"/>
                    </a:ext>
                  </a:extLst>
                </a:gridCol>
                <a:gridCol w="1046406">
                  <a:extLst>
                    <a:ext uri="{9D8B030D-6E8A-4147-A177-3AD203B41FA5}">
                      <a16:colId xmlns:a16="http://schemas.microsoft.com/office/drawing/2014/main" val="20001"/>
                    </a:ext>
                  </a:extLst>
                </a:gridCol>
                <a:gridCol w="1046406">
                  <a:extLst>
                    <a:ext uri="{9D8B030D-6E8A-4147-A177-3AD203B41FA5}">
                      <a16:colId xmlns:a16="http://schemas.microsoft.com/office/drawing/2014/main" val="20002"/>
                    </a:ext>
                  </a:extLst>
                </a:gridCol>
                <a:gridCol w="1438808">
                  <a:extLst>
                    <a:ext uri="{9D8B030D-6E8A-4147-A177-3AD203B41FA5}">
                      <a16:colId xmlns:a16="http://schemas.microsoft.com/office/drawing/2014/main" val="20003"/>
                    </a:ext>
                  </a:extLst>
                </a:gridCol>
                <a:gridCol w="1797783">
                  <a:extLst>
                    <a:ext uri="{9D8B030D-6E8A-4147-A177-3AD203B41FA5}">
                      <a16:colId xmlns:a16="http://schemas.microsoft.com/office/drawing/2014/main" val="20004"/>
                    </a:ext>
                  </a:extLst>
                </a:gridCol>
              </a:tblGrid>
              <a:tr h="252263">
                <a:tc>
                  <a:txBody>
                    <a:bodyPr/>
                    <a:lstStyle/>
                    <a:p>
                      <a:pPr indent="0" algn="ctr">
                        <a:lnSpc>
                          <a:spcPts val="1560"/>
                        </a:lnSpc>
                        <a:spcAft>
                          <a:spcPts val="0"/>
                        </a:spcAft>
                      </a:pPr>
                      <a:r>
                        <a:rPr lang="zh-CN" sz="1100" b="1" kern="100" dirty="0">
                          <a:solidFill>
                            <a:schemeClr val="tx1"/>
                          </a:solidFill>
                          <a:effectLst/>
                        </a:rPr>
                        <a:t>种群规模</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269875" algn="ctr">
                        <a:lnSpc>
                          <a:spcPts val="1560"/>
                        </a:lnSpc>
                        <a:spcAft>
                          <a:spcPts val="0"/>
                        </a:spcAft>
                      </a:pPr>
                      <a:r>
                        <a:rPr lang="zh-CN" sz="1100" b="1" kern="100" dirty="0">
                          <a:solidFill>
                            <a:schemeClr val="tx1"/>
                          </a:solidFill>
                          <a:effectLst/>
                        </a:rPr>
                        <a:t>进化代数</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269875" algn="ctr">
                        <a:lnSpc>
                          <a:spcPts val="1560"/>
                        </a:lnSpc>
                        <a:spcAft>
                          <a:spcPts val="0"/>
                        </a:spcAft>
                      </a:pPr>
                      <a:r>
                        <a:rPr lang="zh-CN" sz="1100" b="1" kern="100">
                          <a:solidFill>
                            <a:schemeClr val="tx1"/>
                          </a:solidFill>
                          <a:effectLst/>
                        </a:rPr>
                        <a:t>运行次数</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269875" algn="ctr">
                        <a:lnSpc>
                          <a:spcPts val="1560"/>
                        </a:lnSpc>
                        <a:spcAft>
                          <a:spcPts val="0"/>
                        </a:spcAft>
                      </a:pPr>
                      <a:r>
                        <a:rPr lang="zh-CN" sz="1100" b="1" kern="100">
                          <a:solidFill>
                            <a:schemeClr val="tx1"/>
                          </a:solidFill>
                          <a:effectLst/>
                        </a:rPr>
                        <a:t>准则函数平均值</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269875" algn="ctr">
                        <a:lnSpc>
                          <a:spcPts val="1560"/>
                        </a:lnSpc>
                        <a:spcAft>
                          <a:spcPts val="0"/>
                        </a:spcAft>
                      </a:pPr>
                      <a:r>
                        <a:rPr lang="zh-CN" sz="1100" b="1" kern="100" dirty="0">
                          <a:solidFill>
                            <a:schemeClr val="tx1"/>
                          </a:solidFill>
                          <a:effectLst/>
                        </a:rPr>
                        <a:t>收敛速度平均值（秒）</a:t>
                      </a:r>
                      <a:endParaRPr lang="zh-CN" sz="1100" b="1" kern="100" dirty="0">
                        <a:solidFill>
                          <a:schemeClr val="tx1"/>
                        </a:solidFill>
                        <a:effectLst/>
                        <a:latin typeface="Times New Roman"/>
                        <a:ea typeface="宋体"/>
                      </a:endParaRPr>
                    </a:p>
                  </a:txBody>
                  <a:tcPr marL="68580" marR="68580" marT="0" marB="0">
                    <a:solidFill>
                      <a:srgbClr val="00B0F0"/>
                    </a:solidFill>
                  </a:tcPr>
                </a:tc>
                <a:extLst>
                  <a:ext uri="{0D108BD9-81ED-4DB2-BD59-A6C34878D82A}">
                    <a16:rowId xmlns:a16="http://schemas.microsoft.com/office/drawing/2014/main" val="10000"/>
                  </a:ext>
                </a:extLst>
              </a:tr>
              <a:tr h="194487">
                <a:tc>
                  <a:txBody>
                    <a:bodyPr/>
                    <a:lstStyle/>
                    <a:p>
                      <a:pPr indent="304800" algn="ctr">
                        <a:lnSpc>
                          <a:spcPts val="1560"/>
                        </a:lnSpc>
                        <a:spcAft>
                          <a:spcPts val="0"/>
                        </a:spcAft>
                      </a:pPr>
                      <a:r>
                        <a:rPr lang="en-US" sz="1100" b="1" kern="100" dirty="0">
                          <a:solidFill>
                            <a:schemeClr val="tx1"/>
                          </a:solidFill>
                          <a:effectLst/>
                        </a:rPr>
                        <a:t>100</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100</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5</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42138</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4.6325108</a:t>
                      </a:r>
                      <a:endParaRPr lang="zh-CN" sz="1100" b="1" kern="100">
                        <a:solidFill>
                          <a:schemeClr val="tx1"/>
                        </a:solidFill>
                        <a:effectLst/>
                        <a:latin typeface="Times New Roman"/>
                        <a:ea typeface="宋体"/>
                      </a:endParaRPr>
                    </a:p>
                  </a:txBody>
                  <a:tcPr marL="68580" marR="68580" marT="0" marB="0">
                    <a:solidFill>
                      <a:srgbClr val="00B0F0"/>
                    </a:solidFill>
                  </a:tcPr>
                </a:tc>
                <a:extLst>
                  <a:ext uri="{0D108BD9-81ED-4DB2-BD59-A6C34878D82A}">
                    <a16:rowId xmlns:a16="http://schemas.microsoft.com/office/drawing/2014/main" val="10001"/>
                  </a:ext>
                </a:extLst>
              </a:tr>
              <a:tr h="194487">
                <a:tc>
                  <a:txBody>
                    <a:bodyPr/>
                    <a:lstStyle/>
                    <a:p>
                      <a:pPr indent="304800" algn="ctr">
                        <a:lnSpc>
                          <a:spcPts val="1560"/>
                        </a:lnSpc>
                        <a:spcAft>
                          <a:spcPts val="0"/>
                        </a:spcAft>
                      </a:pPr>
                      <a:r>
                        <a:rPr lang="en-US" sz="1100" b="1" kern="100" dirty="0">
                          <a:solidFill>
                            <a:schemeClr val="tx1"/>
                          </a:solidFill>
                          <a:effectLst/>
                        </a:rPr>
                        <a:t>200</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dirty="0">
                          <a:solidFill>
                            <a:schemeClr val="tx1"/>
                          </a:solidFill>
                          <a:effectLst/>
                        </a:rPr>
                        <a:t>100</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5</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49595</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8.4666738</a:t>
                      </a:r>
                      <a:endParaRPr lang="zh-CN" sz="1100" b="1" kern="100">
                        <a:solidFill>
                          <a:schemeClr val="tx1"/>
                        </a:solidFill>
                        <a:effectLst/>
                        <a:latin typeface="Times New Roman"/>
                        <a:ea typeface="宋体"/>
                      </a:endParaRPr>
                    </a:p>
                  </a:txBody>
                  <a:tcPr marL="68580" marR="68580" marT="0" marB="0">
                    <a:solidFill>
                      <a:srgbClr val="00B0F0"/>
                    </a:solidFill>
                  </a:tcPr>
                </a:tc>
                <a:extLst>
                  <a:ext uri="{0D108BD9-81ED-4DB2-BD59-A6C34878D82A}">
                    <a16:rowId xmlns:a16="http://schemas.microsoft.com/office/drawing/2014/main" val="10002"/>
                  </a:ext>
                </a:extLst>
              </a:tr>
              <a:tr h="194487">
                <a:tc>
                  <a:txBody>
                    <a:bodyPr/>
                    <a:lstStyle/>
                    <a:p>
                      <a:pPr indent="304800" algn="ctr">
                        <a:lnSpc>
                          <a:spcPts val="1560"/>
                        </a:lnSpc>
                        <a:spcAft>
                          <a:spcPts val="0"/>
                        </a:spcAft>
                      </a:pPr>
                      <a:r>
                        <a:rPr lang="en-US" sz="1100" b="1" kern="100" dirty="0">
                          <a:solidFill>
                            <a:schemeClr val="tx1"/>
                          </a:solidFill>
                          <a:effectLst/>
                        </a:rPr>
                        <a:t>300</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dirty="0">
                          <a:solidFill>
                            <a:schemeClr val="tx1"/>
                          </a:solidFill>
                          <a:effectLst/>
                        </a:rPr>
                        <a:t>100</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5</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43696</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12.320991</a:t>
                      </a:r>
                      <a:endParaRPr lang="zh-CN" sz="1100" b="1" kern="100">
                        <a:solidFill>
                          <a:schemeClr val="tx1"/>
                        </a:solidFill>
                        <a:effectLst/>
                        <a:latin typeface="Times New Roman"/>
                        <a:ea typeface="宋体"/>
                      </a:endParaRPr>
                    </a:p>
                  </a:txBody>
                  <a:tcPr marL="68580" marR="68580" marT="0" marB="0">
                    <a:solidFill>
                      <a:srgbClr val="00B0F0"/>
                    </a:solidFill>
                  </a:tcPr>
                </a:tc>
                <a:extLst>
                  <a:ext uri="{0D108BD9-81ED-4DB2-BD59-A6C34878D82A}">
                    <a16:rowId xmlns:a16="http://schemas.microsoft.com/office/drawing/2014/main" val="10003"/>
                  </a:ext>
                </a:extLst>
              </a:tr>
              <a:tr h="194487">
                <a:tc>
                  <a:txBody>
                    <a:bodyPr/>
                    <a:lstStyle/>
                    <a:p>
                      <a:pPr indent="304800" algn="ctr">
                        <a:lnSpc>
                          <a:spcPts val="1560"/>
                        </a:lnSpc>
                        <a:spcAft>
                          <a:spcPts val="0"/>
                        </a:spcAft>
                      </a:pPr>
                      <a:r>
                        <a:rPr lang="en-US" sz="1100" b="1" kern="100" dirty="0">
                          <a:solidFill>
                            <a:schemeClr val="tx1"/>
                          </a:solidFill>
                          <a:effectLst/>
                        </a:rPr>
                        <a:t>400</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dirty="0">
                          <a:solidFill>
                            <a:schemeClr val="tx1"/>
                          </a:solidFill>
                          <a:effectLst/>
                        </a:rPr>
                        <a:t>100</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dirty="0">
                          <a:solidFill>
                            <a:schemeClr val="tx1"/>
                          </a:solidFill>
                          <a:effectLst/>
                        </a:rPr>
                        <a:t>5</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40945</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17.223390</a:t>
                      </a:r>
                      <a:endParaRPr lang="zh-CN" sz="1100" b="1" kern="100">
                        <a:solidFill>
                          <a:schemeClr val="tx1"/>
                        </a:solidFill>
                        <a:effectLst/>
                        <a:latin typeface="Times New Roman"/>
                        <a:ea typeface="宋体"/>
                      </a:endParaRPr>
                    </a:p>
                  </a:txBody>
                  <a:tcPr marL="68580" marR="68580" marT="0" marB="0">
                    <a:solidFill>
                      <a:srgbClr val="00B0F0"/>
                    </a:solidFill>
                  </a:tcPr>
                </a:tc>
                <a:extLst>
                  <a:ext uri="{0D108BD9-81ED-4DB2-BD59-A6C34878D82A}">
                    <a16:rowId xmlns:a16="http://schemas.microsoft.com/office/drawing/2014/main" val="10004"/>
                  </a:ext>
                </a:extLst>
              </a:tr>
              <a:tr h="194487">
                <a:tc>
                  <a:txBody>
                    <a:bodyPr/>
                    <a:lstStyle/>
                    <a:p>
                      <a:pPr indent="304800" algn="ctr">
                        <a:lnSpc>
                          <a:spcPts val="1560"/>
                        </a:lnSpc>
                        <a:spcAft>
                          <a:spcPts val="0"/>
                        </a:spcAft>
                      </a:pPr>
                      <a:r>
                        <a:rPr lang="en-US" sz="1100" b="1" kern="100" dirty="0">
                          <a:solidFill>
                            <a:schemeClr val="tx1"/>
                          </a:solidFill>
                          <a:effectLst/>
                        </a:rPr>
                        <a:t>500</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dirty="0">
                          <a:solidFill>
                            <a:schemeClr val="tx1"/>
                          </a:solidFill>
                          <a:effectLst/>
                        </a:rPr>
                        <a:t>100</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dirty="0">
                          <a:solidFill>
                            <a:schemeClr val="tx1"/>
                          </a:solidFill>
                          <a:effectLst/>
                        </a:rPr>
                        <a:t>5</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40555</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19.819010</a:t>
                      </a:r>
                      <a:endParaRPr lang="zh-CN" sz="1100" b="1" kern="100">
                        <a:solidFill>
                          <a:schemeClr val="tx1"/>
                        </a:solidFill>
                        <a:effectLst/>
                        <a:latin typeface="Times New Roman"/>
                        <a:ea typeface="宋体"/>
                      </a:endParaRPr>
                    </a:p>
                  </a:txBody>
                  <a:tcPr marL="68580" marR="68580" marT="0" marB="0">
                    <a:solidFill>
                      <a:srgbClr val="00B0F0"/>
                    </a:solidFill>
                  </a:tcPr>
                </a:tc>
                <a:extLst>
                  <a:ext uri="{0D108BD9-81ED-4DB2-BD59-A6C34878D82A}">
                    <a16:rowId xmlns:a16="http://schemas.microsoft.com/office/drawing/2014/main" val="10005"/>
                  </a:ext>
                </a:extLst>
              </a:tr>
              <a:tr h="194487">
                <a:tc>
                  <a:txBody>
                    <a:bodyPr/>
                    <a:lstStyle/>
                    <a:p>
                      <a:pPr indent="304800" algn="ctr">
                        <a:lnSpc>
                          <a:spcPts val="1560"/>
                        </a:lnSpc>
                        <a:spcAft>
                          <a:spcPts val="0"/>
                        </a:spcAft>
                      </a:pPr>
                      <a:r>
                        <a:rPr lang="en-US" sz="1100" b="1" kern="100" dirty="0">
                          <a:solidFill>
                            <a:schemeClr val="tx1"/>
                          </a:solidFill>
                          <a:effectLst/>
                        </a:rPr>
                        <a:t>600</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dirty="0">
                          <a:solidFill>
                            <a:schemeClr val="tx1"/>
                          </a:solidFill>
                          <a:effectLst/>
                        </a:rPr>
                        <a:t>100</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dirty="0">
                          <a:solidFill>
                            <a:schemeClr val="tx1"/>
                          </a:solidFill>
                          <a:effectLst/>
                        </a:rPr>
                        <a:t>5</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43832</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24.137784</a:t>
                      </a:r>
                      <a:endParaRPr lang="zh-CN" sz="1100" b="1" kern="100">
                        <a:solidFill>
                          <a:schemeClr val="tx1"/>
                        </a:solidFill>
                        <a:effectLst/>
                        <a:latin typeface="Times New Roman"/>
                        <a:ea typeface="宋体"/>
                      </a:endParaRPr>
                    </a:p>
                  </a:txBody>
                  <a:tcPr marL="68580" marR="68580" marT="0" marB="0">
                    <a:solidFill>
                      <a:srgbClr val="00B0F0"/>
                    </a:solidFill>
                  </a:tcPr>
                </a:tc>
                <a:extLst>
                  <a:ext uri="{0D108BD9-81ED-4DB2-BD59-A6C34878D82A}">
                    <a16:rowId xmlns:a16="http://schemas.microsoft.com/office/drawing/2014/main" val="10006"/>
                  </a:ext>
                </a:extLst>
              </a:tr>
              <a:tr h="194487">
                <a:tc>
                  <a:txBody>
                    <a:bodyPr/>
                    <a:lstStyle/>
                    <a:p>
                      <a:pPr indent="304800" algn="ctr">
                        <a:lnSpc>
                          <a:spcPts val="1560"/>
                        </a:lnSpc>
                        <a:spcAft>
                          <a:spcPts val="0"/>
                        </a:spcAft>
                      </a:pPr>
                      <a:r>
                        <a:rPr lang="en-US" sz="1100" b="1" kern="100" dirty="0">
                          <a:solidFill>
                            <a:schemeClr val="tx1"/>
                          </a:solidFill>
                          <a:effectLst/>
                        </a:rPr>
                        <a:t>700</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dirty="0">
                          <a:solidFill>
                            <a:schemeClr val="tx1"/>
                          </a:solidFill>
                          <a:effectLst/>
                        </a:rPr>
                        <a:t>100</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dirty="0">
                          <a:solidFill>
                            <a:schemeClr val="tx1"/>
                          </a:solidFill>
                          <a:effectLst/>
                        </a:rPr>
                        <a:t>5</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dirty="0">
                          <a:solidFill>
                            <a:schemeClr val="tx1"/>
                          </a:solidFill>
                          <a:effectLst/>
                        </a:rPr>
                        <a:t>44060</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29.798188</a:t>
                      </a:r>
                      <a:endParaRPr lang="zh-CN" sz="1100" b="1" kern="100">
                        <a:solidFill>
                          <a:schemeClr val="tx1"/>
                        </a:solidFill>
                        <a:effectLst/>
                        <a:latin typeface="Times New Roman"/>
                        <a:ea typeface="宋体"/>
                      </a:endParaRPr>
                    </a:p>
                  </a:txBody>
                  <a:tcPr marL="68580" marR="68580" marT="0" marB="0">
                    <a:solidFill>
                      <a:srgbClr val="00B0F0"/>
                    </a:solidFill>
                  </a:tcPr>
                </a:tc>
                <a:extLst>
                  <a:ext uri="{0D108BD9-81ED-4DB2-BD59-A6C34878D82A}">
                    <a16:rowId xmlns:a16="http://schemas.microsoft.com/office/drawing/2014/main" val="10007"/>
                  </a:ext>
                </a:extLst>
              </a:tr>
              <a:tr h="194487">
                <a:tc>
                  <a:txBody>
                    <a:bodyPr/>
                    <a:lstStyle/>
                    <a:p>
                      <a:pPr indent="304800" algn="ctr">
                        <a:lnSpc>
                          <a:spcPts val="1560"/>
                        </a:lnSpc>
                        <a:spcAft>
                          <a:spcPts val="0"/>
                        </a:spcAft>
                      </a:pPr>
                      <a:r>
                        <a:rPr lang="en-US" sz="1100" b="1" kern="100" dirty="0">
                          <a:solidFill>
                            <a:schemeClr val="tx1"/>
                          </a:solidFill>
                          <a:effectLst/>
                        </a:rPr>
                        <a:t>800</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150</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dirty="0">
                          <a:solidFill>
                            <a:schemeClr val="tx1"/>
                          </a:solidFill>
                          <a:effectLst/>
                        </a:rPr>
                        <a:t>5</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dirty="0">
                          <a:solidFill>
                            <a:schemeClr val="tx1"/>
                          </a:solidFill>
                          <a:effectLst/>
                        </a:rPr>
                        <a:t>47935</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46.834691</a:t>
                      </a:r>
                      <a:endParaRPr lang="zh-CN" sz="1100" b="1" kern="100">
                        <a:solidFill>
                          <a:schemeClr val="tx1"/>
                        </a:solidFill>
                        <a:effectLst/>
                        <a:latin typeface="Times New Roman"/>
                        <a:ea typeface="宋体"/>
                      </a:endParaRPr>
                    </a:p>
                  </a:txBody>
                  <a:tcPr marL="68580" marR="68580" marT="0" marB="0">
                    <a:solidFill>
                      <a:srgbClr val="00B0F0"/>
                    </a:solidFill>
                  </a:tcPr>
                </a:tc>
                <a:extLst>
                  <a:ext uri="{0D108BD9-81ED-4DB2-BD59-A6C34878D82A}">
                    <a16:rowId xmlns:a16="http://schemas.microsoft.com/office/drawing/2014/main" val="10008"/>
                  </a:ext>
                </a:extLst>
              </a:tr>
              <a:tr h="194487">
                <a:tc>
                  <a:txBody>
                    <a:bodyPr/>
                    <a:lstStyle/>
                    <a:p>
                      <a:pPr indent="304800" algn="ctr">
                        <a:lnSpc>
                          <a:spcPts val="1560"/>
                        </a:lnSpc>
                        <a:spcAft>
                          <a:spcPts val="0"/>
                        </a:spcAft>
                      </a:pPr>
                      <a:r>
                        <a:rPr lang="en-US" sz="1100" b="1" kern="100" dirty="0">
                          <a:solidFill>
                            <a:schemeClr val="tx1"/>
                          </a:solidFill>
                          <a:effectLst/>
                        </a:rPr>
                        <a:t>900</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150</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dirty="0">
                          <a:solidFill>
                            <a:schemeClr val="tx1"/>
                          </a:solidFill>
                          <a:effectLst/>
                        </a:rPr>
                        <a:t>5</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dirty="0">
                          <a:solidFill>
                            <a:schemeClr val="tx1"/>
                          </a:solidFill>
                          <a:effectLst/>
                        </a:rPr>
                        <a:t>36118</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54.178806</a:t>
                      </a:r>
                      <a:endParaRPr lang="zh-CN" sz="1100" b="1" kern="100">
                        <a:solidFill>
                          <a:schemeClr val="tx1"/>
                        </a:solidFill>
                        <a:effectLst/>
                        <a:latin typeface="Times New Roman"/>
                        <a:ea typeface="宋体"/>
                      </a:endParaRPr>
                    </a:p>
                  </a:txBody>
                  <a:tcPr marL="68580" marR="68580" marT="0" marB="0">
                    <a:solidFill>
                      <a:srgbClr val="00B0F0"/>
                    </a:solidFill>
                  </a:tcPr>
                </a:tc>
                <a:extLst>
                  <a:ext uri="{0D108BD9-81ED-4DB2-BD59-A6C34878D82A}">
                    <a16:rowId xmlns:a16="http://schemas.microsoft.com/office/drawing/2014/main" val="10009"/>
                  </a:ext>
                </a:extLst>
              </a:tr>
              <a:tr h="194487">
                <a:tc>
                  <a:txBody>
                    <a:bodyPr/>
                    <a:lstStyle/>
                    <a:p>
                      <a:pPr indent="304800" algn="ctr">
                        <a:lnSpc>
                          <a:spcPts val="1560"/>
                        </a:lnSpc>
                        <a:spcAft>
                          <a:spcPts val="0"/>
                        </a:spcAft>
                      </a:pPr>
                      <a:r>
                        <a:rPr lang="en-US" sz="1100" b="1" kern="100" dirty="0">
                          <a:solidFill>
                            <a:schemeClr val="tx1"/>
                          </a:solidFill>
                          <a:effectLst/>
                        </a:rPr>
                        <a:t>1000</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150</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5</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dirty="0">
                          <a:solidFill>
                            <a:schemeClr val="tx1"/>
                          </a:solidFill>
                          <a:effectLst/>
                        </a:rPr>
                        <a:t>37477</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63.526360</a:t>
                      </a:r>
                      <a:endParaRPr lang="zh-CN" sz="1100" b="1" kern="100">
                        <a:solidFill>
                          <a:schemeClr val="tx1"/>
                        </a:solidFill>
                        <a:effectLst/>
                        <a:latin typeface="Times New Roman"/>
                        <a:ea typeface="宋体"/>
                      </a:endParaRPr>
                    </a:p>
                  </a:txBody>
                  <a:tcPr marL="68580" marR="68580" marT="0" marB="0">
                    <a:solidFill>
                      <a:srgbClr val="00B0F0"/>
                    </a:solidFill>
                  </a:tcPr>
                </a:tc>
                <a:extLst>
                  <a:ext uri="{0D108BD9-81ED-4DB2-BD59-A6C34878D82A}">
                    <a16:rowId xmlns:a16="http://schemas.microsoft.com/office/drawing/2014/main" val="10010"/>
                  </a:ext>
                </a:extLst>
              </a:tr>
              <a:tr h="194487">
                <a:tc>
                  <a:txBody>
                    <a:bodyPr/>
                    <a:lstStyle/>
                    <a:p>
                      <a:pPr indent="304800" algn="ctr">
                        <a:lnSpc>
                          <a:spcPts val="1560"/>
                        </a:lnSpc>
                        <a:spcAft>
                          <a:spcPts val="0"/>
                        </a:spcAft>
                      </a:pPr>
                      <a:r>
                        <a:rPr lang="en-US" sz="1100" b="1" kern="100" dirty="0">
                          <a:solidFill>
                            <a:schemeClr val="tx1"/>
                          </a:solidFill>
                          <a:effectLst/>
                        </a:rPr>
                        <a:t>1100</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150</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5</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dirty="0">
                          <a:solidFill>
                            <a:schemeClr val="tx1"/>
                          </a:solidFill>
                          <a:effectLst/>
                        </a:rPr>
                        <a:t>44204</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dirty="0">
                          <a:solidFill>
                            <a:schemeClr val="tx1"/>
                          </a:solidFill>
                          <a:effectLst/>
                        </a:rPr>
                        <a:t>65.906776</a:t>
                      </a:r>
                      <a:endParaRPr lang="zh-CN" sz="1100" b="1" kern="100" dirty="0">
                        <a:solidFill>
                          <a:schemeClr val="tx1"/>
                        </a:solidFill>
                        <a:effectLst/>
                        <a:latin typeface="Times New Roman"/>
                        <a:ea typeface="宋体"/>
                      </a:endParaRPr>
                    </a:p>
                  </a:txBody>
                  <a:tcPr marL="68580" marR="68580" marT="0" marB="0">
                    <a:solidFill>
                      <a:srgbClr val="00B0F0"/>
                    </a:solidFill>
                  </a:tcPr>
                </a:tc>
                <a:extLst>
                  <a:ext uri="{0D108BD9-81ED-4DB2-BD59-A6C34878D82A}">
                    <a16:rowId xmlns:a16="http://schemas.microsoft.com/office/drawing/2014/main" val="10011"/>
                  </a:ext>
                </a:extLst>
              </a:tr>
              <a:tr h="194487">
                <a:tc>
                  <a:txBody>
                    <a:bodyPr/>
                    <a:lstStyle/>
                    <a:p>
                      <a:pPr indent="304800" algn="ctr">
                        <a:lnSpc>
                          <a:spcPts val="1560"/>
                        </a:lnSpc>
                        <a:spcAft>
                          <a:spcPts val="0"/>
                        </a:spcAft>
                      </a:pPr>
                      <a:r>
                        <a:rPr lang="en-US" sz="1100" b="1" kern="100" dirty="0">
                          <a:solidFill>
                            <a:schemeClr val="tx1"/>
                          </a:solidFill>
                          <a:effectLst/>
                        </a:rPr>
                        <a:t>1200</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150</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5</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dirty="0">
                          <a:solidFill>
                            <a:schemeClr val="tx1"/>
                          </a:solidFill>
                          <a:effectLst/>
                        </a:rPr>
                        <a:t>31969</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dirty="0">
                          <a:solidFill>
                            <a:schemeClr val="tx1"/>
                          </a:solidFill>
                          <a:effectLst/>
                        </a:rPr>
                        <a:t>68.900633</a:t>
                      </a:r>
                      <a:endParaRPr lang="zh-CN" sz="1100" b="1" kern="100" dirty="0">
                        <a:solidFill>
                          <a:schemeClr val="tx1"/>
                        </a:solidFill>
                        <a:effectLst/>
                        <a:latin typeface="Times New Roman"/>
                        <a:ea typeface="宋体"/>
                      </a:endParaRPr>
                    </a:p>
                  </a:txBody>
                  <a:tcPr marL="68580" marR="68580" marT="0" marB="0">
                    <a:solidFill>
                      <a:srgbClr val="00B0F0"/>
                    </a:solidFill>
                  </a:tcPr>
                </a:tc>
                <a:extLst>
                  <a:ext uri="{0D108BD9-81ED-4DB2-BD59-A6C34878D82A}">
                    <a16:rowId xmlns:a16="http://schemas.microsoft.com/office/drawing/2014/main" val="10012"/>
                  </a:ext>
                </a:extLst>
              </a:tr>
              <a:tr h="194487">
                <a:tc>
                  <a:txBody>
                    <a:bodyPr/>
                    <a:lstStyle/>
                    <a:p>
                      <a:pPr indent="304800" algn="ctr">
                        <a:lnSpc>
                          <a:spcPts val="1560"/>
                        </a:lnSpc>
                        <a:spcAft>
                          <a:spcPts val="0"/>
                        </a:spcAft>
                      </a:pPr>
                      <a:r>
                        <a:rPr lang="en-US" sz="1100" b="1" kern="100" dirty="0">
                          <a:solidFill>
                            <a:schemeClr val="tx1"/>
                          </a:solidFill>
                          <a:effectLst/>
                        </a:rPr>
                        <a:t>1500</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200</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5</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dirty="0">
                          <a:solidFill>
                            <a:schemeClr val="tx1"/>
                          </a:solidFill>
                          <a:effectLst/>
                        </a:rPr>
                        <a:t>30493</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dirty="0">
                          <a:solidFill>
                            <a:schemeClr val="tx1"/>
                          </a:solidFill>
                          <a:effectLst/>
                        </a:rPr>
                        <a:t>114.950724</a:t>
                      </a:r>
                      <a:endParaRPr lang="zh-CN" sz="1100" b="1" kern="100" dirty="0">
                        <a:solidFill>
                          <a:schemeClr val="tx1"/>
                        </a:solidFill>
                        <a:effectLst/>
                        <a:latin typeface="Times New Roman"/>
                        <a:ea typeface="宋体"/>
                      </a:endParaRPr>
                    </a:p>
                  </a:txBody>
                  <a:tcPr marL="68580" marR="68580" marT="0" marB="0">
                    <a:solidFill>
                      <a:srgbClr val="00B0F0"/>
                    </a:solidFill>
                  </a:tcPr>
                </a:tc>
                <a:extLst>
                  <a:ext uri="{0D108BD9-81ED-4DB2-BD59-A6C34878D82A}">
                    <a16:rowId xmlns:a16="http://schemas.microsoft.com/office/drawing/2014/main" val="10013"/>
                  </a:ext>
                </a:extLst>
              </a:tr>
              <a:tr h="194487">
                <a:tc>
                  <a:txBody>
                    <a:bodyPr/>
                    <a:lstStyle/>
                    <a:p>
                      <a:pPr indent="304800" algn="ctr">
                        <a:lnSpc>
                          <a:spcPts val="1560"/>
                        </a:lnSpc>
                        <a:spcAft>
                          <a:spcPts val="0"/>
                        </a:spcAft>
                      </a:pPr>
                      <a:r>
                        <a:rPr lang="en-US" sz="1100" b="1" kern="100" dirty="0">
                          <a:solidFill>
                            <a:schemeClr val="tx1"/>
                          </a:solidFill>
                          <a:effectLst/>
                        </a:rPr>
                        <a:t>2000</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200</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5</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33498</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dirty="0">
                          <a:solidFill>
                            <a:schemeClr val="tx1"/>
                          </a:solidFill>
                          <a:effectLst/>
                        </a:rPr>
                        <a:t>153.360266</a:t>
                      </a:r>
                      <a:endParaRPr lang="zh-CN" sz="1100" b="1" kern="100" dirty="0">
                        <a:solidFill>
                          <a:schemeClr val="tx1"/>
                        </a:solidFill>
                        <a:effectLst/>
                        <a:latin typeface="Times New Roman"/>
                        <a:ea typeface="宋体"/>
                      </a:endParaRPr>
                    </a:p>
                  </a:txBody>
                  <a:tcPr marL="68580" marR="68580" marT="0" marB="0">
                    <a:solidFill>
                      <a:srgbClr val="00B0F0"/>
                    </a:solidFill>
                  </a:tcPr>
                </a:tc>
                <a:extLst>
                  <a:ext uri="{0D108BD9-81ED-4DB2-BD59-A6C34878D82A}">
                    <a16:rowId xmlns:a16="http://schemas.microsoft.com/office/drawing/2014/main" val="10014"/>
                  </a:ext>
                </a:extLst>
              </a:tr>
              <a:tr h="194487">
                <a:tc>
                  <a:txBody>
                    <a:bodyPr/>
                    <a:lstStyle/>
                    <a:p>
                      <a:pPr indent="304800" algn="ctr">
                        <a:lnSpc>
                          <a:spcPts val="1560"/>
                        </a:lnSpc>
                        <a:spcAft>
                          <a:spcPts val="0"/>
                        </a:spcAft>
                      </a:pPr>
                      <a:r>
                        <a:rPr lang="en-US" sz="1100" b="1" kern="100" dirty="0">
                          <a:solidFill>
                            <a:schemeClr val="tx1"/>
                          </a:solidFill>
                          <a:effectLst/>
                        </a:rPr>
                        <a:t>2500</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250</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5</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37530</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dirty="0">
                          <a:solidFill>
                            <a:schemeClr val="tx1"/>
                          </a:solidFill>
                          <a:effectLst/>
                        </a:rPr>
                        <a:t>234.189298</a:t>
                      </a:r>
                      <a:endParaRPr lang="zh-CN" sz="1100" b="1" kern="100" dirty="0">
                        <a:solidFill>
                          <a:schemeClr val="tx1"/>
                        </a:solidFill>
                        <a:effectLst/>
                        <a:latin typeface="Times New Roman"/>
                        <a:ea typeface="宋体"/>
                      </a:endParaRPr>
                    </a:p>
                  </a:txBody>
                  <a:tcPr marL="68580" marR="68580" marT="0" marB="0">
                    <a:solidFill>
                      <a:srgbClr val="00B0F0"/>
                    </a:solidFill>
                  </a:tcPr>
                </a:tc>
                <a:extLst>
                  <a:ext uri="{0D108BD9-81ED-4DB2-BD59-A6C34878D82A}">
                    <a16:rowId xmlns:a16="http://schemas.microsoft.com/office/drawing/2014/main" val="10015"/>
                  </a:ext>
                </a:extLst>
              </a:tr>
              <a:tr h="194487">
                <a:tc>
                  <a:txBody>
                    <a:bodyPr/>
                    <a:lstStyle/>
                    <a:p>
                      <a:pPr indent="304800" algn="ctr">
                        <a:lnSpc>
                          <a:spcPts val="1560"/>
                        </a:lnSpc>
                        <a:spcAft>
                          <a:spcPts val="0"/>
                        </a:spcAft>
                      </a:pPr>
                      <a:r>
                        <a:rPr lang="en-US" sz="1100" b="1" kern="100" dirty="0">
                          <a:solidFill>
                            <a:schemeClr val="tx1"/>
                          </a:solidFill>
                          <a:effectLst/>
                        </a:rPr>
                        <a:t>3000</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300</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5</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40662</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dirty="0">
                          <a:solidFill>
                            <a:schemeClr val="tx1"/>
                          </a:solidFill>
                          <a:effectLst/>
                        </a:rPr>
                        <a:t>332.896752</a:t>
                      </a:r>
                      <a:endParaRPr lang="zh-CN" sz="1100" b="1" kern="100" dirty="0">
                        <a:solidFill>
                          <a:schemeClr val="tx1"/>
                        </a:solidFill>
                        <a:effectLst/>
                        <a:latin typeface="Times New Roman"/>
                        <a:ea typeface="宋体"/>
                      </a:endParaRPr>
                    </a:p>
                  </a:txBody>
                  <a:tcPr marL="68580" marR="68580" marT="0" marB="0">
                    <a:solidFill>
                      <a:srgbClr val="00B0F0"/>
                    </a:solidFill>
                  </a:tcPr>
                </a:tc>
                <a:extLst>
                  <a:ext uri="{0D108BD9-81ED-4DB2-BD59-A6C34878D82A}">
                    <a16:rowId xmlns:a16="http://schemas.microsoft.com/office/drawing/2014/main" val="10016"/>
                  </a:ext>
                </a:extLst>
              </a:tr>
              <a:tr h="194487">
                <a:tc>
                  <a:txBody>
                    <a:bodyPr/>
                    <a:lstStyle/>
                    <a:p>
                      <a:pPr indent="304800" algn="ctr">
                        <a:lnSpc>
                          <a:spcPts val="1560"/>
                        </a:lnSpc>
                        <a:spcAft>
                          <a:spcPts val="0"/>
                        </a:spcAft>
                      </a:pPr>
                      <a:r>
                        <a:rPr lang="en-US" sz="1100" b="1" kern="100" dirty="0">
                          <a:solidFill>
                            <a:schemeClr val="tx1"/>
                          </a:solidFill>
                          <a:effectLst/>
                        </a:rPr>
                        <a:t>4000</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300</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dirty="0">
                          <a:solidFill>
                            <a:schemeClr val="tx1"/>
                          </a:solidFill>
                          <a:effectLst/>
                        </a:rPr>
                        <a:t>5</a:t>
                      </a:r>
                      <a:endParaRPr lang="zh-CN" sz="1100" b="1" kern="100" dirty="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a:solidFill>
                            <a:schemeClr val="tx1"/>
                          </a:solidFill>
                          <a:effectLst/>
                        </a:rPr>
                        <a:t>39092</a:t>
                      </a:r>
                      <a:endParaRPr lang="zh-CN" sz="1100" b="1" kern="100">
                        <a:solidFill>
                          <a:schemeClr val="tx1"/>
                        </a:solidFill>
                        <a:effectLst/>
                        <a:latin typeface="Times New Roman"/>
                        <a:ea typeface="宋体"/>
                      </a:endParaRPr>
                    </a:p>
                  </a:txBody>
                  <a:tcPr marL="68580" marR="68580" marT="0" marB="0">
                    <a:solidFill>
                      <a:srgbClr val="00B0F0"/>
                    </a:solidFill>
                  </a:tcPr>
                </a:tc>
                <a:tc>
                  <a:txBody>
                    <a:bodyPr/>
                    <a:lstStyle/>
                    <a:p>
                      <a:pPr indent="304800" algn="ctr">
                        <a:lnSpc>
                          <a:spcPts val="1560"/>
                        </a:lnSpc>
                        <a:spcAft>
                          <a:spcPts val="0"/>
                        </a:spcAft>
                      </a:pPr>
                      <a:r>
                        <a:rPr lang="en-US" sz="1100" b="1" kern="100" dirty="0">
                          <a:solidFill>
                            <a:schemeClr val="tx1"/>
                          </a:solidFill>
                          <a:effectLst/>
                        </a:rPr>
                        <a:t>446.044975</a:t>
                      </a:r>
                      <a:endParaRPr lang="zh-CN" sz="1100" b="1" kern="100" dirty="0">
                        <a:solidFill>
                          <a:schemeClr val="tx1"/>
                        </a:solidFill>
                        <a:effectLst/>
                        <a:latin typeface="Times New Roman"/>
                        <a:ea typeface="宋体"/>
                      </a:endParaRPr>
                    </a:p>
                  </a:txBody>
                  <a:tcPr marL="68580" marR="68580" marT="0" marB="0">
                    <a:solidFill>
                      <a:srgbClr val="00B0F0"/>
                    </a:solidFill>
                  </a:tcPr>
                </a:tc>
                <a:extLst>
                  <a:ext uri="{0D108BD9-81ED-4DB2-BD59-A6C34878D82A}">
                    <a16:rowId xmlns:a16="http://schemas.microsoft.com/office/drawing/2014/main" val="10017"/>
                  </a:ext>
                </a:extLst>
              </a:tr>
            </a:tbl>
          </a:graphicData>
        </a:graphic>
      </p:graphicFrame>
      <p:sp>
        <p:nvSpPr>
          <p:cNvPr id="7" name="Rectangle 2">
            <a:extLst>
              <a:ext uri="{FF2B5EF4-FFF2-40B4-BE49-F238E27FC236}">
                <a16:creationId xmlns:a16="http://schemas.microsoft.com/office/drawing/2014/main" id="{7D3758C6-EE77-9747-9DB1-B0463A7B6185}"/>
              </a:ext>
            </a:extLst>
          </p:cNvPr>
          <p:cNvSpPr txBox="1">
            <a:spLocks noChangeArrowheads="1"/>
          </p:cNvSpPr>
          <p:nvPr/>
        </p:nvSpPr>
        <p:spPr>
          <a:xfrm>
            <a:off x="971600" y="459774"/>
            <a:ext cx="7696200" cy="719138"/>
          </a:xfrm>
          <a:prstGeom prst="rect">
            <a:avLst/>
          </a:prstGeom>
        </p:spPr>
        <p:txBody>
          <a:bodyPr/>
          <a:lstStyle>
            <a:lvl1pPr algn="l" rtl="0" eaLnBrk="0" fontAlgn="base" hangingPunct="0">
              <a:spcBef>
                <a:spcPct val="0"/>
              </a:spcBef>
              <a:spcAft>
                <a:spcPct val="0"/>
              </a:spcAft>
              <a:defRPr sz="3300" kern="12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anose="020B0A04020102020204" pitchFamily="34" charset="0"/>
                <a:ea typeface="宋体" panose="02010600030101010101" pitchFamily="2" charset="-122"/>
              </a:defRPr>
            </a:lvl2pPr>
            <a:lvl3pPr algn="l" rtl="0" eaLnBrk="0" fontAlgn="base" hangingPunct="0">
              <a:spcBef>
                <a:spcPct val="0"/>
              </a:spcBef>
              <a:spcAft>
                <a:spcPct val="0"/>
              </a:spcAft>
              <a:defRPr sz="3300">
                <a:solidFill>
                  <a:schemeClr val="tx2"/>
                </a:solidFill>
                <a:latin typeface="Arial Black" panose="020B0A04020102020204" pitchFamily="34" charset="0"/>
                <a:ea typeface="宋体" panose="02010600030101010101" pitchFamily="2" charset="-122"/>
              </a:defRPr>
            </a:lvl3pPr>
            <a:lvl4pPr algn="l" rtl="0" eaLnBrk="0" fontAlgn="base" hangingPunct="0">
              <a:spcBef>
                <a:spcPct val="0"/>
              </a:spcBef>
              <a:spcAft>
                <a:spcPct val="0"/>
              </a:spcAft>
              <a:defRPr sz="3300">
                <a:solidFill>
                  <a:schemeClr val="tx2"/>
                </a:solidFill>
                <a:latin typeface="Arial Black" panose="020B0A04020102020204" pitchFamily="34" charset="0"/>
                <a:ea typeface="宋体" panose="02010600030101010101" pitchFamily="2" charset="-122"/>
              </a:defRPr>
            </a:lvl4pPr>
            <a:lvl5pPr algn="l" rtl="0" eaLnBrk="0" fontAlgn="base" hangingPunct="0">
              <a:spcBef>
                <a:spcPct val="0"/>
              </a:spcBef>
              <a:spcAft>
                <a:spcPct val="0"/>
              </a:spcAft>
              <a:defRPr sz="3300">
                <a:solidFill>
                  <a:schemeClr val="tx2"/>
                </a:solidFill>
                <a:latin typeface="Arial Black" panose="020B0A04020102020204" pitchFamily="34" charset="0"/>
                <a:ea typeface="宋体" panose="02010600030101010101" pitchFamily="2" charset="-122"/>
              </a:defRPr>
            </a:lvl5pPr>
            <a:lvl6pPr marL="457200" algn="l" rtl="0" fontAlgn="base">
              <a:spcBef>
                <a:spcPct val="0"/>
              </a:spcBef>
              <a:spcAft>
                <a:spcPct val="0"/>
              </a:spcAft>
              <a:defRPr sz="3300">
                <a:solidFill>
                  <a:schemeClr val="tx2"/>
                </a:solidFill>
                <a:latin typeface="Arial Black" panose="020B0A04020102020204" pitchFamily="34" charset="0"/>
                <a:ea typeface="宋体" panose="02010600030101010101" pitchFamily="2" charset="-122"/>
              </a:defRPr>
            </a:lvl6pPr>
            <a:lvl7pPr marL="914400" algn="l" rtl="0" fontAlgn="base">
              <a:spcBef>
                <a:spcPct val="0"/>
              </a:spcBef>
              <a:spcAft>
                <a:spcPct val="0"/>
              </a:spcAft>
              <a:defRPr sz="3300">
                <a:solidFill>
                  <a:schemeClr val="tx2"/>
                </a:solidFill>
                <a:latin typeface="Arial Black" panose="020B0A04020102020204" pitchFamily="34" charset="0"/>
                <a:ea typeface="宋体" panose="02010600030101010101" pitchFamily="2" charset="-122"/>
              </a:defRPr>
            </a:lvl7pPr>
            <a:lvl8pPr marL="1371600" algn="l" rtl="0" fontAlgn="base">
              <a:spcBef>
                <a:spcPct val="0"/>
              </a:spcBef>
              <a:spcAft>
                <a:spcPct val="0"/>
              </a:spcAft>
              <a:defRPr sz="3300">
                <a:solidFill>
                  <a:schemeClr val="tx2"/>
                </a:solidFill>
                <a:latin typeface="Arial Black" panose="020B0A04020102020204" pitchFamily="34" charset="0"/>
                <a:ea typeface="宋体" panose="02010600030101010101" pitchFamily="2" charset="-122"/>
              </a:defRPr>
            </a:lvl8pPr>
            <a:lvl9pPr marL="1828800" algn="l" rtl="0" fontAlgn="base">
              <a:spcBef>
                <a:spcPct val="0"/>
              </a:spcBef>
              <a:spcAft>
                <a:spcPct val="0"/>
              </a:spcAft>
              <a:defRPr sz="3300">
                <a:solidFill>
                  <a:schemeClr val="tx2"/>
                </a:solidFill>
                <a:latin typeface="Arial Black" panose="020B0A04020102020204" pitchFamily="34" charset="0"/>
                <a:ea typeface="宋体" panose="02010600030101010101" pitchFamily="2" charset="-122"/>
              </a:defRPr>
            </a:lvl9pPr>
          </a:lstStyle>
          <a:p>
            <a:pPr eaLnBrk="1" hangingPunct="1">
              <a:defRPr/>
            </a:pPr>
            <a:r>
              <a:rPr lang="en-US" altLang="zh-CN" dirty="0">
                <a:latin typeface="+mn-lt"/>
              </a:rPr>
              <a:t> </a:t>
            </a:r>
            <a:r>
              <a:rPr lang="zh-CN" altLang="en-US" dirty="0">
                <a:latin typeface="+mn-lt"/>
              </a:rPr>
              <a:t>遗传算法聚类结果</a:t>
            </a:r>
          </a:p>
        </p:txBody>
      </p:sp>
    </p:spTree>
    <p:extLst>
      <p:ext uri="{BB962C8B-B14F-4D97-AF65-F5344CB8AC3E}">
        <p14:creationId xmlns:p14="http://schemas.microsoft.com/office/powerpoint/2010/main" val="30201334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3"/>
          <p:cNvSpPr>
            <a:spLocks noChangeArrowheads="1"/>
          </p:cNvSpPr>
          <p:nvPr/>
        </p:nvSpPr>
        <p:spPr bwMode="auto">
          <a:xfrm>
            <a:off x="0" y="5861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p:cNvSpPr/>
          <p:nvPr/>
        </p:nvSpPr>
        <p:spPr>
          <a:xfrm>
            <a:off x="559494" y="1260128"/>
            <a:ext cx="8025010" cy="1477328"/>
          </a:xfrm>
          <a:prstGeom prst="rect">
            <a:avLst/>
          </a:prstGeom>
        </p:spPr>
        <p:txBody>
          <a:bodyPr wrap="square">
            <a:spAutoFit/>
          </a:bodyPr>
          <a:lstStyle/>
          <a:p>
            <a:pPr indent="457200" algn="just"/>
            <a:r>
              <a:rPr lang="zh-CN" altLang="en-US" sz="1800" dirty="0">
                <a:latin typeface="SimHei" panose="02010609060101010101" pitchFamily="49" charset="-122"/>
                <a:ea typeface="SimHei" panose="02010609060101010101" pitchFamily="49" charset="-122"/>
              </a:rPr>
              <a:t>通过对比表中数据，可以看出随着种群规模和进化代数的增加，准则函数的值得到明显的下降，得出了正确的聚类结果，但是具有很大的随机性，收敛速度也越来越慢。当进化代数（即迭代次数）</a:t>
            </a:r>
            <a:r>
              <a:rPr lang="en-US" altLang="zh-CN" sz="1800" dirty="0" err="1">
                <a:latin typeface="SimHei" panose="02010609060101010101" pitchFamily="49" charset="-122"/>
                <a:ea typeface="SimHei" panose="02010609060101010101" pitchFamily="49" charset="-122"/>
              </a:rPr>
              <a:t>maxgen</a:t>
            </a:r>
            <a:r>
              <a:rPr lang="en-US" altLang="zh-CN" sz="1800" dirty="0">
                <a:latin typeface="SimHei" panose="02010609060101010101" pitchFamily="49" charset="-122"/>
                <a:ea typeface="SimHei" panose="02010609060101010101" pitchFamily="49" charset="-122"/>
              </a:rPr>
              <a:t>=200</a:t>
            </a:r>
            <a:r>
              <a:rPr lang="zh-CN" altLang="en-US" sz="1800" dirty="0">
                <a:latin typeface="SimHei" panose="02010609060101010101" pitchFamily="49" charset="-122"/>
                <a:ea typeface="SimHei" panose="02010609060101010101" pitchFamily="49" charset="-122"/>
              </a:rPr>
              <a:t>，种群规模</a:t>
            </a:r>
            <a:r>
              <a:rPr lang="en-US" altLang="zh-CN" sz="1800" dirty="0" err="1">
                <a:latin typeface="SimHei" panose="02010609060101010101" pitchFamily="49" charset="-122"/>
                <a:ea typeface="SimHei" panose="02010609060101010101" pitchFamily="49" charset="-122"/>
              </a:rPr>
              <a:t>sizepop</a:t>
            </a:r>
            <a:r>
              <a:rPr lang="en-US" altLang="zh-CN" sz="1800" dirty="0">
                <a:latin typeface="SimHei" panose="02010609060101010101" pitchFamily="49" charset="-122"/>
                <a:ea typeface="SimHei" panose="02010609060101010101" pitchFamily="49" charset="-122"/>
              </a:rPr>
              <a:t>=1500</a:t>
            </a:r>
            <a:r>
              <a:rPr lang="zh-CN" altLang="en-US" sz="1800" dirty="0">
                <a:latin typeface="SimHei" panose="02010609060101010101" pitchFamily="49" charset="-122"/>
                <a:ea typeface="SimHei" panose="02010609060101010101" pitchFamily="49" charset="-122"/>
              </a:rPr>
              <a:t>时，准则函数平均值最小，聚类结果是实验中最好的，聚类结果如图</a:t>
            </a:r>
            <a:r>
              <a:rPr lang="en-US" altLang="zh-CN" sz="1800" dirty="0">
                <a:latin typeface="SimHei" panose="02010609060101010101" pitchFamily="49" charset="-122"/>
                <a:ea typeface="SimHei" panose="02010609060101010101" pitchFamily="49" charset="-122"/>
              </a:rPr>
              <a:t>5</a:t>
            </a:r>
            <a:r>
              <a:rPr lang="zh-CN" altLang="en-US" sz="1800" dirty="0">
                <a:latin typeface="SimHei" panose="02010609060101010101" pitchFamily="49" charset="-122"/>
                <a:ea typeface="SimHei" panose="02010609060101010101" pitchFamily="49" charset="-122"/>
              </a:rPr>
              <a:t>所示，适应度曲线如图</a:t>
            </a:r>
            <a:r>
              <a:rPr lang="en-US" altLang="zh-CN" sz="1800" dirty="0">
                <a:latin typeface="SimHei" panose="02010609060101010101" pitchFamily="49" charset="-122"/>
                <a:ea typeface="SimHei" panose="02010609060101010101" pitchFamily="49" charset="-122"/>
              </a:rPr>
              <a:t>6</a:t>
            </a:r>
            <a:r>
              <a:rPr lang="zh-CN" altLang="en-US" sz="1800" dirty="0">
                <a:latin typeface="SimHei" panose="02010609060101010101" pitchFamily="49" charset="-122"/>
                <a:ea typeface="SimHei" panose="02010609060101010101" pitchFamily="49" charset="-122"/>
              </a:rPr>
              <a:t>所示。</a:t>
            </a:r>
            <a:endParaRPr lang="en-US" altLang="zh-CN" sz="1800" dirty="0">
              <a:latin typeface="SimHei" panose="02010609060101010101" pitchFamily="49" charset="-122"/>
              <a:ea typeface="SimHei" panose="02010609060101010101" pitchFamily="49" charset="-122"/>
            </a:endParaRPr>
          </a:p>
        </p:txBody>
      </p:sp>
      <p:pic>
        <p:nvPicPr>
          <p:cNvPr id="36866" name="图片 4" descr="C:\Users\ADMINI~1\AppData\Local\Temp\SNAGHTML29486c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522" y="2845066"/>
            <a:ext cx="3143674" cy="277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图片 2" descr="C:\Users\ADMINI~1\AppData\Local\Temp\SNAGHTML293f17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278" y="2831869"/>
            <a:ext cx="3134873" cy="277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59494" y="5597872"/>
            <a:ext cx="3796481" cy="646331"/>
          </a:xfrm>
          <a:prstGeom prst="rect">
            <a:avLst/>
          </a:prstGeom>
        </p:spPr>
        <p:txBody>
          <a:bodyPr wrap="square">
            <a:spAutoFit/>
          </a:bodyPr>
          <a:lstStyle/>
          <a:p>
            <a:pPr algn="ctr"/>
            <a:r>
              <a:rPr lang="zh-CN" altLang="en-US" sz="1800" dirty="0">
                <a:latin typeface="SimHei" panose="02010609060101010101" pitchFamily="49" charset="-122"/>
                <a:ea typeface="SimHei" panose="02010609060101010101" pitchFamily="49" charset="-122"/>
              </a:rPr>
              <a:t>图</a:t>
            </a:r>
            <a:r>
              <a:rPr lang="en-US" altLang="zh-CN" sz="1800" dirty="0">
                <a:latin typeface="SimHei" panose="02010609060101010101" pitchFamily="49" charset="-122"/>
                <a:ea typeface="SimHei" panose="02010609060101010101" pitchFamily="49" charset="-122"/>
              </a:rPr>
              <a:t>5 </a:t>
            </a:r>
            <a:r>
              <a:rPr lang="en-US" altLang="zh-CN" sz="1800" dirty="0" err="1">
                <a:latin typeface="SimHei" panose="02010609060101010101" pitchFamily="49" charset="-122"/>
                <a:ea typeface="SimHei" panose="02010609060101010101" pitchFamily="49" charset="-122"/>
              </a:rPr>
              <a:t>maxgen</a:t>
            </a:r>
            <a:r>
              <a:rPr lang="en-US" altLang="zh-CN" sz="1800" dirty="0">
                <a:latin typeface="SimHei" panose="02010609060101010101" pitchFamily="49" charset="-122"/>
                <a:ea typeface="SimHei" panose="02010609060101010101" pitchFamily="49" charset="-122"/>
              </a:rPr>
              <a:t>=200</a:t>
            </a:r>
            <a:r>
              <a:rPr lang="zh-CN" altLang="zh-CN" sz="1800" dirty="0">
                <a:latin typeface="SimHei" panose="02010609060101010101" pitchFamily="49" charset="-122"/>
                <a:ea typeface="SimHei" panose="02010609060101010101" pitchFamily="49" charset="-122"/>
              </a:rPr>
              <a:t>、</a:t>
            </a:r>
            <a:r>
              <a:rPr lang="en-US" altLang="zh-CN" sz="1800" dirty="0" err="1">
                <a:latin typeface="SimHei" panose="02010609060101010101" pitchFamily="49" charset="-122"/>
                <a:ea typeface="SimHei" panose="02010609060101010101" pitchFamily="49" charset="-122"/>
              </a:rPr>
              <a:t>sizepop</a:t>
            </a:r>
            <a:r>
              <a:rPr lang="en-US" altLang="zh-CN" sz="1800" dirty="0">
                <a:latin typeface="SimHei" panose="02010609060101010101" pitchFamily="49" charset="-122"/>
                <a:ea typeface="SimHei" panose="02010609060101010101" pitchFamily="49" charset="-122"/>
              </a:rPr>
              <a:t>=1500</a:t>
            </a:r>
            <a:r>
              <a:rPr lang="zh-CN" altLang="zh-CN" sz="1800" dirty="0">
                <a:latin typeface="SimHei" panose="02010609060101010101" pitchFamily="49" charset="-122"/>
                <a:ea typeface="SimHei" panose="02010609060101010101" pitchFamily="49" charset="-122"/>
              </a:rPr>
              <a:t>时的聚类结果</a:t>
            </a:r>
          </a:p>
        </p:txBody>
      </p:sp>
      <p:sp>
        <p:nvSpPr>
          <p:cNvPr id="7" name="矩形 6"/>
          <p:cNvSpPr/>
          <p:nvPr/>
        </p:nvSpPr>
        <p:spPr>
          <a:xfrm>
            <a:off x="4788027" y="5617403"/>
            <a:ext cx="4104453" cy="646331"/>
          </a:xfrm>
          <a:prstGeom prst="rect">
            <a:avLst/>
          </a:prstGeom>
        </p:spPr>
        <p:txBody>
          <a:bodyPr wrap="square">
            <a:spAutoFit/>
          </a:bodyPr>
          <a:lstStyle/>
          <a:p>
            <a:pPr algn="ctr"/>
            <a:r>
              <a:rPr lang="zh-CN" altLang="zh-CN" sz="1800" dirty="0">
                <a:latin typeface="SimHei" panose="02010609060101010101" pitchFamily="49" charset="-122"/>
                <a:ea typeface="SimHei" panose="02010609060101010101" pitchFamily="49" charset="-122"/>
              </a:rPr>
              <a:t>图</a:t>
            </a:r>
            <a:r>
              <a:rPr lang="en-US" altLang="zh-CN" sz="1800" dirty="0">
                <a:latin typeface="SimHei" panose="02010609060101010101" pitchFamily="49" charset="-122"/>
                <a:ea typeface="SimHei" panose="02010609060101010101" pitchFamily="49" charset="-122"/>
              </a:rPr>
              <a:t>6 </a:t>
            </a:r>
            <a:r>
              <a:rPr lang="en-US" altLang="zh-CN" sz="1800" dirty="0" err="1">
                <a:latin typeface="SimHei" panose="02010609060101010101" pitchFamily="49" charset="-122"/>
                <a:ea typeface="SimHei" panose="02010609060101010101" pitchFamily="49" charset="-122"/>
              </a:rPr>
              <a:t>maxgen</a:t>
            </a:r>
            <a:r>
              <a:rPr lang="en-US" altLang="zh-CN" sz="1800" dirty="0">
                <a:latin typeface="SimHei" panose="02010609060101010101" pitchFamily="49" charset="-122"/>
                <a:ea typeface="SimHei" panose="02010609060101010101" pitchFamily="49" charset="-122"/>
              </a:rPr>
              <a:t>=200</a:t>
            </a:r>
            <a:r>
              <a:rPr lang="zh-CN" altLang="zh-CN" sz="1800" dirty="0">
                <a:latin typeface="SimHei" panose="02010609060101010101" pitchFamily="49" charset="-122"/>
                <a:ea typeface="SimHei" panose="02010609060101010101" pitchFamily="49" charset="-122"/>
              </a:rPr>
              <a:t>、</a:t>
            </a:r>
            <a:r>
              <a:rPr lang="en-US" altLang="zh-CN" sz="1800" dirty="0" err="1">
                <a:latin typeface="SimHei" panose="02010609060101010101" pitchFamily="49" charset="-122"/>
                <a:ea typeface="SimHei" panose="02010609060101010101" pitchFamily="49" charset="-122"/>
              </a:rPr>
              <a:t>sizepop</a:t>
            </a:r>
            <a:r>
              <a:rPr lang="en-US" altLang="zh-CN" sz="1800" dirty="0">
                <a:latin typeface="SimHei" panose="02010609060101010101" pitchFamily="49" charset="-122"/>
                <a:ea typeface="SimHei" panose="02010609060101010101" pitchFamily="49" charset="-122"/>
              </a:rPr>
              <a:t>=1500</a:t>
            </a:r>
            <a:r>
              <a:rPr lang="zh-CN" altLang="zh-CN" sz="1800" dirty="0">
                <a:latin typeface="SimHei" panose="02010609060101010101" pitchFamily="49" charset="-122"/>
                <a:ea typeface="SimHei" panose="02010609060101010101" pitchFamily="49" charset="-122"/>
              </a:rPr>
              <a:t>时的适应度函数曲线</a:t>
            </a:r>
          </a:p>
        </p:txBody>
      </p:sp>
      <p:sp>
        <p:nvSpPr>
          <p:cNvPr id="10" name="Rectangle 2">
            <a:extLst>
              <a:ext uri="{FF2B5EF4-FFF2-40B4-BE49-F238E27FC236}">
                <a16:creationId xmlns:a16="http://schemas.microsoft.com/office/drawing/2014/main" id="{831ED77F-EF0A-C345-AF17-8E1924CA9961}"/>
              </a:ext>
            </a:extLst>
          </p:cNvPr>
          <p:cNvSpPr txBox="1">
            <a:spLocks noChangeArrowheads="1"/>
          </p:cNvSpPr>
          <p:nvPr/>
        </p:nvSpPr>
        <p:spPr>
          <a:xfrm>
            <a:off x="971600" y="459774"/>
            <a:ext cx="7696200" cy="719138"/>
          </a:xfrm>
          <a:prstGeom prst="rect">
            <a:avLst/>
          </a:prstGeom>
        </p:spPr>
        <p:txBody>
          <a:bodyPr/>
          <a:lstStyle>
            <a:lvl1pPr algn="l" rtl="0" eaLnBrk="0" fontAlgn="base" hangingPunct="0">
              <a:spcBef>
                <a:spcPct val="0"/>
              </a:spcBef>
              <a:spcAft>
                <a:spcPct val="0"/>
              </a:spcAft>
              <a:defRPr sz="3300" kern="12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anose="020B0A04020102020204" pitchFamily="34" charset="0"/>
                <a:ea typeface="宋体" panose="02010600030101010101" pitchFamily="2" charset="-122"/>
              </a:defRPr>
            </a:lvl2pPr>
            <a:lvl3pPr algn="l" rtl="0" eaLnBrk="0" fontAlgn="base" hangingPunct="0">
              <a:spcBef>
                <a:spcPct val="0"/>
              </a:spcBef>
              <a:spcAft>
                <a:spcPct val="0"/>
              </a:spcAft>
              <a:defRPr sz="3300">
                <a:solidFill>
                  <a:schemeClr val="tx2"/>
                </a:solidFill>
                <a:latin typeface="Arial Black" panose="020B0A04020102020204" pitchFamily="34" charset="0"/>
                <a:ea typeface="宋体" panose="02010600030101010101" pitchFamily="2" charset="-122"/>
              </a:defRPr>
            </a:lvl3pPr>
            <a:lvl4pPr algn="l" rtl="0" eaLnBrk="0" fontAlgn="base" hangingPunct="0">
              <a:spcBef>
                <a:spcPct val="0"/>
              </a:spcBef>
              <a:spcAft>
                <a:spcPct val="0"/>
              </a:spcAft>
              <a:defRPr sz="3300">
                <a:solidFill>
                  <a:schemeClr val="tx2"/>
                </a:solidFill>
                <a:latin typeface="Arial Black" panose="020B0A04020102020204" pitchFamily="34" charset="0"/>
                <a:ea typeface="宋体" panose="02010600030101010101" pitchFamily="2" charset="-122"/>
              </a:defRPr>
            </a:lvl4pPr>
            <a:lvl5pPr algn="l" rtl="0" eaLnBrk="0" fontAlgn="base" hangingPunct="0">
              <a:spcBef>
                <a:spcPct val="0"/>
              </a:spcBef>
              <a:spcAft>
                <a:spcPct val="0"/>
              </a:spcAft>
              <a:defRPr sz="3300">
                <a:solidFill>
                  <a:schemeClr val="tx2"/>
                </a:solidFill>
                <a:latin typeface="Arial Black" panose="020B0A04020102020204" pitchFamily="34" charset="0"/>
                <a:ea typeface="宋体" panose="02010600030101010101" pitchFamily="2" charset="-122"/>
              </a:defRPr>
            </a:lvl5pPr>
            <a:lvl6pPr marL="457200" algn="l" rtl="0" fontAlgn="base">
              <a:spcBef>
                <a:spcPct val="0"/>
              </a:spcBef>
              <a:spcAft>
                <a:spcPct val="0"/>
              </a:spcAft>
              <a:defRPr sz="3300">
                <a:solidFill>
                  <a:schemeClr val="tx2"/>
                </a:solidFill>
                <a:latin typeface="Arial Black" panose="020B0A04020102020204" pitchFamily="34" charset="0"/>
                <a:ea typeface="宋体" panose="02010600030101010101" pitchFamily="2" charset="-122"/>
              </a:defRPr>
            </a:lvl6pPr>
            <a:lvl7pPr marL="914400" algn="l" rtl="0" fontAlgn="base">
              <a:spcBef>
                <a:spcPct val="0"/>
              </a:spcBef>
              <a:spcAft>
                <a:spcPct val="0"/>
              </a:spcAft>
              <a:defRPr sz="3300">
                <a:solidFill>
                  <a:schemeClr val="tx2"/>
                </a:solidFill>
                <a:latin typeface="Arial Black" panose="020B0A04020102020204" pitchFamily="34" charset="0"/>
                <a:ea typeface="宋体" panose="02010600030101010101" pitchFamily="2" charset="-122"/>
              </a:defRPr>
            </a:lvl7pPr>
            <a:lvl8pPr marL="1371600" algn="l" rtl="0" fontAlgn="base">
              <a:spcBef>
                <a:spcPct val="0"/>
              </a:spcBef>
              <a:spcAft>
                <a:spcPct val="0"/>
              </a:spcAft>
              <a:defRPr sz="3300">
                <a:solidFill>
                  <a:schemeClr val="tx2"/>
                </a:solidFill>
                <a:latin typeface="Arial Black" panose="020B0A04020102020204" pitchFamily="34" charset="0"/>
                <a:ea typeface="宋体" panose="02010600030101010101" pitchFamily="2" charset="-122"/>
              </a:defRPr>
            </a:lvl8pPr>
            <a:lvl9pPr marL="1828800" algn="l" rtl="0" fontAlgn="base">
              <a:spcBef>
                <a:spcPct val="0"/>
              </a:spcBef>
              <a:spcAft>
                <a:spcPct val="0"/>
              </a:spcAft>
              <a:defRPr sz="3300">
                <a:solidFill>
                  <a:schemeClr val="tx2"/>
                </a:solidFill>
                <a:latin typeface="Arial Black" panose="020B0A04020102020204" pitchFamily="34" charset="0"/>
                <a:ea typeface="宋体" panose="02010600030101010101" pitchFamily="2" charset="-122"/>
              </a:defRPr>
            </a:lvl9pPr>
          </a:lstStyle>
          <a:p>
            <a:pPr eaLnBrk="1" hangingPunct="1">
              <a:defRPr/>
            </a:pPr>
            <a:r>
              <a:rPr lang="en-US" altLang="zh-CN" dirty="0">
                <a:latin typeface="+mn-lt"/>
              </a:rPr>
              <a:t> </a:t>
            </a:r>
            <a:r>
              <a:rPr lang="zh-CN" altLang="en-US" dirty="0">
                <a:latin typeface="+mn-lt"/>
              </a:rPr>
              <a:t>遗传算法聚类结果</a:t>
            </a:r>
          </a:p>
        </p:txBody>
      </p:sp>
    </p:spTree>
    <p:extLst>
      <p:ext uri="{BB962C8B-B14F-4D97-AF65-F5344CB8AC3E}">
        <p14:creationId xmlns:p14="http://schemas.microsoft.com/office/powerpoint/2010/main" val="19651613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560" y="1916832"/>
            <a:ext cx="8056240" cy="2802562"/>
          </a:xfrm>
          <a:prstGeom prst="rect">
            <a:avLst/>
          </a:prstGeom>
        </p:spPr>
        <p:txBody>
          <a:bodyPr wrap="square">
            <a:spAutoFit/>
          </a:bodyPr>
          <a:lstStyle/>
          <a:p>
            <a:pPr indent="457200" algn="just">
              <a:lnSpc>
                <a:spcPct val="150000"/>
              </a:lnSpc>
            </a:pPr>
            <a:r>
              <a:rPr lang="zh-CN" altLang="en-US" sz="2000" dirty="0">
                <a:latin typeface="SimHei" panose="02010609060101010101" pitchFamily="49" charset="-122"/>
                <a:ea typeface="SimHei" panose="02010609060101010101" pitchFamily="49" charset="-122"/>
              </a:rPr>
              <a:t>本章</a:t>
            </a:r>
            <a:r>
              <a:rPr lang="zh-CN" altLang="en-US" dirty="0">
                <a:latin typeface="SimHei" panose="02010609060101010101" pitchFamily="49" charset="-122"/>
                <a:ea typeface="SimHei" panose="02010609060101010101" pitchFamily="49" charset="-122"/>
              </a:rPr>
              <a:t>学习</a:t>
            </a:r>
            <a:r>
              <a:rPr lang="zh-CN" altLang="en-US" sz="2000" dirty="0">
                <a:latin typeface="SimHei" panose="02010609060101010101" pitchFamily="49" charset="-122"/>
                <a:ea typeface="SimHei" panose="02010609060101010101" pitchFamily="49" charset="-122"/>
              </a:rPr>
              <a:t>了一种基于遗传算法的聚类分析方法。</a:t>
            </a:r>
            <a:r>
              <a:rPr lang="zh-CN" altLang="en-US" sz="2000" dirty="0">
                <a:solidFill>
                  <a:srgbClr val="F80C3D"/>
                </a:solidFill>
                <a:latin typeface="SimHei" panose="02010609060101010101" pitchFamily="49" charset="-122"/>
                <a:ea typeface="SimHei" panose="02010609060101010101" pitchFamily="49" charset="-122"/>
              </a:rPr>
              <a:t>遗传算法模拟生物进化的过程</a:t>
            </a:r>
            <a:r>
              <a:rPr lang="zh-CN" altLang="en-US" sz="2000" dirty="0">
                <a:latin typeface="SimHei" panose="02010609060101010101" pitchFamily="49" charset="-122"/>
                <a:ea typeface="SimHei" panose="02010609060101010101" pitchFamily="49" charset="-122"/>
              </a:rPr>
              <a:t>，具有很好的自组织、自适应和自学习能力，在求解大规模优化问题的全局最优解方面具有广泛的应用。</a:t>
            </a:r>
            <a:endParaRPr lang="en-US" altLang="zh-CN" sz="2000" dirty="0">
              <a:latin typeface="SimHei" panose="02010609060101010101" pitchFamily="49" charset="-122"/>
              <a:ea typeface="SimHei" panose="02010609060101010101" pitchFamily="49" charset="-122"/>
            </a:endParaRPr>
          </a:p>
          <a:p>
            <a:pPr indent="457200" algn="just">
              <a:lnSpc>
                <a:spcPct val="150000"/>
              </a:lnSpc>
            </a:pPr>
            <a:r>
              <a:rPr lang="zh-CN" altLang="en-US" sz="2000" dirty="0">
                <a:latin typeface="SimHei" panose="02010609060101010101" pitchFamily="49" charset="-122"/>
                <a:ea typeface="SimHei" panose="02010609060101010101" pitchFamily="49" charset="-122"/>
              </a:rPr>
              <a:t>聚类问题的解是各个集合的中心，通过对问题的解进行编码，然后对编码进行选择、交叉和变异操作，结合评价解好坏的适应度函数，就可找到按所选的评价标准来说是比较好的聚类划分。</a:t>
            </a:r>
          </a:p>
        </p:txBody>
      </p:sp>
      <p:sp>
        <p:nvSpPr>
          <p:cNvPr id="4" name="Rectangle 2">
            <a:extLst>
              <a:ext uri="{FF2B5EF4-FFF2-40B4-BE49-F238E27FC236}">
                <a16:creationId xmlns:a16="http://schemas.microsoft.com/office/drawing/2014/main" id="{B9079F1B-8034-0547-AE6E-FFB0660167D7}"/>
              </a:ext>
            </a:extLst>
          </p:cNvPr>
          <p:cNvSpPr txBox="1">
            <a:spLocks noChangeArrowheads="1"/>
          </p:cNvSpPr>
          <p:nvPr/>
        </p:nvSpPr>
        <p:spPr>
          <a:xfrm>
            <a:off x="971600" y="459774"/>
            <a:ext cx="7696200" cy="719138"/>
          </a:xfrm>
          <a:prstGeom prst="rect">
            <a:avLst/>
          </a:prstGeom>
        </p:spPr>
        <p:txBody>
          <a:bodyPr/>
          <a:lstStyle>
            <a:lvl1pPr algn="l" rtl="0" eaLnBrk="0" fontAlgn="base" hangingPunct="0">
              <a:spcBef>
                <a:spcPct val="0"/>
              </a:spcBef>
              <a:spcAft>
                <a:spcPct val="0"/>
              </a:spcAft>
              <a:defRPr sz="3300" kern="12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anose="020B0A04020102020204" pitchFamily="34" charset="0"/>
                <a:ea typeface="宋体" panose="02010600030101010101" pitchFamily="2" charset="-122"/>
              </a:defRPr>
            </a:lvl2pPr>
            <a:lvl3pPr algn="l" rtl="0" eaLnBrk="0" fontAlgn="base" hangingPunct="0">
              <a:spcBef>
                <a:spcPct val="0"/>
              </a:spcBef>
              <a:spcAft>
                <a:spcPct val="0"/>
              </a:spcAft>
              <a:defRPr sz="3300">
                <a:solidFill>
                  <a:schemeClr val="tx2"/>
                </a:solidFill>
                <a:latin typeface="Arial Black" panose="020B0A04020102020204" pitchFamily="34" charset="0"/>
                <a:ea typeface="宋体" panose="02010600030101010101" pitchFamily="2" charset="-122"/>
              </a:defRPr>
            </a:lvl3pPr>
            <a:lvl4pPr algn="l" rtl="0" eaLnBrk="0" fontAlgn="base" hangingPunct="0">
              <a:spcBef>
                <a:spcPct val="0"/>
              </a:spcBef>
              <a:spcAft>
                <a:spcPct val="0"/>
              </a:spcAft>
              <a:defRPr sz="3300">
                <a:solidFill>
                  <a:schemeClr val="tx2"/>
                </a:solidFill>
                <a:latin typeface="Arial Black" panose="020B0A04020102020204" pitchFamily="34" charset="0"/>
                <a:ea typeface="宋体" panose="02010600030101010101" pitchFamily="2" charset="-122"/>
              </a:defRPr>
            </a:lvl4pPr>
            <a:lvl5pPr algn="l" rtl="0" eaLnBrk="0" fontAlgn="base" hangingPunct="0">
              <a:spcBef>
                <a:spcPct val="0"/>
              </a:spcBef>
              <a:spcAft>
                <a:spcPct val="0"/>
              </a:spcAft>
              <a:defRPr sz="3300">
                <a:solidFill>
                  <a:schemeClr val="tx2"/>
                </a:solidFill>
                <a:latin typeface="Arial Black" panose="020B0A04020102020204" pitchFamily="34" charset="0"/>
                <a:ea typeface="宋体" panose="02010600030101010101" pitchFamily="2" charset="-122"/>
              </a:defRPr>
            </a:lvl5pPr>
            <a:lvl6pPr marL="457200" algn="l" rtl="0" fontAlgn="base">
              <a:spcBef>
                <a:spcPct val="0"/>
              </a:spcBef>
              <a:spcAft>
                <a:spcPct val="0"/>
              </a:spcAft>
              <a:defRPr sz="3300">
                <a:solidFill>
                  <a:schemeClr val="tx2"/>
                </a:solidFill>
                <a:latin typeface="Arial Black" panose="020B0A04020102020204" pitchFamily="34" charset="0"/>
                <a:ea typeface="宋体" panose="02010600030101010101" pitchFamily="2" charset="-122"/>
              </a:defRPr>
            </a:lvl6pPr>
            <a:lvl7pPr marL="914400" algn="l" rtl="0" fontAlgn="base">
              <a:spcBef>
                <a:spcPct val="0"/>
              </a:spcBef>
              <a:spcAft>
                <a:spcPct val="0"/>
              </a:spcAft>
              <a:defRPr sz="3300">
                <a:solidFill>
                  <a:schemeClr val="tx2"/>
                </a:solidFill>
                <a:latin typeface="Arial Black" panose="020B0A04020102020204" pitchFamily="34" charset="0"/>
                <a:ea typeface="宋体" panose="02010600030101010101" pitchFamily="2" charset="-122"/>
              </a:defRPr>
            </a:lvl7pPr>
            <a:lvl8pPr marL="1371600" algn="l" rtl="0" fontAlgn="base">
              <a:spcBef>
                <a:spcPct val="0"/>
              </a:spcBef>
              <a:spcAft>
                <a:spcPct val="0"/>
              </a:spcAft>
              <a:defRPr sz="3300">
                <a:solidFill>
                  <a:schemeClr val="tx2"/>
                </a:solidFill>
                <a:latin typeface="Arial Black" panose="020B0A04020102020204" pitchFamily="34" charset="0"/>
                <a:ea typeface="宋体" panose="02010600030101010101" pitchFamily="2" charset="-122"/>
              </a:defRPr>
            </a:lvl8pPr>
            <a:lvl9pPr marL="1828800" algn="l" rtl="0" fontAlgn="base">
              <a:spcBef>
                <a:spcPct val="0"/>
              </a:spcBef>
              <a:spcAft>
                <a:spcPct val="0"/>
              </a:spcAft>
              <a:defRPr sz="3300">
                <a:solidFill>
                  <a:schemeClr val="tx2"/>
                </a:solidFill>
                <a:latin typeface="Arial Black" panose="020B0A04020102020204" pitchFamily="34" charset="0"/>
                <a:ea typeface="宋体" panose="02010600030101010101" pitchFamily="2" charset="-122"/>
              </a:defRPr>
            </a:lvl9pPr>
          </a:lstStyle>
          <a:p>
            <a:pPr eaLnBrk="1" hangingPunct="1">
              <a:defRPr/>
            </a:pPr>
            <a:r>
              <a:rPr lang="zh-CN" altLang="en-US" dirty="0">
                <a:latin typeface="+mn-lt"/>
              </a:rPr>
              <a:t> 遗传算法聚类总结</a:t>
            </a:r>
          </a:p>
        </p:txBody>
      </p:sp>
    </p:spTree>
    <p:extLst>
      <p:ext uri="{BB962C8B-B14F-4D97-AF65-F5344CB8AC3E}">
        <p14:creationId xmlns:p14="http://schemas.microsoft.com/office/powerpoint/2010/main" val="38878678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34E3595-1375-4655-AB50-92DD9F7478B4}"/>
              </a:ext>
            </a:extLst>
          </p:cNvPr>
          <p:cNvSpPr>
            <a:spLocks noGrp="1" noChangeArrowheads="1"/>
          </p:cNvSpPr>
          <p:nvPr>
            <p:ph type="title"/>
          </p:nvPr>
        </p:nvSpPr>
        <p:spPr>
          <a:xfrm>
            <a:off x="971550" y="406400"/>
            <a:ext cx="7696200" cy="719138"/>
          </a:xfrm>
        </p:spPr>
        <p:txBody>
          <a:bodyPr/>
          <a:lstStyle/>
          <a:p>
            <a:pPr eaLnBrk="1" hangingPunct="1">
              <a:defRPr/>
            </a:pPr>
            <a:r>
              <a:rPr lang="zh-CN" altLang="en-US" b="1" dirty="0">
                <a:solidFill>
                  <a:srgbClr val="0000FF"/>
                </a:solidFill>
                <a:latin typeface="+mn-lt"/>
              </a:rPr>
              <a:t>  </a:t>
            </a:r>
          </a:p>
        </p:txBody>
      </p:sp>
      <p:sp>
        <p:nvSpPr>
          <p:cNvPr id="5123" name="Rectangle 3">
            <a:extLst>
              <a:ext uri="{FF2B5EF4-FFF2-40B4-BE49-F238E27FC236}">
                <a16:creationId xmlns:a16="http://schemas.microsoft.com/office/drawing/2014/main" id="{7D2214F1-AC0D-42B2-9AF8-52B61333EB59}"/>
              </a:ext>
            </a:extLst>
          </p:cNvPr>
          <p:cNvSpPr>
            <a:spLocks noGrp="1" noChangeArrowheads="1"/>
          </p:cNvSpPr>
          <p:nvPr>
            <p:ph type="body" idx="1"/>
          </p:nvPr>
        </p:nvSpPr>
        <p:spPr>
          <a:xfrm>
            <a:off x="723900" y="1412875"/>
            <a:ext cx="7696200" cy="4929188"/>
          </a:xfrm>
        </p:spPr>
        <p:txBody>
          <a:bodyPr/>
          <a:lstStyle/>
          <a:p>
            <a:pPr eaLnBrk="1" hangingPunct="1">
              <a:buClr>
                <a:srgbClr val="FF0000"/>
              </a:buClr>
              <a:buSzPct val="55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遗传算法</a:t>
            </a:r>
            <a:endParaRPr lang="en-US" altLang="zh-CN" sz="2800" b="1"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endParaRPr lang="zh-CN" altLang="en-US" sz="500" b="1" dirty="0">
              <a:solidFill>
                <a:schemeClr val="bg2"/>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遗传算法聚类</a:t>
            </a:r>
            <a:endParaRPr lang="en-US" altLang="zh-CN" sz="2800" b="1" dirty="0">
              <a:latin typeface="微软雅黑" panose="020B0503020204020204" pitchFamily="34" charset="-122"/>
              <a:ea typeface="微软雅黑" panose="020B0503020204020204" pitchFamily="34" charset="-122"/>
            </a:endParaRPr>
          </a:p>
          <a:p>
            <a:pPr marL="0" indent="0" eaLnBrk="1" hangingPunct="1">
              <a:buClr>
                <a:srgbClr val="FF0000"/>
              </a:buClr>
              <a:buSzPct val="55000"/>
              <a:buNone/>
            </a:pPr>
            <a:endParaRPr lang="en-US" altLang="zh-CN" sz="500" b="1"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r>
              <a:rPr lang="zh-HK" altLang="en-US" sz="2800" b="1" dirty="0">
                <a:solidFill>
                  <a:srgbClr val="FF0000"/>
                </a:solidFill>
                <a:latin typeface="微软雅黑" panose="020B0503020204020204" pitchFamily="34" charset="-122"/>
                <a:ea typeface="微软雅黑" panose="020B0503020204020204" pitchFamily="34" charset="-122"/>
              </a:rPr>
              <a:t>粒子群优化算法（</a:t>
            </a:r>
            <a:r>
              <a:rPr lang="en-US" altLang="zh-CN" sz="2800" b="1" dirty="0">
                <a:solidFill>
                  <a:srgbClr val="FF0000"/>
                </a:solidFill>
                <a:latin typeface="微软雅黑" panose="020B0503020204020204" pitchFamily="34" charset="-122"/>
                <a:ea typeface="微软雅黑" panose="020B0503020204020204" pitchFamily="34" charset="-122"/>
              </a:rPr>
              <a:t>PSO</a:t>
            </a:r>
            <a:r>
              <a:rPr lang="zh-CN" altLang="en-US" sz="2800" b="1" dirty="0">
                <a:solidFill>
                  <a:srgbClr val="FF0000"/>
                </a:solidFill>
                <a:latin typeface="微软雅黑" panose="020B0503020204020204" pitchFamily="34" charset="-122"/>
                <a:ea typeface="微软雅黑" panose="020B0503020204020204" pitchFamily="34" charset="-122"/>
              </a:rPr>
              <a:t>）</a:t>
            </a:r>
            <a:endParaRPr lang="en-US" altLang="zh-CN" sz="2800" b="1" dirty="0">
              <a:solidFill>
                <a:srgbClr val="FF000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蚁群算法</a:t>
            </a:r>
            <a:endParaRPr lang="en-US" altLang="zh-CN" sz="2800" b="1"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endParaRPr lang="en-US" altLang="zh-CN" sz="28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04636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 </a:t>
            </a:r>
            <a:r>
              <a:rPr lang="zh-CN" altLang="en-US" dirty="0">
                <a:latin typeface="+mn-lt"/>
              </a:rPr>
              <a:t>遗传算法的基本介绍</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9125" y="1159858"/>
            <a:ext cx="7905750" cy="5077454"/>
          </a:xfrm>
        </p:spPr>
        <p:txBody>
          <a:bodyPr/>
          <a:lstStyle/>
          <a:p>
            <a:pPr eaLnBrk="1" hangingPunct="1">
              <a:buClr>
                <a:srgbClr val="FF0000"/>
              </a:buClr>
              <a:buSzPct val="55000"/>
            </a:pPr>
            <a:r>
              <a:rPr lang="zh-CN" altLang="en-US" sz="2400" b="1">
                <a:ea typeface="微软雅黑" panose="020B0503020204020204" pitchFamily="34" charset="-122"/>
              </a:rPr>
              <a:t>遗传算法（</a:t>
            </a:r>
            <a:r>
              <a:rPr lang="en-US" altLang="zh-CN" sz="2400" b="1">
                <a:ea typeface="微软雅黑" panose="020B0503020204020204" pitchFamily="34" charset="-122"/>
              </a:rPr>
              <a:t>Genetic Algorithm</a:t>
            </a:r>
            <a:r>
              <a:rPr lang="zh-CN" altLang="en-US" sz="2400" b="1">
                <a:ea typeface="微软雅黑" panose="020B0503020204020204" pitchFamily="34" charset="-122"/>
              </a:rPr>
              <a:t>）</a:t>
            </a:r>
            <a:endParaRPr lang="en-US" altLang="zh-CN" sz="2400" b="1">
              <a:ea typeface="微软雅黑" panose="020B0503020204020204" pitchFamily="34" charset="-122"/>
            </a:endParaRPr>
          </a:p>
          <a:p>
            <a:pPr eaLnBrk="1" hangingPunct="1">
              <a:buClr>
                <a:srgbClr val="FF0000"/>
              </a:buClr>
              <a:buSzPct val="55000"/>
            </a:pPr>
            <a:endParaRPr lang="en-US" altLang="zh-CN" sz="10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a:solidFill>
                  <a:srgbClr val="0000FF"/>
                </a:solidFill>
                <a:ea typeface="微软雅黑" panose="020B0503020204020204" pitchFamily="34" charset="-122"/>
              </a:rPr>
              <a:t>遗传算法（</a:t>
            </a:r>
            <a:r>
              <a:rPr lang="en-US" altLang="zh-CN" sz="2000">
                <a:solidFill>
                  <a:srgbClr val="0000FF"/>
                </a:solidFill>
                <a:ea typeface="微软雅黑" panose="020B0503020204020204" pitchFamily="34" charset="-122"/>
              </a:rPr>
              <a:t>GA</a:t>
            </a:r>
            <a:r>
              <a:rPr lang="zh-CN" altLang="en-US" sz="2000">
                <a:solidFill>
                  <a:srgbClr val="0000FF"/>
                </a:solidFill>
                <a:ea typeface="微软雅黑" panose="020B0503020204020204" pitchFamily="34" charset="-122"/>
              </a:rPr>
              <a:t>）</a:t>
            </a:r>
            <a:r>
              <a:rPr lang="zh-CN" altLang="en-US" sz="2000">
                <a:ea typeface="微软雅黑" panose="020B0503020204020204" pitchFamily="34" charset="-122"/>
              </a:rPr>
              <a:t>是进化算法的一种，其基本思想是</a:t>
            </a:r>
            <a:r>
              <a:rPr lang="zh-CN" altLang="en-US" sz="2000">
                <a:solidFill>
                  <a:srgbClr val="0000FF"/>
                </a:solidFill>
                <a:ea typeface="微软雅黑" panose="020B0503020204020204" pitchFamily="34" charset="-122"/>
              </a:rPr>
              <a:t>从初始种群出发</a:t>
            </a:r>
            <a:r>
              <a:rPr lang="zh-CN" altLang="en-US" sz="2000">
                <a:ea typeface="微软雅黑" panose="020B0503020204020204" pitchFamily="34" charset="-122"/>
              </a:rPr>
              <a:t>，采用优胜劣汰、适者生存的自然法则选择个体，并通过</a:t>
            </a:r>
            <a:r>
              <a:rPr lang="zh-CN" altLang="en-US" sz="2000">
                <a:solidFill>
                  <a:srgbClr val="0000FF"/>
                </a:solidFill>
                <a:ea typeface="微软雅黑" panose="020B0503020204020204" pitchFamily="34" charset="-122"/>
              </a:rPr>
              <a:t>杂交</a:t>
            </a:r>
            <a:r>
              <a:rPr lang="zh-CN" altLang="en-US" sz="2000">
                <a:ea typeface="微软雅黑" panose="020B0503020204020204" pitchFamily="34" charset="-122"/>
              </a:rPr>
              <a:t>、</a:t>
            </a:r>
            <a:r>
              <a:rPr lang="zh-CN" altLang="en-US" sz="2000">
                <a:solidFill>
                  <a:srgbClr val="0000FF"/>
                </a:solidFill>
                <a:ea typeface="微软雅黑" panose="020B0503020204020204" pitchFamily="34" charset="-122"/>
              </a:rPr>
              <a:t>变异</a:t>
            </a:r>
            <a:r>
              <a:rPr lang="zh-CN" altLang="en-US" sz="2000">
                <a:ea typeface="微软雅黑" panose="020B0503020204020204" pitchFamily="34" charset="-122"/>
              </a:rPr>
              <a:t>来产生新一代种群，如此</a:t>
            </a:r>
            <a:r>
              <a:rPr lang="zh-CN" altLang="en-US" sz="2000">
                <a:solidFill>
                  <a:srgbClr val="0000FF"/>
                </a:solidFill>
                <a:ea typeface="微软雅黑" panose="020B0503020204020204" pitchFamily="34" charset="-122"/>
              </a:rPr>
              <a:t>逐代进化</a:t>
            </a:r>
            <a:r>
              <a:rPr lang="zh-CN" altLang="en-US" sz="2000">
                <a:ea typeface="微软雅黑" panose="020B0503020204020204" pitchFamily="34" charset="-122"/>
              </a:rPr>
              <a:t>，直到满足目标为止。</a:t>
            </a:r>
            <a:endParaRPr lang="en-US" altLang="zh-CN" sz="20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a:ea typeface="微软雅黑" panose="020B0503020204020204" pitchFamily="34" charset="-122"/>
              </a:rPr>
              <a:t>遗传算法所涉及到的基本概念主要有以下几个：</a:t>
            </a:r>
            <a:endParaRPr lang="en-US" altLang="zh-CN" sz="20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8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solidFill>
                  <a:srgbClr val="0000FF"/>
                </a:solidFill>
                <a:ea typeface="微软雅黑" panose="020B0503020204020204" pitchFamily="34" charset="-122"/>
              </a:rPr>
              <a:t>种群（</a:t>
            </a:r>
            <a:r>
              <a:rPr lang="en-US" altLang="zh-CN" sz="1800" b="1">
                <a:solidFill>
                  <a:srgbClr val="0000FF"/>
                </a:solidFill>
                <a:ea typeface="微软雅黑" panose="020B0503020204020204" pitchFamily="34" charset="-122"/>
              </a:rPr>
              <a:t>Population</a:t>
            </a:r>
            <a:r>
              <a:rPr lang="zh-CN" altLang="en-US" sz="1800" b="1">
                <a:solidFill>
                  <a:srgbClr val="0000FF"/>
                </a:solidFill>
                <a:ea typeface="微软雅黑" panose="020B0503020204020204" pitchFamily="34" charset="-122"/>
              </a:rPr>
              <a:t>）</a:t>
            </a:r>
            <a:r>
              <a:rPr lang="zh-CN" altLang="en-US" sz="1800" b="1">
                <a:ea typeface="微软雅黑" panose="020B0503020204020204" pitchFamily="34" charset="-122"/>
              </a:rPr>
              <a:t>：</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5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ea typeface="微软雅黑" panose="020B0503020204020204" pitchFamily="34" charset="-122"/>
              </a:rPr>
              <a:t>种群是指用遗传算法求解问题时，初始给定的多个解的集合。</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ea typeface="微软雅黑" panose="020B0503020204020204" pitchFamily="34" charset="-122"/>
              </a:rPr>
              <a:t>遗传算法的求解过程是从这个子集开始的</a:t>
            </a:r>
            <a:r>
              <a:rPr lang="zh-CN" altLang="en-US" sz="2000">
                <a:ea typeface="微软雅黑" panose="020B0503020204020204" pitchFamily="34" charset="-122"/>
              </a:rPr>
              <a:t>。</a:t>
            </a:r>
            <a:endParaRPr lang="en-US" altLang="zh-CN" sz="20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8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solidFill>
                  <a:srgbClr val="0000FF"/>
                </a:solidFill>
                <a:ea typeface="微软雅黑" panose="020B0503020204020204" pitchFamily="34" charset="-122"/>
              </a:rPr>
              <a:t>个体（</a:t>
            </a:r>
            <a:r>
              <a:rPr lang="en-US" altLang="zh-CN" sz="1800" b="1">
                <a:solidFill>
                  <a:srgbClr val="0000FF"/>
                </a:solidFill>
                <a:ea typeface="微软雅黑" panose="020B0503020204020204" pitchFamily="34" charset="-122"/>
              </a:rPr>
              <a:t>Individual</a:t>
            </a:r>
            <a:r>
              <a:rPr lang="zh-CN" altLang="en-US" sz="1800" b="1">
                <a:solidFill>
                  <a:srgbClr val="0000FF"/>
                </a:solidFill>
                <a:ea typeface="微软雅黑" panose="020B0503020204020204" pitchFamily="34" charset="-122"/>
              </a:rPr>
              <a:t>）</a:t>
            </a:r>
            <a:r>
              <a:rPr lang="zh-CN" altLang="en-US" sz="2000">
                <a:ea typeface="微软雅黑" panose="020B0503020204020204" pitchFamily="34" charset="-122"/>
              </a:rPr>
              <a:t>：</a:t>
            </a:r>
            <a:endParaRPr lang="en-US" altLang="zh-CN" sz="20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5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ea typeface="微软雅黑" panose="020B0503020204020204" pitchFamily="34" charset="-122"/>
              </a:rPr>
              <a:t>个体是指种群中的单个元素，它通常由一个用于描述其基本遗传结构的数据结构来表示。</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ea typeface="微软雅黑" panose="020B0503020204020204" pitchFamily="34" charset="-122"/>
              </a:rPr>
              <a:t>例如，可以用</a:t>
            </a:r>
            <a:r>
              <a:rPr lang="en-US" altLang="zh-CN" sz="1800">
                <a:ea typeface="微软雅黑" panose="020B0503020204020204" pitchFamily="34" charset="-122"/>
              </a:rPr>
              <a:t>0</a:t>
            </a:r>
            <a:r>
              <a:rPr lang="zh-CN" altLang="en-US" sz="1800">
                <a:ea typeface="微软雅黑" panose="020B0503020204020204" pitchFamily="34" charset="-122"/>
              </a:rPr>
              <a:t>、</a:t>
            </a:r>
            <a:r>
              <a:rPr lang="en-US" altLang="zh-CN" sz="1800">
                <a:ea typeface="微软雅黑" panose="020B0503020204020204" pitchFamily="34" charset="-122"/>
              </a:rPr>
              <a:t>1</a:t>
            </a:r>
            <a:r>
              <a:rPr lang="zh-CN" altLang="en-US" sz="1800">
                <a:ea typeface="微软雅黑" panose="020B0503020204020204" pitchFamily="34" charset="-122"/>
              </a:rPr>
              <a:t>组成的长度为 </a:t>
            </a:r>
            <a:r>
              <a:rPr lang="en-US" altLang="zh-CN" sz="1800">
                <a:ea typeface="微软雅黑" panose="020B0503020204020204" pitchFamily="34" charset="-122"/>
              </a:rPr>
              <a:t>l </a:t>
            </a:r>
            <a:r>
              <a:rPr lang="zh-CN" altLang="en-US" sz="1800">
                <a:ea typeface="微软雅黑" panose="020B0503020204020204" pitchFamily="34" charset="-122"/>
              </a:rPr>
              <a:t>的串来表示个体。</a:t>
            </a:r>
          </a:p>
          <a:p>
            <a:pPr eaLnBrk="1" hangingPunct="1">
              <a:buClr>
                <a:srgbClr val="FF0000"/>
              </a:buClr>
              <a:buSzPct val="55000"/>
              <a:buFont typeface="Wingdings" panose="05000000000000000000" pitchFamily="2" charset="2"/>
              <a:buChar char="Ø"/>
            </a:pPr>
            <a:endParaRPr lang="zh-CN" altLang="en-US" sz="1800">
              <a:solidFill>
                <a:srgbClr val="0000FF"/>
              </a:solidFill>
              <a:ea typeface="微软雅黑" panose="020B0503020204020204" pitchFamily="34" charset="-122"/>
            </a:endParaRPr>
          </a:p>
        </p:txBody>
      </p:sp>
    </p:spTree>
    <p:extLst>
      <p:ext uri="{BB962C8B-B14F-4D97-AF65-F5344CB8AC3E}">
        <p14:creationId xmlns:p14="http://schemas.microsoft.com/office/powerpoint/2010/main" val="23072492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 </a:t>
            </a:r>
            <a:r>
              <a:rPr lang="zh-CN" altLang="en-US" dirty="0">
                <a:latin typeface="+mn-lt"/>
              </a:rPr>
              <a:t>智能计算</a:t>
            </a:r>
          </a:p>
        </p:txBody>
      </p:sp>
      <p:sp>
        <p:nvSpPr>
          <p:cNvPr id="27" name="矩形 59404">
            <a:extLst>
              <a:ext uri="{FF2B5EF4-FFF2-40B4-BE49-F238E27FC236}">
                <a16:creationId xmlns:a16="http://schemas.microsoft.com/office/drawing/2014/main" id="{C79FFDB7-A3CF-8046-A0CD-ACEE6FF25A2D}"/>
              </a:ext>
            </a:extLst>
          </p:cNvPr>
          <p:cNvSpPr>
            <a:spLocks noChangeArrowheads="1"/>
          </p:cNvSpPr>
          <p:nvPr/>
        </p:nvSpPr>
        <p:spPr bwMode="auto">
          <a:xfrm>
            <a:off x="684213" y="1773238"/>
            <a:ext cx="8001000"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Wingdings" pitchFamily="2" charset="2"/>
              <a:buChar char="Ø"/>
            </a:pPr>
            <a:endParaRPr lang="en-US" altLang="zh-CN" sz="2300">
              <a:solidFill>
                <a:srgbClr val="000000"/>
              </a:solidFill>
              <a:latin typeface="Verdana" panose="020B0604030504040204" pitchFamily="34" charset="0"/>
            </a:endParaRPr>
          </a:p>
          <a:p>
            <a:pPr eaLnBrk="1" hangingPunct="1">
              <a:lnSpc>
                <a:spcPct val="150000"/>
              </a:lnSpc>
              <a:buFont typeface="Wingdings" pitchFamily="2" charset="2"/>
              <a:buChar char="Ø"/>
            </a:pPr>
            <a:endParaRPr lang="en-US" altLang="zh-CN" sz="2300">
              <a:solidFill>
                <a:srgbClr val="000000"/>
              </a:solidFill>
              <a:latin typeface="Verdana" panose="020B0604030504040204" pitchFamily="34" charset="0"/>
            </a:endParaRPr>
          </a:p>
          <a:p>
            <a:pPr>
              <a:lnSpc>
                <a:spcPct val="80000"/>
              </a:lnSpc>
              <a:spcBef>
                <a:spcPct val="0"/>
              </a:spcBef>
              <a:buClrTx/>
              <a:buFont typeface="Wingdings" pitchFamily="2" charset="2"/>
              <a:buNone/>
            </a:pPr>
            <a:endParaRPr lang="en-US" altLang="zh-CN" sz="1900">
              <a:solidFill>
                <a:srgbClr val="000000"/>
              </a:solidFill>
              <a:latin typeface="Verdana" panose="020B0604030504040204" pitchFamily="34" charset="0"/>
            </a:endParaRPr>
          </a:p>
          <a:p>
            <a:pPr eaLnBrk="1" hangingPunct="1">
              <a:lnSpc>
                <a:spcPct val="80000"/>
              </a:lnSpc>
              <a:buFont typeface="Wingdings" pitchFamily="2" charset="2"/>
              <a:buChar char="•"/>
            </a:pPr>
            <a:endParaRPr lang="en-US" altLang="zh-CN" sz="1900">
              <a:solidFill>
                <a:srgbClr val="000000"/>
              </a:solidFill>
              <a:latin typeface="Verdana" panose="020B0604030504040204" pitchFamily="34" charset="0"/>
            </a:endParaRPr>
          </a:p>
          <a:p>
            <a:pPr>
              <a:lnSpc>
                <a:spcPct val="80000"/>
              </a:lnSpc>
              <a:spcBef>
                <a:spcPct val="0"/>
              </a:spcBef>
              <a:buClrTx/>
              <a:buFont typeface="Wingdings" pitchFamily="2" charset="2"/>
              <a:buNone/>
            </a:pPr>
            <a:r>
              <a:rPr lang="en-US" altLang="zh-CN" sz="1900">
                <a:solidFill>
                  <a:srgbClr val="000000"/>
                </a:solidFill>
                <a:latin typeface="Verdana" panose="020B0604030504040204" pitchFamily="34" charset="0"/>
              </a:rPr>
              <a:t> </a:t>
            </a:r>
          </a:p>
        </p:txBody>
      </p:sp>
      <p:sp>
        <p:nvSpPr>
          <p:cNvPr id="5" name="Rectangle 3">
            <a:extLst>
              <a:ext uri="{FF2B5EF4-FFF2-40B4-BE49-F238E27FC236}">
                <a16:creationId xmlns:a16="http://schemas.microsoft.com/office/drawing/2014/main" id="{B0B551ED-F3F8-F749-9F6A-3AA87429ED9D}"/>
              </a:ext>
            </a:extLst>
          </p:cNvPr>
          <p:cNvSpPr txBox="1">
            <a:spLocks noChangeArrowheads="1"/>
          </p:cNvSpPr>
          <p:nvPr/>
        </p:nvSpPr>
        <p:spPr bwMode="auto">
          <a:xfrm>
            <a:off x="430115" y="1079500"/>
            <a:ext cx="5267325" cy="537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0000"/>
              <a:buFont typeface="Wingdings" panose="05000000000000000000" pitchFamily="2" charset="2"/>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0000"/>
              </a:buClr>
              <a:buFont typeface="Wingdings" pitchFamily="2" charset="2"/>
              <a:buChar char="n"/>
            </a:pPr>
            <a:r>
              <a:rPr lang="zh-CN" altLang="en-US" sz="2800" dirty="0">
                <a:latin typeface="Microsoft YaHei" panose="020B0503020204020204" pitchFamily="34" charset="-122"/>
                <a:ea typeface="Microsoft YaHei" panose="020B0503020204020204" pitchFamily="34" charset="-122"/>
              </a:rPr>
              <a:t>向大自然学习</a:t>
            </a:r>
          </a:p>
          <a:p>
            <a:pPr lvl="1">
              <a:buClr>
                <a:srgbClr val="FF9900"/>
              </a:buClr>
              <a:buFont typeface="Wingdings" panose="05000000000000000000" pitchFamily="2" charset="2"/>
              <a:buChar char="n"/>
            </a:pPr>
            <a:r>
              <a:rPr lang="zh-TW" altLang="en-US" b="1" dirty="0">
                <a:latin typeface="宋体" panose="02010600030101010101" pitchFamily="2" charset="-122"/>
                <a:ea typeface="宋体" panose="02010600030101010101" pitchFamily="2" charset="-122"/>
              </a:rPr>
              <a:t>遗传算法</a:t>
            </a:r>
            <a:r>
              <a:rPr lang="en-US" altLang="zh-CN" b="1" dirty="0">
                <a:latin typeface="宋体" panose="02010600030101010101" pitchFamily="2" charset="-122"/>
                <a:ea typeface="宋体" panose="02010600030101010101" pitchFamily="2" charset="-122"/>
              </a:rPr>
              <a:t>(GA)</a:t>
            </a:r>
          </a:p>
          <a:p>
            <a:pPr lvl="2">
              <a:buClr>
                <a:srgbClr val="FF9900"/>
              </a:buClr>
              <a:buFont typeface="Wingdings" panose="05000000000000000000" pitchFamily="2" charset="2"/>
              <a:buChar char="n"/>
            </a:pPr>
            <a:r>
              <a:rPr lang="zh-TW" altLang="en-US" b="1" dirty="0">
                <a:latin typeface="宋体" panose="02010600030101010101" pitchFamily="2" charset="-122"/>
                <a:ea typeface="宋体" panose="02010600030101010101" pitchFamily="2" charset="-122"/>
              </a:rPr>
              <a:t>物竞天择，设计染色体编码，根据适应值函数进行染色体选择、交叉和变异操作，优化求解</a:t>
            </a:r>
            <a:endParaRPr lang="en-US" altLang="zh-TW" b="1" dirty="0">
              <a:latin typeface="宋体" panose="02010600030101010101" pitchFamily="2" charset="-122"/>
              <a:ea typeface="宋体" panose="02010600030101010101" pitchFamily="2" charset="-122"/>
            </a:endParaRPr>
          </a:p>
          <a:p>
            <a:pPr lvl="2">
              <a:buClr>
                <a:srgbClr val="FF9900"/>
              </a:buClr>
              <a:buFont typeface="Wingdings" panose="05000000000000000000" pitchFamily="2" charset="2"/>
              <a:buChar char="n"/>
            </a:pPr>
            <a:endParaRPr lang="zh-TW" altLang="en-US" b="1" dirty="0">
              <a:latin typeface="宋体" panose="02010600030101010101" pitchFamily="2" charset="-122"/>
              <a:ea typeface="宋体" panose="02010600030101010101" pitchFamily="2" charset="-122"/>
            </a:endParaRPr>
          </a:p>
          <a:p>
            <a:pPr lvl="1">
              <a:buClr>
                <a:srgbClr val="FF9900"/>
              </a:buClr>
              <a:buFont typeface="Wingdings" panose="05000000000000000000" pitchFamily="2" charset="2"/>
              <a:buChar char="n"/>
            </a:pPr>
            <a:r>
              <a:rPr lang="zh-TW" altLang="en-US" b="1" dirty="0">
                <a:latin typeface="宋体" panose="02010600030101010101" pitchFamily="2" charset="-122"/>
                <a:ea typeface="宋体" panose="02010600030101010101" pitchFamily="2" charset="-122"/>
              </a:rPr>
              <a:t>人工神经网络算法</a:t>
            </a:r>
            <a:r>
              <a:rPr lang="en-US" altLang="zh-CN" b="1" dirty="0">
                <a:latin typeface="宋体" panose="02010600030101010101" pitchFamily="2" charset="-122"/>
                <a:ea typeface="宋体" panose="02010600030101010101" pitchFamily="2" charset="-122"/>
              </a:rPr>
              <a:t>(ANN)</a:t>
            </a:r>
          </a:p>
          <a:p>
            <a:pPr lvl="2">
              <a:buClr>
                <a:srgbClr val="FF9900"/>
              </a:buClr>
              <a:buFont typeface="Wingdings" panose="05000000000000000000" pitchFamily="2" charset="2"/>
              <a:buChar char="n"/>
            </a:pPr>
            <a:r>
              <a:rPr lang="zh-TW" altLang="en-US" b="1" dirty="0">
                <a:latin typeface="宋体" panose="02010600030101010101" pitchFamily="2" charset="-122"/>
                <a:ea typeface="宋体" panose="02010600030101010101" pitchFamily="2" charset="-122"/>
              </a:rPr>
              <a:t>模仿生物神经元，透过神经元的信息传递、训练学习、联想，优化求解</a:t>
            </a:r>
            <a:endParaRPr lang="en-US" altLang="zh-TW" b="1" dirty="0">
              <a:latin typeface="宋体" panose="02010600030101010101" pitchFamily="2" charset="-122"/>
              <a:ea typeface="宋体" panose="02010600030101010101" pitchFamily="2" charset="-122"/>
            </a:endParaRPr>
          </a:p>
          <a:p>
            <a:pPr lvl="2">
              <a:buClr>
                <a:srgbClr val="FF9900"/>
              </a:buClr>
              <a:buFont typeface="Wingdings" panose="05000000000000000000" pitchFamily="2" charset="2"/>
              <a:buChar char="n"/>
            </a:pPr>
            <a:endParaRPr lang="zh-TW" altLang="en-US" b="1" dirty="0">
              <a:latin typeface="宋体" panose="02010600030101010101" pitchFamily="2" charset="-122"/>
              <a:ea typeface="宋体" panose="02010600030101010101" pitchFamily="2" charset="-122"/>
            </a:endParaRPr>
          </a:p>
          <a:p>
            <a:pPr lvl="1">
              <a:buClr>
                <a:srgbClr val="FF9900"/>
              </a:buClr>
              <a:buFont typeface="Wingdings" panose="05000000000000000000" pitchFamily="2" charset="2"/>
              <a:buChar char="n"/>
            </a:pPr>
            <a:r>
              <a:rPr lang="zh-TW" altLang="en-US" b="1" dirty="0">
                <a:latin typeface="宋体" panose="02010600030101010101" pitchFamily="2" charset="-122"/>
                <a:ea typeface="宋体" panose="02010600030101010101" pitchFamily="2" charset="-122"/>
              </a:rPr>
              <a:t>模拟退火算法</a:t>
            </a:r>
            <a:r>
              <a:rPr lang="en-US" altLang="zh-CN" b="1" dirty="0">
                <a:latin typeface="宋体" panose="02010600030101010101" pitchFamily="2" charset="-122"/>
                <a:ea typeface="宋体" panose="02010600030101010101" pitchFamily="2" charset="-122"/>
              </a:rPr>
              <a:t>(SA)</a:t>
            </a:r>
          </a:p>
          <a:p>
            <a:pPr lvl="2">
              <a:buClr>
                <a:srgbClr val="FF9900"/>
              </a:buClr>
              <a:buFont typeface="Wingdings" panose="05000000000000000000" pitchFamily="2" charset="2"/>
              <a:buChar char="n"/>
            </a:pPr>
            <a:r>
              <a:rPr lang="zh-TW" altLang="en-US" b="1" dirty="0">
                <a:latin typeface="宋体" panose="02010600030101010101" pitchFamily="2" charset="-122"/>
                <a:ea typeface="宋体" panose="02010600030101010101" pitchFamily="2" charset="-122"/>
              </a:rPr>
              <a:t>模</a:t>
            </a:r>
            <a:r>
              <a:rPr lang="zh-CN" altLang="en-US" b="1" dirty="0">
                <a:latin typeface="宋体" panose="02010600030101010101" pitchFamily="2" charset="-122"/>
                <a:ea typeface="宋体" panose="02010600030101010101" pitchFamily="2" charset="-122"/>
              </a:rPr>
              <a:t>模仿金属物质退火过程</a:t>
            </a:r>
            <a:endParaRPr lang="zh-TW" altLang="en-US" b="1" dirty="0">
              <a:latin typeface="宋体" panose="02010600030101010101" pitchFamily="2" charset="-122"/>
              <a:ea typeface="宋体" panose="02010600030101010101" pitchFamily="2" charset="-122"/>
            </a:endParaRPr>
          </a:p>
        </p:txBody>
      </p:sp>
      <p:pic>
        <p:nvPicPr>
          <p:cNvPr id="6" name="Picture 24" descr="dna">
            <a:extLst>
              <a:ext uri="{FF2B5EF4-FFF2-40B4-BE49-F238E27FC236}">
                <a16:creationId xmlns:a16="http://schemas.microsoft.com/office/drawing/2014/main" id="{DA8CFB94-0356-B34C-BECE-2F6722AFA3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376" y="406400"/>
            <a:ext cx="2484437" cy="172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25" descr="04">
            <a:extLst>
              <a:ext uri="{FF2B5EF4-FFF2-40B4-BE49-F238E27FC236}">
                <a16:creationId xmlns:a16="http://schemas.microsoft.com/office/drawing/2014/main" id="{AD72261E-38FF-7C4D-8AD5-4817F7B8F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9126" y="2290763"/>
            <a:ext cx="2484437" cy="1989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22" descr="special20">
            <a:extLst>
              <a:ext uri="{FF2B5EF4-FFF2-40B4-BE49-F238E27FC236}">
                <a16:creationId xmlns:a16="http://schemas.microsoft.com/office/drawing/2014/main" id="{6120FBA2-D2F6-5449-B845-F2A4EB761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6006" y="4795719"/>
            <a:ext cx="2782154" cy="147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969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 解决最优化问题的方法</a:t>
            </a:r>
          </a:p>
        </p:txBody>
      </p:sp>
      <p:sp>
        <p:nvSpPr>
          <p:cNvPr id="9" name="Rectangle 3">
            <a:extLst>
              <a:ext uri="{FF2B5EF4-FFF2-40B4-BE49-F238E27FC236}">
                <a16:creationId xmlns:a16="http://schemas.microsoft.com/office/drawing/2014/main" id="{DDD7B38E-4F61-7145-8F78-4E5094EBACB3}"/>
              </a:ext>
            </a:extLst>
          </p:cNvPr>
          <p:cNvSpPr txBox="1">
            <a:spLocks noChangeArrowheads="1"/>
          </p:cNvSpPr>
          <p:nvPr/>
        </p:nvSpPr>
        <p:spPr bwMode="auto">
          <a:xfrm>
            <a:off x="323528" y="1089818"/>
            <a:ext cx="8229600" cy="467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0000"/>
              <a:buFont typeface="Wingdings" panose="05000000000000000000" pitchFamily="2" charset="2"/>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9900"/>
              </a:buClr>
            </a:pPr>
            <a:endParaRPr lang="zh-TW" altLang="en-US" b="1" dirty="0">
              <a:latin typeface="宋体" panose="02010600030101010101" pitchFamily="2" charset="-122"/>
              <a:ea typeface="宋体" panose="02010600030101010101" pitchFamily="2" charset="-122"/>
            </a:endParaRPr>
          </a:p>
          <a:p>
            <a:pPr lvl="1">
              <a:buClr>
                <a:srgbClr val="FF9900"/>
              </a:buClr>
              <a:buFont typeface="Wingdings" panose="05000000000000000000" pitchFamily="2" charset="2"/>
              <a:buChar char="n"/>
            </a:pPr>
            <a:r>
              <a:rPr lang="zh-TW" altLang="en-US" b="1" dirty="0">
                <a:latin typeface="SimHei" panose="02010609060101010101" pitchFamily="49" charset="-122"/>
                <a:ea typeface="SimHei" panose="02010609060101010101" pitchFamily="49" charset="-122"/>
              </a:rPr>
              <a:t>传统搜索方法</a:t>
            </a:r>
          </a:p>
          <a:p>
            <a:pPr lvl="1">
              <a:buClr>
                <a:srgbClr val="FF9900"/>
              </a:buClr>
              <a:buFont typeface="Wingdings" panose="05000000000000000000" pitchFamily="2" charset="2"/>
              <a:buChar char="n"/>
            </a:pPr>
            <a:endParaRPr lang="zh-TW" altLang="en-US" b="1" dirty="0">
              <a:latin typeface="宋体" panose="02010600030101010101" pitchFamily="2" charset="-122"/>
              <a:ea typeface="宋体" panose="02010600030101010101" pitchFamily="2" charset="-122"/>
            </a:endParaRPr>
          </a:p>
          <a:p>
            <a:pPr lvl="2">
              <a:buClr>
                <a:srgbClr val="FF9900"/>
              </a:buClr>
              <a:buFont typeface="Wingdings" panose="05000000000000000000" pitchFamily="2" charset="2"/>
              <a:buChar char="n"/>
            </a:pPr>
            <a:r>
              <a:rPr lang="zh-TW" altLang="en-US" sz="2000" b="1" dirty="0">
                <a:latin typeface="SimHei" panose="02010609060101010101" pitchFamily="49" charset="-122"/>
                <a:ea typeface="SimHei" panose="02010609060101010101" pitchFamily="49" charset="-122"/>
              </a:rPr>
              <a:t>保证能找到最优解</a:t>
            </a:r>
          </a:p>
          <a:p>
            <a:pPr lvl="1">
              <a:buClr>
                <a:srgbClr val="FF9900"/>
              </a:buClr>
              <a:buFont typeface="Wingdings" panose="05000000000000000000" pitchFamily="2" charset="2"/>
              <a:buChar char="n"/>
            </a:pPr>
            <a:endParaRPr lang="zh-TW" altLang="en-US" b="1" dirty="0">
              <a:latin typeface="宋体" panose="02010600030101010101" pitchFamily="2" charset="-122"/>
              <a:ea typeface="宋体" panose="02010600030101010101" pitchFamily="2" charset="-122"/>
            </a:endParaRPr>
          </a:p>
          <a:p>
            <a:pPr lvl="1">
              <a:buClr>
                <a:srgbClr val="FF9900"/>
              </a:buClr>
              <a:buFont typeface="Wingdings" panose="05000000000000000000" pitchFamily="2" charset="2"/>
              <a:buChar char="n"/>
            </a:pPr>
            <a:r>
              <a:rPr lang="zh-CN" altLang="en-US" b="1" dirty="0">
                <a:latin typeface="SimHei" panose="02010609060101010101" pitchFamily="49" charset="-122"/>
                <a:ea typeface="SimHei" panose="02010609060101010101" pitchFamily="49" charset="-122"/>
              </a:rPr>
              <a:t>启发式搜索</a:t>
            </a:r>
            <a:r>
              <a:rPr lang="zh-CN" altLang="en-US" b="1" dirty="0">
                <a:latin typeface="宋体" panose="02010600030101010101" pitchFamily="2" charset="-122"/>
                <a:ea typeface="宋体" panose="02010600030101010101" pitchFamily="2" charset="-122"/>
              </a:rPr>
              <a:t>（</a:t>
            </a:r>
            <a:r>
              <a:rPr lang="en-US" altLang="zh-CN" b="1" dirty="0">
                <a:latin typeface="宋体" panose="02010600030101010101" pitchFamily="2" charset="-122"/>
                <a:ea typeface="宋体" panose="02010600030101010101" pitchFamily="2" charset="-122"/>
              </a:rPr>
              <a:t> Heuristic Search </a:t>
            </a:r>
            <a:r>
              <a:rPr lang="zh-CN" altLang="en-US" b="1"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a:p>
            <a:pPr lvl="1">
              <a:buClr>
                <a:srgbClr val="FF9900"/>
              </a:buClr>
              <a:buFont typeface="Wingdings" panose="05000000000000000000" pitchFamily="2" charset="2"/>
              <a:buChar char="n"/>
            </a:pPr>
            <a:endParaRPr lang="en-US" altLang="zh-CN" b="1" dirty="0">
              <a:latin typeface="宋体" panose="02010600030101010101" pitchFamily="2" charset="-122"/>
              <a:ea typeface="宋体" panose="02010600030101010101" pitchFamily="2" charset="-122"/>
            </a:endParaRPr>
          </a:p>
          <a:p>
            <a:pPr lvl="2">
              <a:buClr>
                <a:srgbClr val="FF9900"/>
              </a:buClr>
              <a:buFont typeface="Wingdings" panose="05000000000000000000" pitchFamily="2" charset="2"/>
              <a:buChar char="n"/>
            </a:pPr>
            <a:r>
              <a:rPr lang="zh-TW" altLang="en-US" sz="2000" b="1" dirty="0">
                <a:latin typeface="SimHei" panose="02010609060101010101" pitchFamily="49" charset="-122"/>
                <a:ea typeface="SimHei" panose="02010609060101010101" pitchFamily="49" charset="-122"/>
              </a:rPr>
              <a:t>不能保证找到最优解</a:t>
            </a:r>
          </a:p>
          <a:p>
            <a:endParaRPr lang="zh-TW" altLang="en-US" sz="20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23368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 粒子群算法发展历史简介</a:t>
            </a:r>
          </a:p>
        </p:txBody>
      </p:sp>
      <p:sp>
        <p:nvSpPr>
          <p:cNvPr id="4" name="Rectangle 2">
            <a:extLst>
              <a:ext uri="{FF2B5EF4-FFF2-40B4-BE49-F238E27FC236}">
                <a16:creationId xmlns:a16="http://schemas.microsoft.com/office/drawing/2014/main" id="{A4F92B85-637D-164D-9697-E37EFBEA1310}"/>
              </a:ext>
            </a:extLst>
          </p:cNvPr>
          <p:cNvSpPr txBox="1">
            <a:spLocks noChangeArrowheads="1"/>
          </p:cNvSpPr>
          <p:nvPr/>
        </p:nvSpPr>
        <p:spPr bwMode="auto">
          <a:xfrm>
            <a:off x="539552" y="1334294"/>
            <a:ext cx="7696200" cy="4189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0000"/>
              <a:buFont typeface="Wingdings" panose="05000000000000000000" pitchFamily="2" charset="2"/>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zh-CN" altLang="en-US" dirty="0">
                <a:solidFill>
                  <a:srgbClr val="FF0000"/>
                </a:solidFill>
              </a:rPr>
              <a:t>   </a:t>
            </a:r>
            <a:r>
              <a:rPr lang="zh-CN" altLang="en-US" sz="2000" dirty="0">
                <a:solidFill>
                  <a:srgbClr val="FF0000"/>
                </a:solidFill>
                <a:latin typeface="SimHei" panose="02010609060101010101" pitchFamily="49" charset="-122"/>
                <a:ea typeface="SimHei" panose="02010609060101010101" pitchFamily="49" charset="-122"/>
              </a:rPr>
              <a:t>粒子群算法（</a:t>
            </a:r>
            <a:r>
              <a:rPr lang="en-US" altLang="zh-CN" sz="2000" dirty="0">
                <a:solidFill>
                  <a:srgbClr val="FF0000"/>
                </a:solidFill>
                <a:latin typeface="Times New Roman" panose="02020603050405020304" pitchFamily="18" charset="0"/>
                <a:ea typeface="SimHei" panose="02010609060101010101" pitchFamily="49" charset="-122"/>
                <a:cs typeface="Times New Roman" panose="02020603050405020304" pitchFamily="18" charset="0"/>
              </a:rPr>
              <a:t>particle swarm optimization, PSO</a:t>
            </a:r>
            <a:r>
              <a:rPr lang="zh-CN" altLang="en-US" sz="2000" dirty="0">
                <a:solidFill>
                  <a:srgbClr val="FF0000"/>
                </a:solidFill>
                <a:latin typeface="SimHei" panose="02010609060101010101" pitchFamily="49" charset="-122"/>
                <a:ea typeface="SimHei" panose="02010609060101010101" pitchFamily="49" charset="-122"/>
              </a:rPr>
              <a:t>）：</a:t>
            </a:r>
            <a:r>
              <a:rPr lang="zh-CN" altLang="en-US" sz="2000" dirty="0">
                <a:latin typeface="SimHei" panose="02010609060101010101" pitchFamily="49" charset="-122"/>
                <a:ea typeface="SimHei" panose="02010609060101010101" pitchFamily="49" charset="-122"/>
              </a:rPr>
              <a:t>由Kennedy和Eberhart于1995年提出．</a:t>
            </a:r>
          </a:p>
          <a:p>
            <a:pPr>
              <a:buFont typeface="Wingdings" panose="05000000000000000000" pitchFamily="2" charset="2"/>
              <a:buNone/>
            </a:pPr>
            <a:endParaRPr lang="zh-CN" altLang="en-US" sz="2000" b="1" dirty="0">
              <a:latin typeface="宋体" panose="02010600030101010101" pitchFamily="2" charset="-122"/>
              <a:ea typeface="宋体" panose="02010600030101010101" pitchFamily="2" charset="-122"/>
            </a:endParaRPr>
          </a:p>
          <a:p>
            <a:pPr>
              <a:buFont typeface="Wingdings" panose="05000000000000000000" pitchFamily="2" charset="2"/>
              <a:buNone/>
            </a:pPr>
            <a:r>
              <a:rPr lang="zh-CN" altLang="en-US" sz="2000" b="1" dirty="0">
                <a:latin typeface="宋体" panose="02010600030101010101" pitchFamily="2" charset="-122"/>
                <a:ea typeface="宋体" panose="02010600030101010101" pitchFamily="2" charset="-122"/>
              </a:rPr>
              <a:t>  </a:t>
            </a:r>
            <a:r>
              <a:rPr lang="zh-CN" altLang="en-US" sz="2000" dirty="0">
                <a:latin typeface="SimHei" panose="02010609060101010101" pitchFamily="49" charset="-122"/>
                <a:ea typeface="SimHei" panose="02010609060101010101" pitchFamily="49" charset="-122"/>
              </a:rPr>
              <a:t>群体迭代，粒子在解空间追随最优的粒子进行搜索.</a:t>
            </a:r>
          </a:p>
          <a:p>
            <a:pPr>
              <a:buFont typeface="Wingdings" panose="05000000000000000000" pitchFamily="2" charset="2"/>
              <a:buNone/>
            </a:pPr>
            <a:endParaRPr lang="zh-CN" altLang="en-US" sz="2000" b="1" dirty="0">
              <a:latin typeface="宋体" panose="02010600030101010101" pitchFamily="2" charset="-122"/>
              <a:ea typeface="宋体" panose="02010600030101010101" pitchFamily="2" charset="-122"/>
            </a:endParaRPr>
          </a:p>
          <a:p>
            <a:pPr>
              <a:buFont typeface="Wingdings" panose="05000000000000000000" pitchFamily="2" charset="2"/>
              <a:buNone/>
            </a:pPr>
            <a:r>
              <a:rPr lang="zh-CN" altLang="en-US" sz="2000" b="1" dirty="0">
                <a:ea typeface="楷体_GB2312" pitchFamily="1" charset="-122"/>
              </a:rPr>
              <a:t>                            简单易行</a:t>
            </a:r>
          </a:p>
          <a:p>
            <a:pPr>
              <a:buFont typeface="Wingdings" panose="05000000000000000000" pitchFamily="2" charset="2"/>
              <a:buNone/>
            </a:pPr>
            <a:r>
              <a:rPr lang="zh-CN" altLang="en-US" sz="2000" b="1" dirty="0">
                <a:ea typeface="楷体_GB2312" pitchFamily="1" charset="-122"/>
              </a:rPr>
              <a:t>   粒子群算法:      收敛速度快</a:t>
            </a:r>
          </a:p>
          <a:p>
            <a:pPr>
              <a:buFont typeface="Wingdings" panose="05000000000000000000" pitchFamily="2" charset="2"/>
              <a:buNone/>
            </a:pPr>
            <a:r>
              <a:rPr lang="zh-CN" altLang="en-US" sz="2000" b="1" dirty="0">
                <a:ea typeface="楷体_GB2312" pitchFamily="1" charset="-122"/>
              </a:rPr>
              <a:t>                            设置参数少</a:t>
            </a:r>
          </a:p>
          <a:p>
            <a:pPr>
              <a:buFont typeface="Wingdings" panose="05000000000000000000" pitchFamily="2" charset="2"/>
              <a:buNone/>
            </a:pPr>
            <a:endParaRPr lang="zh-CN" altLang="en-US" sz="2000" b="1" dirty="0">
              <a:solidFill>
                <a:schemeClr val="accent1"/>
              </a:solidFill>
              <a:ea typeface="楷体_GB2312" pitchFamily="1" charset="-122"/>
            </a:endParaRPr>
          </a:p>
          <a:p>
            <a:pPr>
              <a:buFont typeface="Wingdings" panose="05000000000000000000" pitchFamily="2" charset="2"/>
              <a:buNone/>
            </a:pPr>
            <a:endParaRPr lang="zh-CN" altLang="en-US" sz="2000" b="1" dirty="0">
              <a:ea typeface="楷体_GB2312" pitchFamily="1" charset="-122"/>
            </a:endParaRPr>
          </a:p>
          <a:p>
            <a:pPr>
              <a:buFont typeface="Wingdings" panose="05000000000000000000" pitchFamily="2" charset="2"/>
              <a:buNone/>
            </a:pPr>
            <a:r>
              <a:rPr lang="zh-CN" altLang="en-US" sz="2000" b="1" dirty="0">
                <a:ea typeface="楷体_GB2312" pitchFamily="1" charset="-122"/>
              </a:rPr>
              <a:t>   已成为现代优化方法领域研究的热点．</a:t>
            </a:r>
          </a:p>
        </p:txBody>
      </p:sp>
      <p:sp>
        <p:nvSpPr>
          <p:cNvPr id="8" name="AutoShape 7">
            <a:extLst>
              <a:ext uri="{FF2B5EF4-FFF2-40B4-BE49-F238E27FC236}">
                <a16:creationId xmlns:a16="http://schemas.microsoft.com/office/drawing/2014/main" id="{0339255E-0200-BB4E-8163-617DD389DEDC}"/>
              </a:ext>
            </a:extLst>
          </p:cNvPr>
          <p:cNvSpPr>
            <a:spLocks/>
          </p:cNvSpPr>
          <p:nvPr/>
        </p:nvSpPr>
        <p:spPr bwMode="auto">
          <a:xfrm>
            <a:off x="2267744" y="3429000"/>
            <a:ext cx="244475" cy="863600"/>
          </a:xfrm>
          <a:prstGeom prst="leftBrace">
            <a:avLst>
              <a:gd name="adj1" fmla="val 29437"/>
              <a:gd name="adj2" fmla="val 50000"/>
            </a:avLst>
          </a:prstGeom>
          <a:noFill/>
          <a:ln w="28575" cap="flat"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82388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 粒子群算法的基本思想</a:t>
            </a:r>
          </a:p>
        </p:txBody>
      </p:sp>
      <p:sp>
        <p:nvSpPr>
          <p:cNvPr id="4" name="Rectangle 3">
            <a:extLst>
              <a:ext uri="{FF2B5EF4-FFF2-40B4-BE49-F238E27FC236}">
                <a16:creationId xmlns:a16="http://schemas.microsoft.com/office/drawing/2014/main" id="{F1099E5F-C410-CA41-9153-DCC2CCCD800A}"/>
              </a:ext>
            </a:extLst>
          </p:cNvPr>
          <p:cNvSpPr txBox="1">
            <a:spLocks noChangeArrowheads="1"/>
          </p:cNvSpPr>
          <p:nvPr/>
        </p:nvSpPr>
        <p:spPr bwMode="auto">
          <a:xfrm>
            <a:off x="490538" y="1219200"/>
            <a:ext cx="8229600" cy="467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0000"/>
              <a:buFont typeface="Wingdings" panose="05000000000000000000" pitchFamily="2" charset="2"/>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zh-CN" sz="2000" b="1" dirty="0">
                <a:latin typeface="SimHei" panose="02010609060101010101" pitchFamily="49" charset="-122"/>
                <a:ea typeface="SimHei" panose="02010609060101010101" pitchFamily="49" charset="-122"/>
              </a:rPr>
              <a:t>粒子群算法的思想源于对鸟群捕食行为的研究．</a:t>
            </a:r>
          </a:p>
          <a:p>
            <a:pPr>
              <a:lnSpc>
                <a:spcPct val="150000"/>
              </a:lnSpc>
            </a:pPr>
            <a:r>
              <a:rPr lang="zh-CN" altLang="zh-CN" sz="2000" b="1" dirty="0">
                <a:latin typeface="SimHei" panose="02010609060101010101" pitchFamily="49" charset="-122"/>
                <a:ea typeface="SimHei" panose="02010609060101010101" pitchFamily="49" charset="-122"/>
              </a:rPr>
              <a:t>模拟鸟集群飞行觅食的行为，鸟之间通过集体的协作使群体达到最优目的，是一种基于Swarm Intelligence的优化方法</a:t>
            </a:r>
            <a:r>
              <a:rPr lang="zh-CN" altLang="zh-CN" sz="1400" b="1" dirty="0">
                <a:latin typeface="SimHei" panose="02010609060101010101" pitchFamily="49" charset="-122"/>
                <a:ea typeface="SimHei" panose="02010609060101010101" pitchFamily="49" charset="-122"/>
              </a:rPr>
              <a:t>。</a:t>
            </a:r>
            <a:endParaRPr lang="zh-CN" altLang="zh-CN" sz="2000" b="1" dirty="0">
              <a:latin typeface="SimHei" panose="02010609060101010101" pitchFamily="49" charset="-122"/>
              <a:ea typeface="SimHei" panose="02010609060101010101" pitchFamily="49" charset="-122"/>
            </a:endParaRPr>
          </a:p>
          <a:p>
            <a:pPr>
              <a:lnSpc>
                <a:spcPct val="150000"/>
              </a:lnSpc>
            </a:pPr>
            <a:r>
              <a:rPr lang="zh-CN" altLang="zh-CN" sz="2000" b="1" dirty="0">
                <a:latin typeface="SimHei" panose="02010609060101010101" pitchFamily="49" charset="-122"/>
                <a:ea typeface="SimHei" panose="02010609060101010101" pitchFamily="49" charset="-122"/>
              </a:rPr>
              <a:t>马良教授在他的著作《蚁群优化算法》一书的前言中写到</a:t>
            </a:r>
            <a:r>
              <a:rPr lang="zh-CN" altLang="en-US" sz="2000" b="1" dirty="0">
                <a:latin typeface="SimHei" panose="02010609060101010101" pitchFamily="49" charset="-122"/>
                <a:ea typeface="SimHei" panose="02010609060101010101" pitchFamily="49" charset="-122"/>
              </a:rPr>
              <a:t>：</a:t>
            </a:r>
            <a:endParaRPr lang="zh-CN" altLang="zh-CN" sz="2000" b="1" dirty="0">
              <a:latin typeface="SimHei" panose="02010609060101010101" pitchFamily="49" charset="-122"/>
              <a:ea typeface="SimHei" panose="02010609060101010101" pitchFamily="49" charset="-122"/>
            </a:endParaRPr>
          </a:p>
        </p:txBody>
      </p:sp>
      <p:sp>
        <p:nvSpPr>
          <p:cNvPr id="5" name="Oval 4">
            <a:extLst>
              <a:ext uri="{FF2B5EF4-FFF2-40B4-BE49-F238E27FC236}">
                <a16:creationId xmlns:a16="http://schemas.microsoft.com/office/drawing/2014/main" id="{FCE314D4-2C75-E944-9E0F-A180DEEF77EE}"/>
              </a:ext>
            </a:extLst>
          </p:cNvPr>
          <p:cNvSpPr>
            <a:spLocks noChangeArrowheads="1"/>
          </p:cNvSpPr>
          <p:nvPr/>
        </p:nvSpPr>
        <p:spPr bwMode="auto">
          <a:xfrm>
            <a:off x="490538" y="3356992"/>
            <a:ext cx="4733379" cy="1707901"/>
          </a:xfrm>
          <a:prstGeom prst="ellipse">
            <a:avLst/>
          </a:prstGeom>
          <a:blipFill dpi="0" rotWithShape="1">
            <a:blip r:embed="rId2"/>
            <a:srcRect/>
            <a:tile tx="0" ty="0" sx="100000" sy="100000" flip="none" algn="tl"/>
          </a:blipFill>
          <a:ln w="38100" cap="flat" cmpd="sng">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dirty="0">
                <a:solidFill>
                  <a:schemeClr val="bg1"/>
                </a:solidFill>
                <a:ea typeface="楷体_GB2312" pitchFamily="1" charset="-122"/>
              </a:rPr>
              <a:t>“</a:t>
            </a:r>
            <a:r>
              <a:rPr lang="zh-CN" altLang="en-US" sz="1800" b="1" dirty="0">
                <a:solidFill>
                  <a:schemeClr val="bg1"/>
                </a:solidFill>
                <a:latin typeface="楷体_GB2312" pitchFamily="1" charset="-122"/>
                <a:ea typeface="楷体_GB2312" pitchFamily="1" charset="-122"/>
              </a:rPr>
              <a:t>自然界的蚁群、鸟群、鱼群、</a:t>
            </a:r>
          </a:p>
          <a:p>
            <a:pPr algn="ctr"/>
            <a:r>
              <a:rPr lang="zh-CN" altLang="en-US" sz="1800" b="1" dirty="0">
                <a:solidFill>
                  <a:schemeClr val="bg1"/>
                </a:solidFill>
                <a:latin typeface="楷体_GB2312" pitchFamily="1" charset="-122"/>
                <a:ea typeface="楷体_GB2312" pitchFamily="1" charset="-122"/>
              </a:rPr>
              <a:t>羊群、牛群、蜂群等，其实时时刻刻都在给予</a:t>
            </a:r>
          </a:p>
          <a:p>
            <a:pPr algn="ctr"/>
            <a:r>
              <a:rPr lang="zh-CN" altLang="en-US" sz="1800" b="1" dirty="0">
                <a:solidFill>
                  <a:schemeClr val="bg1"/>
                </a:solidFill>
                <a:latin typeface="楷体_GB2312" pitchFamily="1" charset="-122"/>
                <a:ea typeface="楷体_GB2312" pitchFamily="1" charset="-122"/>
              </a:rPr>
              <a:t>我们以某种启示，只不过我们常常忽略了</a:t>
            </a:r>
          </a:p>
          <a:p>
            <a:pPr algn="ctr"/>
            <a:r>
              <a:rPr lang="zh-CN" altLang="en-US" sz="1800" b="1" dirty="0">
                <a:solidFill>
                  <a:schemeClr val="bg1"/>
                </a:solidFill>
                <a:latin typeface="楷体_GB2312" pitchFamily="1" charset="-122"/>
                <a:ea typeface="楷体_GB2312" pitchFamily="1" charset="-122"/>
              </a:rPr>
              <a:t>大自然对我们的最大恩赐！......</a:t>
            </a:r>
            <a:r>
              <a:rPr lang="zh-CN" altLang="en-US" sz="1800" b="1" dirty="0">
                <a:solidFill>
                  <a:schemeClr val="bg1"/>
                </a:solidFill>
                <a:ea typeface="楷体_GB2312" pitchFamily="1" charset="-122"/>
              </a:rPr>
              <a:t>”</a:t>
            </a:r>
            <a:endParaRPr lang="zh-CN" altLang="en-US" sz="1800" b="1" dirty="0">
              <a:solidFill>
                <a:schemeClr val="bg1"/>
              </a:solidFill>
              <a:latin typeface="楷体_GB2312" pitchFamily="1" charset="-122"/>
              <a:ea typeface="楷体_GB2312" pitchFamily="1" charset="-122"/>
            </a:endParaRPr>
          </a:p>
        </p:txBody>
      </p:sp>
      <p:pic>
        <p:nvPicPr>
          <p:cNvPr id="6" name="Picture 124" descr="421heron">
            <a:extLst>
              <a:ext uri="{FF2B5EF4-FFF2-40B4-BE49-F238E27FC236}">
                <a16:creationId xmlns:a16="http://schemas.microsoft.com/office/drawing/2014/main" id="{CCBDFA49-441D-204D-B9B3-0AE2FCD5A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216" y="3631073"/>
            <a:ext cx="1983068" cy="157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5" descr="050415_01">
            <a:extLst>
              <a:ext uri="{FF2B5EF4-FFF2-40B4-BE49-F238E27FC236}">
                <a16:creationId xmlns:a16="http://schemas.microsoft.com/office/drawing/2014/main" id="{53A9C6FE-11AE-2A4E-AD6D-4565542EE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4138" y="4904972"/>
            <a:ext cx="1622923" cy="1217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048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 粒子群算法的基本思想</a:t>
            </a:r>
          </a:p>
        </p:txBody>
      </p:sp>
      <p:sp>
        <p:nvSpPr>
          <p:cNvPr id="9" name="Rectangle 4">
            <a:extLst>
              <a:ext uri="{FF2B5EF4-FFF2-40B4-BE49-F238E27FC236}">
                <a16:creationId xmlns:a16="http://schemas.microsoft.com/office/drawing/2014/main" id="{35603DA6-46FB-3742-8680-46A1A4C24F7A}"/>
              </a:ext>
            </a:extLst>
          </p:cNvPr>
          <p:cNvSpPr>
            <a:spLocks noChangeArrowheads="1"/>
          </p:cNvSpPr>
          <p:nvPr/>
        </p:nvSpPr>
        <p:spPr bwMode="auto">
          <a:xfrm>
            <a:off x="592931" y="1334295"/>
            <a:ext cx="7138987" cy="523220"/>
          </a:xfrm>
          <a:prstGeom prst="rect">
            <a:avLst/>
          </a:prstGeom>
          <a:blipFill dpi="0" rotWithShape="1">
            <a:blip r:embed="rId2"/>
            <a:srcRect/>
            <a:tile tx="0" ty="0" sx="100000" sy="100000" flip="none" algn="tl"/>
          </a:blipFill>
          <a:ln w="38100" cap="flat"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zh-CN" sz="2800" dirty="0">
                <a:solidFill>
                  <a:srgbClr val="FF0000"/>
                </a:solidFill>
                <a:ea typeface="楷体_GB2312" pitchFamily="1" charset="-122"/>
              </a:rPr>
              <a:t> </a:t>
            </a:r>
            <a:r>
              <a:rPr lang="zh-CN" altLang="zh-CN" sz="2800" b="1" dirty="0">
                <a:solidFill>
                  <a:schemeClr val="bg1"/>
                </a:solidFill>
                <a:ea typeface="楷体_GB2312" pitchFamily="1" charset="-122"/>
              </a:rPr>
              <a:t>设想这样一个场景：</a:t>
            </a:r>
            <a:r>
              <a:rPr lang="zh-CN" altLang="zh-CN" sz="2800" b="1" i="1" dirty="0">
                <a:solidFill>
                  <a:schemeClr val="bg1"/>
                </a:solidFill>
                <a:ea typeface="楷体_GB2312" pitchFamily="1" charset="-122"/>
              </a:rPr>
              <a:t>一群鸟在随机搜索食物 </a:t>
            </a:r>
          </a:p>
        </p:txBody>
      </p:sp>
      <p:sp>
        <p:nvSpPr>
          <p:cNvPr id="10" name="Rectangle 5">
            <a:extLst>
              <a:ext uri="{FF2B5EF4-FFF2-40B4-BE49-F238E27FC236}">
                <a16:creationId xmlns:a16="http://schemas.microsoft.com/office/drawing/2014/main" id="{3FA2F9C1-A1C3-B44B-9248-6D8FBCB875A7}"/>
              </a:ext>
            </a:extLst>
          </p:cNvPr>
          <p:cNvSpPr>
            <a:spLocks noChangeArrowheads="1"/>
          </p:cNvSpPr>
          <p:nvPr/>
        </p:nvSpPr>
        <p:spPr bwMode="auto">
          <a:xfrm>
            <a:off x="1692275" y="1985963"/>
            <a:ext cx="32239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1800" b="1" dirty="0">
                <a:ea typeface="楷体_GB2312" pitchFamily="1" charset="-122"/>
              </a:rPr>
              <a:t>在这块区域里只</a:t>
            </a:r>
            <a:r>
              <a:rPr lang="zh-CN" altLang="zh-CN" sz="1800" b="1" dirty="0">
                <a:solidFill>
                  <a:srgbClr val="00B050"/>
                </a:solidFill>
                <a:ea typeface="楷体_GB2312" pitchFamily="1" charset="-122"/>
              </a:rPr>
              <a:t>有一块食物</a:t>
            </a:r>
            <a:r>
              <a:rPr lang="zh-CN" altLang="zh-CN" sz="1800" b="1" dirty="0">
                <a:ea typeface="楷体_GB2312" pitchFamily="1" charset="-122"/>
              </a:rPr>
              <a:t>;   </a:t>
            </a:r>
          </a:p>
        </p:txBody>
      </p:sp>
      <p:sp>
        <p:nvSpPr>
          <p:cNvPr id="11" name="Rectangle 6">
            <a:extLst>
              <a:ext uri="{FF2B5EF4-FFF2-40B4-BE49-F238E27FC236}">
                <a16:creationId xmlns:a16="http://schemas.microsoft.com/office/drawing/2014/main" id="{A553A4A5-111B-E847-A0AD-2DFB739CA440}"/>
              </a:ext>
            </a:extLst>
          </p:cNvPr>
          <p:cNvSpPr>
            <a:spLocks noChangeArrowheads="1"/>
          </p:cNvSpPr>
          <p:nvPr/>
        </p:nvSpPr>
        <p:spPr bwMode="auto">
          <a:xfrm>
            <a:off x="1692275" y="2505075"/>
            <a:ext cx="34547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1800" b="1" dirty="0">
                <a:ea typeface="楷体_GB2312" pitchFamily="1" charset="-122"/>
              </a:rPr>
              <a:t>所有的鸟都</a:t>
            </a:r>
            <a:r>
              <a:rPr lang="zh-CN" altLang="zh-CN" sz="1800" b="1" dirty="0">
                <a:solidFill>
                  <a:srgbClr val="00B050"/>
                </a:solidFill>
                <a:ea typeface="楷体_GB2312" pitchFamily="1" charset="-122"/>
              </a:rPr>
              <a:t>不知道</a:t>
            </a:r>
            <a:r>
              <a:rPr lang="zh-CN" altLang="zh-CN" sz="1800" b="1" dirty="0">
                <a:ea typeface="楷体_GB2312" pitchFamily="1" charset="-122"/>
              </a:rPr>
              <a:t>食物</a:t>
            </a:r>
            <a:r>
              <a:rPr lang="zh-CN" altLang="zh-CN" sz="1800" b="1" dirty="0">
                <a:solidFill>
                  <a:srgbClr val="00B050"/>
                </a:solidFill>
                <a:ea typeface="楷体_GB2312" pitchFamily="1" charset="-122"/>
              </a:rPr>
              <a:t>在哪</a:t>
            </a:r>
            <a:r>
              <a:rPr lang="zh-CN" altLang="zh-CN" sz="1800" b="1" dirty="0">
                <a:ea typeface="楷体_GB2312" pitchFamily="1" charset="-122"/>
              </a:rPr>
              <a:t>里; </a:t>
            </a:r>
            <a:r>
              <a:rPr lang="zh-CN" altLang="zh-CN" sz="1800" b="1" dirty="0">
                <a:solidFill>
                  <a:schemeClr val="bg1"/>
                </a:solidFill>
                <a:ea typeface="楷体_GB2312" pitchFamily="1" charset="-122"/>
              </a:rPr>
              <a:t>  </a:t>
            </a:r>
          </a:p>
        </p:txBody>
      </p:sp>
      <p:sp>
        <p:nvSpPr>
          <p:cNvPr id="12" name="Rectangle 7">
            <a:extLst>
              <a:ext uri="{FF2B5EF4-FFF2-40B4-BE49-F238E27FC236}">
                <a16:creationId xmlns:a16="http://schemas.microsoft.com/office/drawing/2014/main" id="{4D31CAD2-A9D9-CA4F-AA5B-B750CAC9967E}"/>
              </a:ext>
            </a:extLst>
          </p:cNvPr>
          <p:cNvSpPr>
            <a:spLocks noChangeArrowheads="1"/>
          </p:cNvSpPr>
          <p:nvPr/>
        </p:nvSpPr>
        <p:spPr bwMode="auto">
          <a:xfrm>
            <a:off x="1692275" y="3022600"/>
            <a:ext cx="48269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1800" b="1" dirty="0">
                <a:ea typeface="楷体_GB2312" pitchFamily="1" charset="-122"/>
              </a:rPr>
              <a:t>但它们</a:t>
            </a:r>
            <a:r>
              <a:rPr lang="zh-CN" altLang="zh-CN" sz="1800" b="1" dirty="0">
                <a:solidFill>
                  <a:srgbClr val="00B050"/>
                </a:solidFill>
                <a:ea typeface="楷体_GB2312" pitchFamily="1" charset="-122"/>
              </a:rPr>
              <a:t>能感受</a:t>
            </a:r>
            <a:r>
              <a:rPr lang="zh-CN" altLang="zh-CN" sz="1800" b="1" dirty="0">
                <a:ea typeface="楷体_GB2312" pitchFamily="1" charset="-122"/>
              </a:rPr>
              <a:t>到当前的位置</a:t>
            </a:r>
            <a:r>
              <a:rPr lang="zh-CN" altLang="zh-CN" sz="1800" b="1" dirty="0">
                <a:solidFill>
                  <a:srgbClr val="00B050"/>
                </a:solidFill>
                <a:ea typeface="楷体_GB2312" pitchFamily="1" charset="-122"/>
              </a:rPr>
              <a:t>离食物还有多远</a:t>
            </a:r>
            <a:r>
              <a:rPr lang="zh-CN" altLang="zh-CN" sz="1800" b="1" dirty="0">
                <a:ea typeface="楷体_GB2312" pitchFamily="1" charset="-122"/>
              </a:rPr>
              <a:t>. </a:t>
            </a:r>
            <a:r>
              <a:rPr lang="zh-CN" altLang="zh-CN" sz="1800" b="1" dirty="0">
                <a:solidFill>
                  <a:schemeClr val="bg1"/>
                </a:solidFill>
                <a:ea typeface="楷体_GB2312" pitchFamily="1" charset="-122"/>
              </a:rPr>
              <a:t>  </a:t>
            </a:r>
          </a:p>
        </p:txBody>
      </p:sp>
      <p:sp>
        <p:nvSpPr>
          <p:cNvPr id="13" name="Rectangle 8">
            <a:extLst>
              <a:ext uri="{FF2B5EF4-FFF2-40B4-BE49-F238E27FC236}">
                <a16:creationId xmlns:a16="http://schemas.microsoft.com/office/drawing/2014/main" id="{4A5059DC-4353-254F-8CCA-1F86654F8D60}"/>
              </a:ext>
            </a:extLst>
          </p:cNvPr>
          <p:cNvSpPr>
            <a:spLocks noChangeArrowheads="1"/>
          </p:cNvSpPr>
          <p:nvPr/>
        </p:nvSpPr>
        <p:spPr bwMode="auto">
          <a:xfrm>
            <a:off x="796925" y="2505075"/>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1800" b="1">
                <a:ea typeface="楷体_GB2312" pitchFamily="1" charset="-122"/>
              </a:rPr>
              <a:t>已知</a:t>
            </a:r>
            <a:endParaRPr lang="zh-CN" altLang="zh-CN" sz="1800" b="1">
              <a:solidFill>
                <a:schemeClr val="bg1"/>
              </a:solidFill>
              <a:ea typeface="楷体_GB2312" pitchFamily="1" charset="-122"/>
            </a:endParaRPr>
          </a:p>
        </p:txBody>
      </p:sp>
      <p:sp>
        <p:nvSpPr>
          <p:cNvPr id="14" name="AutoShape 9">
            <a:extLst>
              <a:ext uri="{FF2B5EF4-FFF2-40B4-BE49-F238E27FC236}">
                <a16:creationId xmlns:a16="http://schemas.microsoft.com/office/drawing/2014/main" id="{B78DD87F-2584-0544-9922-B54FEFB223CE}"/>
              </a:ext>
            </a:extLst>
          </p:cNvPr>
          <p:cNvSpPr>
            <a:spLocks/>
          </p:cNvSpPr>
          <p:nvPr/>
        </p:nvSpPr>
        <p:spPr bwMode="auto">
          <a:xfrm>
            <a:off x="1594370" y="2247106"/>
            <a:ext cx="163513" cy="877887"/>
          </a:xfrm>
          <a:prstGeom prst="leftBrace">
            <a:avLst>
              <a:gd name="adj1" fmla="val 44741"/>
              <a:gd name="adj2" fmla="val 50000"/>
            </a:avLst>
          </a:prstGeom>
          <a:noFill/>
          <a:ln w="28575" cap="flat"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10">
            <a:extLst>
              <a:ext uri="{FF2B5EF4-FFF2-40B4-BE49-F238E27FC236}">
                <a16:creationId xmlns:a16="http://schemas.microsoft.com/office/drawing/2014/main" id="{ACA6117C-12E2-AB46-95EA-9AEBAA736677}"/>
              </a:ext>
            </a:extLst>
          </p:cNvPr>
          <p:cNvSpPr>
            <a:spLocks noChangeArrowheads="1"/>
          </p:cNvSpPr>
          <p:nvPr/>
        </p:nvSpPr>
        <p:spPr bwMode="auto">
          <a:xfrm>
            <a:off x="798513" y="3616325"/>
            <a:ext cx="45143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b="1">
                <a:ea typeface="楷体_GB2312" pitchFamily="1" charset="-122"/>
              </a:rPr>
              <a:t>那么:找到食物的最优策略是什么呢？ </a:t>
            </a:r>
            <a:r>
              <a:rPr lang="zh-CN" altLang="zh-CN" b="1">
                <a:solidFill>
                  <a:schemeClr val="bg1"/>
                </a:solidFill>
                <a:ea typeface="楷体_GB2312" pitchFamily="1" charset="-122"/>
              </a:rPr>
              <a:t> </a:t>
            </a:r>
          </a:p>
        </p:txBody>
      </p:sp>
      <p:sp>
        <p:nvSpPr>
          <p:cNvPr id="16" name="Rectangle 11">
            <a:extLst>
              <a:ext uri="{FF2B5EF4-FFF2-40B4-BE49-F238E27FC236}">
                <a16:creationId xmlns:a16="http://schemas.microsoft.com/office/drawing/2014/main" id="{17F7008C-10FF-954D-94DD-CAC182D5E535}"/>
              </a:ext>
            </a:extLst>
          </p:cNvPr>
          <p:cNvSpPr>
            <a:spLocks noChangeArrowheads="1"/>
          </p:cNvSpPr>
          <p:nvPr/>
        </p:nvSpPr>
        <p:spPr bwMode="auto">
          <a:xfrm>
            <a:off x="800100" y="4289426"/>
            <a:ext cx="6364188" cy="707886"/>
          </a:xfrm>
          <a:prstGeom prst="rect">
            <a:avLst/>
          </a:prstGeom>
          <a:blipFill dpi="0" rotWithShape="1">
            <a:blip r:embed="rId2"/>
            <a:srcRect/>
            <a:tile tx="0" ty="0" sx="100000" sy="100000" flip="none" algn="tl"/>
          </a:blipFill>
          <a:ln w="38100" cap="flat"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zh-CN" b="1" dirty="0">
                <a:solidFill>
                  <a:schemeClr val="bg1"/>
                </a:solidFill>
                <a:ea typeface="楷体_GB2312" pitchFamily="1" charset="-122"/>
              </a:rPr>
              <a:t>搜寻目前离食物最近的鸟的周围区域 ．</a:t>
            </a:r>
          </a:p>
          <a:p>
            <a:pPr eaLnBrk="0" hangingPunct="0"/>
            <a:r>
              <a:rPr lang="zh-CN" altLang="zh-CN" b="1" dirty="0">
                <a:solidFill>
                  <a:schemeClr val="bg1"/>
                </a:solidFill>
                <a:latin typeface="DFKai-SB" pitchFamily="1" charset="-120"/>
                <a:ea typeface="楷体_GB2312" pitchFamily="1" charset="-122"/>
              </a:rPr>
              <a:t>根据自己飞行的经验判断食物的所在。</a:t>
            </a:r>
          </a:p>
        </p:txBody>
      </p:sp>
      <p:sp>
        <p:nvSpPr>
          <p:cNvPr id="17" name="Line 12">
            <a:extLst>
              <a:ext uri="{FF2B5EF4-FFF2-40B4-BE49-F238E27FC236}">
                <a16:creationId xmlns:a16="http://schemas.microsoft.com/office/drawing/2014/main" id="{1F241CB9-58C1-1245-8AEC-57B79A557A64}"/>
              </a:ext>
            </a:extLst>
          </p:cNvPr>
          <p:cNvSpPr>
            <a:spLocks noChangeShapeType="1"/>
          </p:cNvSpPr>
          <p:nvPr/>
        </p:nvSpPr>
        <p:spPr bwMode="auto">
          <a:xfrm flipV="1">
            <a:off x="1443257" y="4007087"/>
            <a:ext cx="3472978" cy="9348"/>
          </a:xfrm>
          <a:prstGeom prst="line">
            <a:avLst/>
          </a:prstGeom>
          <a:noFill/>
          <a:ln w="76200" cap="flat" cmpd="sng">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highlight>
                <a:srgbClr val="FF0000"/>
              </a:highlight>
            </a:endParaRPr>
          </a:p>
        </p:txBody>
      </p:sp>
      <p:sp>
        <p:nvSpPr>
          <p:cNvPr id="18" name="Rectangle 13">
            <a:extLst>
              <a:ext uri="{FF2B5EF4-FFF2-40B4-BE49-F238E27FC236}">
                <a16:creationId xmlns:a16="http://schemas.microsoft.com/office/drawing/2014/main" id="{4EF05917-9253-494E-9DC6-68CF655CDB9B}"/>
              </a:ext>
            </a:extLst>
          </p:cNvPr>
          <p:cNvSpPr>
            <a:spLocks noChangeArrowheads="1"/>
          </p:cNvSpPr>
          <p:nvPr/>
        </p:nvSpPr>
        <p:spPr bwMode="auto">
          <a:xfrm>
            <a:off x="854075" y="5331588"/>
            <a:ext cx="46586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b="1" dirty="0">
                <a:latin typeface="Times New Roman" panose="02020603050405020304" pitchFamily="18" charset="0"/>
                <a:ea typeface="楷体_GB2312" pitchFamily="1" charset="-122"/>
              </a:rPr>
              <a:t>PSO正是从这种模型中得到了启发．</a:t>
            </a:r>
            <a:r>
              <a:rPr lang="zh-CN" altLang="zh-CN" dirty="0">
                <a:latin typeface="Times New Roman" panose="02020603050405020304" pitchFamily="18" charset="0"/>
                <a:ea typeface="楷体_GB2312" pitchFamily="1" charset="-122"/>
              </a:rPr>
              <a:t> </a:t>
            </a:r>
            <a:r>
              <a:rPr lang="zh-CN" altLang="zh-CN" b="1" dirty="0">
                <a:latin typeface="Times New Roman" panose="02020603050405020304" pitchFamily="18" charset="0"/>
                <a:ea typeface="楷体_GB2312" pitchFamily="1" charset="-122"/>
              </a:rPr>
              <a:t> </a:t>
            </a:r>
            <a:r>
              <a:rPr lang="zh-CN" altLang="zh-CN" b="1" dirty="0">
                <a:solidFill>
                  <a:schemeClr val="bg1"/>
                </a:solidFill>
                <a:latin typeface="Times New Roman" panose="02020603050405020304" pitchFamily="18" charset="0"/>
                <a:ea typeface="楷体_GB2312" pitchFamily="1" charset="-122"/>
              </a:rPr>
              <a:t>    </a:t>
            </a:r>
          </a:p>
        </p:txBody>
      </p:sp>
      <p:sp>
        <p:nvSpPr>
          <p:cNvPr id="19" name="Text Box 14">
            <a:extLst>
              <a:ext uri="{FF2B5EF4-FFF2-40B4-BE49-F238E27FC236}">
                <a16:creationId xmlns:a16="http://schemas.microsoft.com/office/drawing/2014/main" id="{62547499-B9AC-C04B-A36B-5D4A2C2251C4}"/>
              </a:ext>
            </a:extLst>
          </p:cNvPr>
          <p:cNvSpPr txBox="1">
            <a:spLocks noChangeArrowheads="1"/>
          </p:cNvSpPr>
          <p:nvPr/>
        </p:nvSpPr>
        <p:spPr bwMode="auto">
          <a:xfrm>
            <a:off x="854075" y="5794375"/>
            <a:ext cx="18457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zh-CN" sz="1800" b="1" dirty="0">
                <a:latin typeface="Times New Roman" panose="02020603050405020304" pitchFamily="18" charset="0"/>
                <a:ea typeface="楷体_GB2312" pitchFamily="1" charset="-122"/>
              </a:rPr>
              <a:t>PSO的基础:</a:t>
            </a:r>
            <a:r>
              <a:rPr lang="zh-CN" altLang="zh-CN" sz="1800" b="1" dirty="0">
                <a:solidFill>
                  <a:schemeClr val="bg1"/>
                </a:solidFill>
                <a:latin typeface="Times New Roman" panose="02020603050405020304" pitchFamily="18" charset="0"/>
                <a:ea typeface="楷体_GB2312" pitchFamily="1" charset="-122"/>
              </a:rPr>
              <a:t> </a:t>
            </a:r>
            <a:endParaRPr lang="zh-CN" altLang="zh-CN" sz="1800" dirty="0"/>
          </a:p>
        </p:txBody>
      </p:sp>
      <p:sp>
        <p:nvSpPr>
          <p:cNvPr id="20" name="Rectangle 15">
            <a:extLst>
              <a:ext uri="{FF2B5EF4-FFF2-40B4-BE49-F238E27FC236}">
                <a16:creationId xmlns:a16="http://schemas.microsoft.com/office/drawing/2014/main" id="{EC6F4B6C-FBEC-434A-B5DB-2CC149F966D5}"/>
              </a:ext>
            </a:extLst>
          </p:cNvPr>
          <p:cNvSpPr>
            <a:spLocks noChangeArrowheads="1"/>
          </p:cNvSpPr>
          <p:nvPr/>
        </p:nvSpPr>
        <p:spPr bwMode="auto">
          <a:xfrm>
            <a:off x="2328911" y="5778986"/>
            <a:ext cx="3009900" cy="400110"/>
          </a:xfrm>
          <a:prstGeom prst="rect">
            <a:avLst/>
          </a:prstGeom>
          <a:blipFill dpi="0" rotWithShape="1">
            <a:blip r:embed="rId2"/>
            <a:srcRect/>
            <a:tile tx="0" ty="0" sx="100000" sy="100000" flip="none" algn="tl"/>
          </a:blipFill>
          <a:ln w="38100" cap="flat"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zh-CN" altLang="zh-CN" b="1" dirty="0">
                <a:solidFill>
                  <a:schemeClr val="bg1"/>
                </a:solidFill>
                <a:ea typeface="楷体_GB2312" pitchFamily="1" charset="-122"/>
              </a:rPr>
              <a:t>信息的社会共享</a:t>
            </a:r>
            <a:r>
              <a:rPr lang="zh-CN" altLang="zh-CN" dirty="0">
                <a:solidFill>
                  <a:schemeClr val="bg1"/>
                </a:solidFill>
                <a:ea typeface="楷体_GB2312" pitchFamily="1" charset="-122"/>
              </a:rPr>
              <a:t> </a:t>
            </a:r>
            <a:r>
              <a:rPr lang="zh-CN" altLang="zh-CN" b="1" dirty="0">
                <a:solidFill>
                  <a:schemeClr val="bg1"/>
                </a:solidFill>
                <a:latin typeface="楷体_GB2312" pitchFamily="1" charset="-122"/>
                <a:ea typeface="楷体_GB2312" pitchFamily="1" charset="-122"/>
              </a:rPr>
              <a:t>    </a:t>
            </a:r>
          </a:p>
        </p:txBody>
      </p:sp>
    </p:spTree>
    <p:extLst>
      <p:ext uri="{BB962C8B-B14F-4D97-AF65-F5344CB8AC3E}">
        <p14:creationId xmlns:p14="http://schemas.microsoft.com/office/powerpoint/2010/main" val="345467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childTnLst>
                          </p:cTn>
                        </p:par>
                        <p:par>
                          <p:cTn id="42" fill="hold">
                            <p:stCondLst>
                              <p:cond delay="500"/>
                            </p:stCondLst>
                            <p:childTnLst>
                              <p:par>
                                <p:cTn id="43" presetID="7" presetClass="emph" presetSubtype="6" repeatCount="indefinite" autoRev="1" fill="hold" nodeType="afterEffect">
                                  <p:stCondLst>
                                    <p:cond delay="0"/>
                                  </p:stCondLst>
                                  <p:childTnLst>
                                    <p:animClr clrSpc="hsl" dir="cw">
                                      <p:cBhvr>
                                        <p:cTn id="44" dur="500" fill="hold"/>
                                        <p:tgtEl>
                                          <p:spTgt spid="17"/>
                                        </p:tgtEl>
                                        <p:attrNameLst>
                                          <p:attrName>stroke.color</p:attrName>
                                        </p:attrNameLst>
                                      </p:cBhvr>
                                      <p:to>
                                        <a:srgbClr val="FF0000"/>
                                      </p:to>
                                    </p:animClr>
                                    <p:set>
                                      <p:cBhvr>
                                        <p:cTn id="45" dur="500" fill="hold"/>
                                        <p:tgtEl>
                                          <p:spTgt spid="17"/>
                                        </p:tgtEl>
                                        <p:attrNameLst>
                                          <p:attrName>stroke.on</p:attrName>
                                        </p:attrNameLst>
                                      </p:cBhvr>
                                      <p:to>
                                        <p:strVal val="tru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left)">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wipe(left)">
                                      <p:cBhvr>
                                        <p:cTn id="6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autoUpdateAnimBg="0"/>
      <p:bldP spid="10" grpId="0" autoUpdateAnimBg="0"/>
      <p:bldP spid="11" grpId="0" autoUpdateAnimBg="0"/>
      <p:bldP spid="12" grpId="0" autoUpdateAnimBg="0"/>
      <p:bldP spid="13" grpId="0" autoUpdateAnimBg="0"/>
      <p:bldP spid="15" grpId="0" autoUpdateAnimBg="0"/>
      <p:bldP spid="16" grpId="0" bldLvl="0" animBg="1" autoUpdateAnimBg="0"/>
      <p:bldP spid="18" grpId="0" autoUpdateAnimBg="0"/>
      <p:bldP spid="19" grpId="0" bldLvl="0" autoUpdateAnimBg="0"/>
      <p:bldP spid="20" grpId="0" bldLvl="0" animBg="1"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 粒子群算法的基本思想</a:t>
            </a:r>
          </a:p>
        </p:txBody>
      </p:sp>
      <p:sp>
        <p:nvSpPr>
          <p:cNvPr id="21" name="Rectangle 3">
            <a:extLst>
              <a:ext uri="{FF2B5EF4-FFF2-40B4-BE49-F238E27FC236}">
                <a16:creationId xmlns:a16="http://schemas.microsoft.com/office/drawing/2014/main" id="{9456176D-A14B-E94F-8D99-84488C331898}"/>
              </a:ext>
            </a:extLst>
          </p:cNvPr>
          <p:cNvSpPr txBox="1">
            <a:spLocks noChangeArrowheads="1"/>
          </p:cNvSpPr>
          <p:nvPr/>
        </p:nvSpPr>
        <p:spPr bwMode="auto">
          <a:xfrm>
            <a:off x="476250" y="980729"/>
            <a:ext cx="8229600" cy="2880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0000"/>
              <a:buFont typeface="Wingdings" panose="05000000000000000000" pitchFamily="2" charset="2"/>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9900"/>
              </a:buClr>
              <a:buFont typeface="Wingdings" pitchFamily="2" charset="2"/>
              <a:buNone/>
            </a:pPr>
            <a:endParaRPr lang="zh-TW" altLang="en-US" sz="1800" b="1" dirty="0">
              <a:latin typeface="Arial Black" panose="020B0604020202020204" pitchFamily="34" charset="0"/>
            </a:endParaRPr>
          </a:p>
          <a:p>
            <a:pPr lvl="1">
              <a:buClr>
                <a:srgbClr val="FF9900"/>
              </a:buClr>
              <a:buFont typeface="Wingdings" panose="05000000000000000000" pitchFamily="2" charset="2"/>
              <a:buChar char="n"/>
            </a:pPr>
            <a:r>
              <a:rPr lang="zh-TW" altLang="en-US" sz="2400" b="1" dirty="0">
                <a:latin typeface="Times New Roman" panose="02020603050405020304" pitchFamily="18" charset="0"/>
                <a:ea typeface="宋体" panose="02010600030101010101" pitchFamily="2" charset="-122"/>
              </a:rPr>
              <a:t>生物学家对鸟</a:t>
            </a:r>
            <a:r>
              <a:rPr lang="en-US" altLang="zh-CN" sz="2400" b="1" dirty="0">
                <a:latin typeface="Times New Roman" panose="02020603050405020304" pitchFamily="18" charset="0"/>
                <a:ea typeface="宋体" panose="02010600030101010101" pitchFamily="2" charset="-122"/>
              </a:rPr>
              <a:t>(</a:t>
            </a:r>
            <a:r>
              <a:rPr lang="zh-TW" altLang="en-US" sz="2400" b="1" dirty="0">
                <a:latin typeface="Times New Roman" panose="02020603050405020304" pitchFamily="18" charset="0"/>
                <a:ea typeface="宋体" panose="02010600030101010101" pitchFamily="2" charset="-122"/>
              </a:rPr>
              <a:t>鱼</a:t>
            </a:r>
            <a:r>
              <a:rPr lang="en-US" altLang="zh-CN" sz="2400" b="1" dirty="0">
                <a:latin typeface="Times New Roman" panose="02020603050405020304" pitchFamily="18" charset="0"/>
                <a:ea typeface="宋体" panose="02010600030101010101" pitchFamily="2" charset="-122"/>
              </a:rPr>
              <a:t>)</a:t>
            </a:r>
            <a:r>
              <a:rPr lang="zh-TW" altLang="en-US" sz="2400" b="1" dirty="0">
                <a:latin typeface="Times New Roman" panose="02020603050405020304" pitchFamily="18" charset="0"/>
                <a:ea typeface="宋体" panose="02010600030101010101" pitchFamily="2" charset="-122"/>
              </a:rPr>
              <a:t>群捕食的行为研究</a:t>
            </a:r>
            <a:endParaRPr lang="zh-TW" altLang="en-US" sz="2800" dirty="0">
              <a:latin typeface="Times New Roman" panose="02020603050405020304" pitchFamily="18" charset="0"/>
              <a:ea typeface="宋体" panose="02010600030101010101" pitchFamily="2" charset="-122"/>
            </a:endParaRPr>
          </a:p>
          <a:p>
            <a:pPr lvl="1">
              <a:buFont typeface="Wingdings" panose="05000000000000000000" pitchFamily="2" charset="2"/>
              <a:buNone/>
            </a:pPr>
            <a:r>
              <a:rPr lang="zh-TW" altLang="en-US" b="1" dirty="0">
                <a:latin typeface="Times New Roman" panose="02020603050405020304" pitchFamily="18" charset="0"/>
                <a:ea typeface="宋体" panose="02010600030101010101" pitchFamily="2" charset="-122"/>
              </a:rPr>
              <a:t>	</a:t>
            </a:r>
          </a:p>
          <a:p>
            <a:pPr lvl="1">
              <a:buClr>
                <a:srgbClr val="FF9900"/>
              </a:buClr>
              <a:buFont typeface="Wingdings" panose="05000000000000000000" pitchFamily="2" charset="2"/>
              <a:buChar char="n"/>
            </a:pPr>
            <a:r>
              <a:rPr lang="zh-TW" altLang="en-US" sz="2400" b="1" dirty="0">
                <a:latin typeface="Times New Roman" panose="02020603050405020304" pitchFamily="18" charset="0"/>
                <a:ea typeface="宋体" panose="02010600030101010101" pitchFamily="2" charset="-122"/>
              </a:rPr>
              <a:t>社会行为 </a:t>
            </a:r>
            <a:r>
              <a:rPr lang="en-US" altLang="zh-CN" sz="2400" b="1" dirty="0">
                <a:latin typeface="Times New Roman" panose="02020603050405020304" pitchFamily="18" charset="0"/>
                <a:ea typeface="宋体" panose="02010600030101010101" pitchFamily="2" charset="-122"/>
              </a:rPr>
              <a:t>(Social-Only Model)</a:t>
            </a:r>
          </a:p>
          <a:p>
            <a:pPr lvl="1">
              <a:buClr>
                <a:srgbClr val="FF9900"/>
              </a:buClr>
              <a:buFont typeface="Wingdings" panose="05000000000000000000" pitchFamily="2" charset="2"/>
              <a:buChar char="n"/>
            </a:pPr>
            <a:endParaRPr lang="en-US" altLang="zh-CN" b="1" dirty="0">
              <a:latin typeface="Times New Roman" panose="02020603050405020304" pitchFamily="18" charset="0"/>
              <a:ea typeface="宋体" panose="02010600030101010101" pitchFamily="2" charset="-122"/>
            </a:endParaRPr>
          </a:p>
          <a:p>
            <a:pPr lvl="1">
              <a:buClr>
                <a:srgbClr val="FF9900"/>
              </a:buClr>
              <a:buFont typeface="Wingdings" panose="05000000000000000000" pitchFamily="2" charset="2"/>
              <a:buChar char="n"/>
            </a:pPr>
            <a:r>
              <a:rPr lang="zh-TW" altLang="en-US" sz="2400" b="1" dirty="0">
                <a:latin typeface="Times New Roman" panose="02020603050405020304" pitchFamily="18" charset="0"/>
                <a:ea typeface="宋体" panose="02010600030101010101" pitchFamily="2" charset="-122"/>
              </a:rPr>
              <a:t>个体认知 </a:t>
            </a:r>
            <a:r>
              <a:rPr lang="en-US" altLang="zh-CN" sz="2400" b="1" dirty="0">
                <a:latin typeface="Times New Roman" panose="02020603050405020304" pitchFamily="18" charset="0"/>
                <a:ea typeface="宋体" panose="02010600030101010101" pitchFamily="2" charset="-122"/>
              </a:rPr>
              <a:t>(Cognition-Only Model)</a:t>
            </a:r>
          </a:p>
        </p:txBody>
      </p:sp>
      <p:pic>
        <p:nvPicPr>
          <p:cNvPr id="22" name="Picture 28" descr="F2004032801411400000">
            <a:extLst>
              <a:ext uri="{FF2B5EF4-FFF2-40B4-BE49-F238E27FC236}">
                <a16:creationId xmlns:a16="http://schemas.microsoft.com/office/drawing/2014/main" id="{CE58EE3B-4576-EF4F-BF41-9FBF27AB4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 y="4257328"/>
            <a:ext cx="2879725" cy="1887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 name="Picture 24" descr="1234s">
            <a:extLst>
              <a:ext uri="{FF2B5EF4-FFF2-40B4-BE49-F238E27FC236}">
                <a16:creationId xmlns:a16="http://schemas.microsoft.com/office/drawing/2014/main" id="{18F85C5D-0E79-6A44-AF6F-9516B971F2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4257328"/>
            <a:ext cx="2603500" cy="1887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 name="Picture 27" descr="xin_2804022918209842966713">
            <a:extLst>
              <a:ext uri="{FF2B5EF4-FFF2-40B4-BE49-F238E27FC236}">
                <a16:creationId xmlns:a16="http://schemas.microsoft.com/office/drawing/2014/main" id="{FB78DDE7-AB9D-9948-9CA1-007281A656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9475" y="4257328"/>
            <a:ext cx="2455863" cy="1887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418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 粒子群算法的基本思想</a:t>
            </a:r>
          </a:p>
        </p:txBody>
      </p:sp>
      <p:sp>
        <p:nvSpPr>
          <p:cNvPr id="7" name="Rectangle 3">
            <a:extLst>
              <a:ext uri="{FF2B5EF4-FFF2-40B4-BE49-F238E27FC236}">
                <a16:creationId xmlns:a16="http://schemas.microsoft.com/office/drawing/2014/main" id="{496D6615-37BF-1A44-A570-16DA40A6DA0E}"/>
              </a:ext>
            </a:extLst>
          </p:cNvPr>
          <p:cNvSpPr txBox="1">
            <a:spLocks noChangeArrowheads="1"/>
          </p:cNvSpPr>
          <p:nvPr/>
        </p:nvSpPr>
        <p:spPr bwMode="auto">
          <a:xfrm>
            <a:off x="251520" y="1268761"/>
            <a:ext cx="8846073"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0000"/>
              <a:buFont typeface="Wingdings" panose="05000000000000000000" pitchFamily="2" charset="2"/>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SimHei" panose="02010609060101010101" pitchFamily="49" charset="-122"/>
                <a:ea typeface="SimHei" panose="02010609060101010101" pitchFamily="49" charset="-122"/>
              </a:rPr>
              <a:t>每个寻优的</a:t>
            </a:r>
            <a:r>
              <a:rPr lang="zh-CN" altLang="en-US" sz="2400" dirty="0">
                <a:solidFill>
                  <a:srgbClr val="FF0000"/>
                </a:solidFill>
                <a:latin typeface="SimHei" panose="02010609060101010101" pitchFamily="49" charset="-122"/>
                <a:ea typeface="SimHei" panose="02010609060101010101" pitchFamily="49" charset="-122"/>
              </a:rPr>
              <a:t>问题解</a:t>
            </a:r>
            <a:r>
              <a:rPr lang="zh-CN" altLang="en-US" sz="2400" dirty="0">
                <a:latin typeface="SimHei" panose="02010609060101010101" pitchFamily="49" charset="-122"/>
                <a:ea typeface="SimHei" panose="02010609060101010101" pitchFamily="49" charset="-122"/>
              </a:rPr>
              <a:t>都被想像成</a:t>
            </a:r>
            <a:r>
              <a:rPr lang="zh-CN" altLang="en-US" sz="2400" dirty="0">
                <a:solidFill>
                  <a:srgbClr val="FF0000"/>
                </a:solidFill>
                <a:latin typeface="SimHei" panose="02010609060101010101" pitchFamily="49" charset="-122"/>
                <a:ea typeface="SimHei" panose="02010609060101010101" pitchFamily="49" charset="-122"/>
              </a:rPr>
              <a:t>一只鸟</a:t>
            </a:r>
            <a:r>
              <a:rPr lang="zh-CN" altLang="en-US" sz="2400" dirty="0">
                <a:latin typeface="SimHei" panose="02010609060101010101" pitchFamily="49" charset="-122"/>
                <a:ea typeface="SimHei" panose="02010609060101010101" pitchFamily="49" charset="-122"/>
              </a:rPr>
              <a:t>，称为</a:t>
            </a:r>
            <a:r>
              <a:rPr lang="zh-TW" altLang="en-US" sz="2400" dirty="0">
                <a:latin typeface="SimHei" panose="02010609060101010101" pitchFamily="49" charset="-122"/>
                <a:ea typeface="SimHei" panose="02010609060101010101" pitchFamily="49" charset="-122"/>
              </a:rPr>
              <a:t>“</a:t>
            </a:r>
            <a:r>
              <a:rPr lang="zh-CN" altLang="en-US" sz="2400" dirty="0">
                <a:solidFill>
                  <a:srgbClr val="FF0000"/>
                </a:solidFill>
                <a:latin typeface="SimHei" panose="02010609060101010101" pitchFamily="49" charset="-122"/>
                <a:ea typeface="SimHei" panose="02010609060101010101" pitchFamily="49" charset="-122"/>
              </a:rPr>
              <a:t>粒子</a:t>
            </a:r>
            <a:r>
              <a:rPr lang="zh-TW" altLang="en-US"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。所有粒子都在一个D维空间进行搜索。</a:t>
            </a:r>
          </a:p>
          <a:p>
            <a:pPr>
              <a:lnSpc>
                <a:spcPct val="150000"/>
              </a:lnSpc>
            </a:pPr>
            <a:r>
              <a:rPr lang="zh-CN" altLang="en-US" sz="2400" dirty="0">
                <a:latin typeface="SimHei" panose="02010609060101010101" pitchFamily="49" charset="-122"/>
                <a:ea typeface="SimHei" panose="02010609060101010101" pitchFamily="49" charset="-122"/>
              </a:rPr>
              <a:t>所有的粒子都由一个</a:t>
            </a:r>
            <a:r>
              <a:rPr lang="en-US" altLang="zh-CN" sz="2400" dirty="0">
                <a:solidFill>
                  <a:srgbClr val="FF0000"/>
                </a:solidFill>
                <a:latin typeface="SimHei" panose="02010609060101010101" pitchFamily="49" charset="-122"/>
                <a:ea typeface="SimHei" panose="02010609060101010101" pitchFamily="49" charset="-122"/>
              </a:rPr>
              <a:t>fitness function</a:t>
            </a:r>
            <a:r>
              <a:rPr lang="en-US" altLang="zh-CN" sz="2400" dirty="0">
                <a:latin typeface="SimHei" panose="02010609060101010101" pitchFamily="49" charset="-122"/>
                <a:ea typeface="SimHei" panose="02010609060101010101" pitchFamily="49" charset="-122"/>
              </a:rPr>
              <a:t> </a:t>
            </a:r>
            <a:r>
              <a:rPr lang="zh-CN" altLang="en-US" sz="2400" dirty="0">
                <a:latin typeface="SimHei" panose="02010609060101010101" pitchFamily="49" charset="-122"/>
                <a:ea typeface="SimHei" panose="02010609060101010101" pitchFamily="49" charset="-122"/>
              </a:rPr>
              <a:t>确定适应值以判断目前的</a:t>
            </a:r>
            <a:r>
              <a:rPr lang="zh-CN" altLang="en-US" sz="2400" dirty="0">
                <a:solidFill>
                  <a:srgbClr val="FF0000"/>
                </a:solidFill>
                <a:latin typeface="SimHei" panose="02010609060101010101" pitchFamily="49" charset="-122"/>
                <a:ea typeface="SimHei" panose="02010609060101010101" pitchFamily="49" charset="-122"/>
              </a:rPr>
              <a:t>位置好坏</a:t>
            </a:r>
            <a:r>
              <a:rPr lang="zh-CN" altLang="en-US" sz="2400" dirty="0">
                <a:latin typeface="SimHei" panose="02010609060101010101" pitchFamily="49" charset="-122"/>
                <a:ea typeface="SimHei" panose="02010609060101010101" pitchFamily="49" charset="-122"/>
              </a:rPr>
              <a:t>。</a:t>
            </a:r>
          </a:p>
          <a:p>
            <a:pPr>
              <a:lnSpc>
                <a:spcPct val="150000"/>
              </a:lnSpc>
            </a:pPr>
            <a:r>
              <a:rPr lang="zh-CN" altLang="en-US" sz="2400" dirty="0">
                <a:latin typeface="SimHei" panose="02010609060101010101" pitchFamily="49" charset="-122"/>
                <a:ea typeface="SimHei" panose="02010609060101010101" pitchFamily="49" charset="-122"/>
              </a:rPr>
              <a:t>每一个粒子必须赋予记忆功能，能记住所搜寻到的最佳位置。</a:t>
            </a:r>
          </a:p>
          <a:p>
            <a:pPr>
              <a:lnSpc>
                <a:spcPct val="150000"/>
              </a:lnSpc>
            </a:pPr>
            <a:r>
              <a:rPr lang="zh-CN" altLang="en-US" sz="2400" dirty="0">
                <a:latin typeface="SimHei" panose="02010609060101010101" pitchFamily="49" charset="-122"/>
                <a:ea typeface="SimHei" panose="02010609060101010101" pitchFamily="49" charset="-122"/>
              </a:rPr>
              <a:t>每一个粒子还有</a:t>
            </a:r>
            <a:r>
              <a:rPr lang="zh-TW" altLang="en-US" sz="2400" dirty="0">
                <a:latin typeface="SimHei" panose="02010609060101010101" pitchFamily="49" charset="-122"/>
                <a:ea typeface="SimHei" panose="02010609060101010101" pitchFamily="49" charset="-122"/>
              </a:rPr>
              <a:t>一</a:t>
            </a:r>
            <a:r>
              <a:rPr lang="zh-CN" altLang="en-US" sz="2400" dirty="0">
                <a:latin typeface="SimHei" panose="02010609060101010101" pitchFamily="49" charset="-122"/>
                <a:ea typeface="SimHei" panose="02010609060101010101" pitchFamily="49" charset="-122"/>
              </a:rPr>
              <a:t>个速度以决定飞行的距离和方向</a:t>
            </a:r>
            <a:r>
              <a:rPr lang="zh-TW" altLang="en-US"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这个速度根据它本身的飞行经验以及同伴的飞行经验进行动态调整。 </a:t>
            </a:r>
            <a:endParaRPr lang="zh-TW" alt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1862739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 粒子群算法求最优解</a:t>
            </a:r>
          </a:p>
        </p:txBody>
      </p:sp>
      <p:sp>
        <p:nvSpPr>
          <p:cNvPr id="4" name="Rectangle 6">
            <a:extLst>
              <a:ext uri="{FF2B5EF4-FFF2-40B4-BE49-F238E27FC236}">
                <a16:creationId xmlns:a16="http://schemas.microsoft.com/office/drawing/2014/main" id="{86073C21-465A-3546-8EEF-9A733849FD50}"/>
              </a:ext>
            </a:extLst>
          </p:cNvPr>
          <p:cNvSpPr>
            <a:spLocks noChangeArrowheads="1"/>
          </p:cNvSpPr>
          <p:nvPr/>
        </p:nvSpPr>
        <p:spPr bwMode="auto">
          <a:xfrm>
            <a:off x="549465" y="1340768"/>
            <a:ext cx="815340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buClr>
                <a:schemeClr val="folHlink"/>
              </a:buClr>
              <a:buSzPct val="60000"/>
              <a:buFont typeface="Wingdings" pitchFamily="2" charset="2"/>
              <a:buNone/>
            </a:pPr>
            <a:r>
              <a:rPr lang="zh-CN" altLang="zh-CN" sz="2000" dirty="0">
                <a:latin typeface="楷体_GB2312" pitchFamily="1" charset="-122"/>
                <a:ea typeface="楷体_GB2312" pitchFamily="1" charset="-122"/>
              </a:rPr>
              <a:t>D维空间中，有N个粒子；</a:t>
            </a:r>
          </a:p>
          <a:p>
            <a:pPr eaLnBrk="0" hangingPunct="0">
              <a:spcBef>
                <a:spcPct val="50000"/>
              </a:spcBef>
              <a:buClr>
                <a:schemeClr val="folHlink"/>
              </a:buClr>
              <a:buSzPct val="60000"/>
              <a:buFont typeface="Wingdings" pitchFamily="2" charset="2"/>
              <a:buNone/>
            </a:pPr>
            <a:r>
              <a:rPr lang="zh-CN" altLang="zh-CN" sz="2000" dirty="0">
                <a:latin typeface="楷体_GB2312" pitchFamily="1" charset="-122"/>
                <a:ea typeface="楷体_GB2312" pitchFamily="1" charset="-122"/>
              </a:rPr>
              <a:t>    粒子i位置：</a:t>
            </a:r>
            <a:r>
              <a:rPr lang="zh-CN" altLang="zh-CN" sz="2000" b="1" dirty="0">
                <a:latin typeface="楷体_GB2312" pitchFamily="1" charset="-122"/>
                <a:ea typeface="楷体_GB2312" pitchFamily="1" charset="-122"/>
              </a:rPr>
              <a:t>x</a:t>
            </a:r>
            <a:r>
              <a:rPr lang="zh-CN" altLang="zh-CN" sz="2000" b="1" baseline="-25000" dirty="0">
                <a:latin typeface="楷体_GB2312" pitchFamily="1" charset="-122"/>
                <a:ea typeface="楷体_GB2312" pitchFamily="1" charset="-122"/>
              </a:rPr>
              <a:t>i</a:t>
            </a:r>
            <a:r>
              <a:rPr lang="zh-CN" altLang="zh-CN" sz="2000" dirty="0">
                <a:latin typeface="楷体_GB2312" pitchFamily="1" charset="-122"/>
                <a:ea typeface="楷体_GB2312" pitchFamily="1" charset="-122"/>
              </a:rPr>
              <a:t>=(x</a:t>
            </a:r>
            <a:r>
              <a:rPr lang="zh-CN" altLang="zh-CN" sz="2000" baseline="-25000" dirty="0">
                <a:latin typeface="楷体_GB2312" pitchFamily="1" charset="-122"/>
                <a:ea typeface="楷体_GB2312" pitchFamily="1" charset="-122"/>
              </a:rPr>
              <a:t>i1</a:t>
            </a:r>
            <a:r>
              <a:rPr lang="zh-CN" altLang="zh-CN" sz="2000" dirty="0">
                <a:latin typeface="楷体_GB2312" pitchFamily="1" charset="-122"/>
                <a:ea typeface="楷体_GB2312" pitchFamily="1" charset="-122"/>
              </a:rPr>
              <a:t>,x</a:t>
            </a:r>
            <a:r>
              <a:rPr lang="zh-CN" altLang="zh-CN" sz="2000" baseline="-25000" dirty="0">
                <a:latin typeface="楷体_GB2312" pitchFamily="1" charset="-122"/>
                <a:ea typeface="楷体_GB2312" pitchFamily="1" charset="-122"/>
              </a:rPr>
              <a:t>i2</a:t>
            </a:r>
            <a:r>
              <a:rPr lang="zh-CN" altLang="zh-CN" sz="2000" dirty="0">
                <a:latin typeface="楷体_GB2312" pitchFamily="1" charset="-122"/>
                <a:ea typeface="楷体_GB2312" pitchFamily="1" charset="-122"/>
              </a:rPr>
              <a:t>,</a:t>
            </a:r>
            <a:r>
              <a:rPr lang="zh-CN" altLang="zh-CN" sz="2000" dirty="0">
                <a:latin typeface="Tahoma" panose="020B0604030504040204" pitchFamily="34" charset="0"/>
                <a:ea typeface="楷体_GB2312" pitchFamily="1" charset="-122"/>
              </a:rPr>
              <a:t>…</a:t>
            </a:r>
            <a:r>
              <a:rPr lang="zh-CN" altLang="zh-CN" sz="2000" dirty="0">
                <a:latin typeface="楷体_GB2312" pitchFamily="1" charset="-122"/>
                <a:ea typeface="楷体_GB2312" pitchFamily="1" charset="-122"/>
              </a:rPr>
              <a:t>x</a:t>
            </a:r>
            <a:r>
              <a:rPr lang="zh-CN" altLang="zh-CN" sz="2000" baseline="-25000" dirty="0">
                <a:latin typeface="楷体_GB2312" pitchFamily="1" charset="-122"/>
                <a:ea typeface="楷体_GB2312" pitchFamily="1" charset="-122"/>
              </a:rPr>
              <a:t>iD</a:t>
            </a:r>
            <a:r>
              <a:rPr lang="zh-CN" altLang="zh-CN" sz="2000" dirty="0">
                <a:latin typeface="楷体_GB2312" pitchFamily="1" charset="-122"/>
                <a:ea typeface="楷体_GB2312" pitchFamily="1" charset="-122"/>
              </a:rPr>
              <a:t>)，将x</a:t>
            </a:r>
            <a:r>
              <a:rPr lang="zh-CN" altLang="zh-CN" sz="2000" baseline="-25000" dirty="0">
                <a:latin typeface="楷体_GB2312" pitchFamily="1" charset="-122"/>
                <a:ea typeface="楷体_GB2312" pitchFamily="1" charset="-122"/>
              </a:rPr>
              <a:t>i</a:t>
            </a:r>
            <a:r>
              <a:rPr lang="zh-CN" altLang="zh-CN" sz="2000" dirty="0">
                <a:latin typeface="楷体_GB2312" pitchFamily="1" charset="-122"/>
                <a:ea typeface="楷体_GB2312" pitchFamily="1" charset="-122"/>
              </a:rPr>
              <a:t>代入适应函数f(x</a:t>
            </a:r>
            <a:r>
              <a:rPr lang="zh-CN" altLang="zh-CN" sz="2000" baseline="-25000" dirty="0">
                <a:latin typeface="楷体_GB2312" pitchFamily="1" charset="-122"/>
                <a:ea typeface="楷体_GB2312" pitchFamily="1" charset="-122"/>
              </a:rPr>
              <a:t>i</a:t>
            </a:r>
            <a:r>
              <a:rPr lang="zh-CN" altLang="zh-CN" sz="2000" dirty="0">
                <a:latin typeface="楷体_GB2312" pitchFamily="1" charset="-122"/>
                <a:ea typeface="楷体_GB2312" pitchFamily="1" charset="-122"/>
              </a:rPr>
              <a:t>)求适应值；</a:t>
            </a:r>
          </a:p>
          <a:p>
            <a:pPr eaLnBrk="0" hangingPunct="0">
              <a:spcBef>
                <a:spcPct val="50000"/>
              </a:spcBef>
              <a:buClr>
                <a:schemeClr val="folHlink"/>
              </a:buClr>
              <a:buSzPct val="60000"/>
              <a:buFont typeface="Wingdings" pitchFamily="2" charset="2"/>
              <a:buNone/>
            </a:pPr>
            <a:r>
              <a:rPr lang="zh-CN" altLang="zh-CN" sz="2000" dirty="0">
                <a:latin typeface="楷体_GB2312" pitchFamily="1" charset="-122"/>
                <a:ea typeface="楷体_GB2312" pitchFamily="1" charset="-122"/>
              </a:rPr>
              <a:t>    粒子i速度：</a:t>
            </a:r>
            <a:r>
              <a:rPr lang="zh-CN" altLang="zh-CN" sz="2000" b="1" dirty="0">
                <a:latin typeface="楷体_GB2312" pitchFamily="1" charset="-122"/>
                <a:ea typeface="楷体_GB2312" pitchFamily="1" charset="-122"/>
              </a:rPr>
              <a:t>v</a:t>
            </a:r>
            <a:r>
              <a:rPr lang="zh-CN" altLang="zh-CN" sz="2000" b="1" baseline="-25000" dirty="0">
                <a:latin typeface="楷体_GB2312" pitchFamily="1" charset="-122"/>
                <a:ea typeface="楷体_GB2312" pitchFamily="1" charset="-122"/>
              </a:rPr>
              <a:t>i</a:t>
            </a:r>
            <a:r>
              <a:rPr lang="zh-CN" altLang="zh-CN" sz="2000" dirty="0">
                <a:latin typeface="楷体_GB2312" pitchFamily="1" charset="-122"/>
                <a:ea typeface="楷体_GB2312" pitchFamily="1" charset="-122"/>
              </a:rPr>
              <a:t>=(v</a:t>
            </a:r>
            <a:r>
              <a:rPr lang="zh-CN" altLang="zh-CN" sz="2000" baseline="-25000" dirty="0">
                <a:latin typeface="楷体_GB2312" pitchFamily="1" charset="-122"/>
                <a:ea typeface="楷体_GB2312" pitchFamily="1" charset="-122"/>
              </a:rPr>
              <a:t>i1</a:t>
            </a:r>
            <a:r>
              <a:rPr lang="zh-CN" altLang="zh-CN" sz="2000" dirty="0">
                <a:latin typeface="楷体_GB2312" pitchFamily="1" charset="-122"/>
                <a:ea typeface="楷体_GB2312" pitchFamily="1" charset="-122"/>
              </a:rPr>
              <a:t>,v</a:t>
            </a:r>
            <a:r>
              <a:rPr lang="zh-CN" altLang="zh-CN" sz="2000" baseline="-25000" dirty="0">
                <a:latin typeface="楷体_GB2312" pitchFamily="1" charset="-122"/>
                <a:ea typeface="楷体_GB2312" pitchFamily="1" charset="-122"/>
              </a:rPr>
              <a:t>i2</a:t>
            </a:r>
            <a:r>
              <a:rPr lang="zh-CN" altLang="zh-CN" sz="2000" dirty="0">
                <a:latin typeface="楷体_GB2312" pitchFamily="1" charset="-122"/>
                <a:ea typeface="楷体_GB2312" pitchFamily="1" charset="-122"/>
              </a:rPr>
              <a:t>,</a:t>
            </a:r>
            <a:r>
              <a:rPr lang="zh-CN" altLang="zh-CN" sz="2000" dirty="0">
                <a:latin typeface="Tahoma" panose="020B0604030504040204" pitchFamily="34" charset="0"/>
                <a:ea typeface="楷体_GB2312" pitchFamily="1" charset="-122"/>
              </a:rPr>
              <a:t>…</a:t>
            </a:r>
            <a:r>
              <a:rPr lang="zh-CN" altLang="zh-CN" sz="2000" dirty="0">
                <a:latin typeface="楷体_GB2312" pitchFamily="1" charset="-122"/>
                <a:ea typeface="楷体_GB2312" pitchFamily="1" charset="-122"/>
              </a:rPr>
              <a:t>v</a:t>
            </a:r>
            <a:r>
              <a:rPr lang="zh-CN" altLang="zh-CN" sz="2000" baseline="-25000" dirty="0">
                <a:latin typeface="楷体_GB2312" pitchFamily="1" charset="-122"/>
                <a:ea typeface="楷体_GB2312" pitchFamily="1" charset="-122"/>
              </a:rPr>
              <a:t>iD</a:t>
            </a:r>
            <a:r>
              <a:rPr lang="zh-CN" altLang="zh-CN" sz="2000" dirty="0">
                <a:latin typeface="楷体_GB2312" pitchFamily="1" charset="-122"/>
                <a:ea typeface="楷体_GB2312" pitchFamily="1" charset="-122"/>
              </a:rPr>
              <a:t>)</a:t>
            </a:r>
          </a:p>
          <a:p>
            <a:pPr eaLnBrk="0" hangingPunct="0">
              <a:spcBef>
                <a:spcPct val="50000"/>
              </a:spcBef>
              <a:buClr>
                <a:schemeClr val="folHlink"/>
              </a:buClr>
              <a:buSzPct val="60000"/>
              <a:buFont typeface="Wingdings" pitchFamily="2" charset="2"/>
              <a:buNone/>
            </a:pPr>
            <a:r>
              <a:rPr lang="zh-CN" altLang="zh-CN" sz="2000" dirty="0">
                <a:latin typeface="楷体_GB2312" pitchFamily="1" charset="-122"/>
                <a:ea typeface="楷体_GB2312" pitchFamily="1" charset="-122"/>
              </a:rPr>
              <a:t>    粒子i个体经历过的最好位置：</a:t>
            </a:r>
            <a:r>
              <a:rPr lang="zh-CN" altLang="zh-CN" sz="2000" b="1" dirty="0">
                <a:latin typeface="楷体_GB2312" pitchFamily="1" charset="-122"/>
                <a:ea typeface="楷体_GB2312" pitchFamily="1" charset="-122"/>
              </a:rPr>
              <a:t>pbest</a:t>
            </a:r>
            <a:r>
              <a:rPr lang="zh-CN" altLang="zh-CN" sz="2000" b="1" baseline="-25000" dirty="0">
                <a:latin typeface="楷体_GB2312" pitchFamily="1" charset="-122"/>
                <a:ea typeface="楷体_GB2312" pitchFamily="1" charset="-122"/>
              </a:rPr>
              <a:t>i</a:t>
            </a:r>
            <a:r>
              <a:rPr lang="zh-CN" altLang="zh-CN" sz="2000" dirty="0">
                <a:latin typeface="楷体_GB2312" pitchFamily="1" charset="-122"/>
                <a:ea typeface="楷体_GB2312" pitchFamily="1" charset="-122"/>
              </a:rPr>
              <a:t>=(p</a:t>
            </a:r>
            <a:r>
              <a:rPr lang="zh-CN" altLang="zh-CN" sz="2000" baseline="-25000" dirty="0">
                <a:latin typeface="楷体_GB2312" pitchFamily="1" charset="-122"/>
                <a:ea typeface="楷体_GB2312" pitchFamily="1" charset="-122"/>
              </a:rPr>
              <a:t>i1</a:t>
            </a:r>
            <a:r>
              <a:rPr lang="zh-CN" altLang="zh-CN" sz="2000" dirty="0">
                <a:latin typeface="楷体_GB2312" pitchFamily="1" charset="-122"/>
                <a:ea typeface="楷体_GB2312" pitchFamily="1" charset="-122"/>
              </a:rPr>
              <a:t>,p</a:t>
            </a:r>
            <a:r>
              <a:rPr lang="zh-CN" altLang="zh-CN" sz="2000" baseline="-25000" dirty="0">
                <a:latin typeface="楷体_GB2312" pitchFamily="1" charset="-122"/>
                <a:ea typeface="楷体_GB2312" pitchFamily="1" charset="-122"/>
              </a:rPr>
              <a:t>i2</a:t>
            </a:r>
            <a:r>
              <a:rPr lang="zh-CN" altLang="zh-CN" sz="2000" dirty="0">
                <a:latin typeface="楷体_GB2312" pitchFamily="1" charset="-122"/>
                <a:ea typeface="楷体_GB2312" pitchFamily="1" charset="-122"/>
              </a:rPr>
              <a:t>,</a:t>
            </a:r>
            <a:r>
              <a:rPr lang="zh-CN" altLang="zh-CN" sz="2000" dirty="0">
                <a:latin typeface="Tahoma" panose="020B0604030504040204" pitchFamily="34" charset="0"/>
                <a:ea typeface="楷体_GB2312" pitchFamily="1" charset="-122"/>
              </a:rPr>
              <a:t>…</a:t>
            </a:r>
            <a:r>
              <a:rPr lang="zh-CN" altLang="zh-CN" sz="2000" dirty="0">
                <a:latin typeface="楷体_GB2312" pitchFamily="1" charset="-122"/>
                <a:ea typeface="楷体_GB2312" pitchFamily="1" charset="-122"/>
              </a:rPr>
              <a:t>p</a:t>
            </a:r>
            <a:r>
              <a:rPr lang="zh-CN" altLang="zh-CN" sz="2000" baseline="-25000" dirty="0">
                <a:latin typeface="楷体_GB2312" pitchFamily="1" charset="-122"/>
                <a:ea typeface="楷体_GB2312" pitchFamily="1" charset="-122"/>
              </a:rPr>
              <a:t>iD</a:t>
            </a:r>
            <a:r>
              <a:rPr lang="zh-CN" altLang="zh-CN" sz="2000" dirty="0">
                <a:latin typeface="楷体_GB2312" pitchFamily="1" charset="-122"/>
                <a:ea typeface="楷体_GB2312" pitchFamily="1" charset="-122"/>
              </a:rPr>
              <a:t>) </a:t>
            </a:r>
          </a:p>
          <a:p>
            <a:pPr eaLnBrk="0" hangingPunct="0">
              <a:spcBef>
                <a:spcPct val="50000"/>
              </a:spcBef>
              <a:buClr>
                <a:schemeClr val="folHlink"/>
              </a:buClr>
              <a:buSzPct val="60000"/>
              <a:buFont typeface="Wingdings" pitchFamily="2" charset="2"/>
              <a:buNone/>
            </a:pPr>
            <a:r>
              <a:rPr lang="zh-CN" altLang="zh-CN" sz="2000" dirty="0">
                <a:latin typeface="楷体_GB2312" pitchFamily="1" charset="-122"/>
                <a:ea typeface="楷体_GB2312" pitchFamily="1" charset="-122"/>
              </a:rPr>
              <a:t>    种群所经历过的最好位置：</a:t>
            </a:r>
            <a:r>
              <a:rPr lang="zh-CN" altLang="zh-CN" sz="2000" b="1" dirty="0">
                <a:latin typeface="楷体_GB2312" pitchFamily="1" charset="-122"/>
                <a:ea typeface="楷体_GB2312" pitchFamily="1" charset="-122"/>
              </a:rPr>
              <a:t>gbest</a:t>
            </a:r>
            <a:r>
              <a:rPr lang="zh-CN" altLang="zh-CN" sz="2000" dirty="0">
                <a:latin typeface="楷体_GB2312" pitchFamily="1" charset="-122"/>
                <a:ea typeface="楷体_GB2312" pitchFamily="1" charset="-122"/>
              </a:rPr>
              <a:t>=(g</a:t>
            </a:r>
            <a:r>
              <a:rPr lang="zh-CN" altLang="zh-CN" sz="2000" baseline="-25000" dirty="0">
                <a:latin typeface="楷体_GB2312" pitchFamily="1" charset="-122"/>
                <a:ea typeface="楷体_GB2312" pitchFamily="1" charset="-122"/>
              </a:rPr>
              <a:t>1</a:t>
            </a:r>
            <a:r>
              <a:rPr lang="zh-CN" altLang="zh-CN" sz="2000" dirty="0">
                <a:latin typeface="楷体_GB2312" pitchFamily="1" charset="-122"/>
                <a:ea typeface="楷体_GB2312" pitchFamily="1" charset="-122"/>
              </a:rPr>
              <a:t>,g</a:t>
            </a:r>
            <a:r>
              <a:rPr lang="zh-CN" altLang="zh-CN" sz="2000" baseline="-25000" dirty="0">
                <a:latin typeface="楷体_GB2312" pitchFamily="1" charset="-122"/>
                <a:ea typeface="楷体_GB2312" pitchFamily="1" charset="-122"/>
              </a:rPr>
              <a:t>2</a:t>
            </a:r>
            <a:r>
              <a:rPr lang="zh-CN" altLang="zh-CN" sz="2000" dirty="0">
                <a:latin typeface="楷体_GB2312" pitchFamily="1" charset="-122"/>
                <a:ea typeface="楷体_GB2312" pitchFamily="1" charset="-122"/>
              </a:rPr>
              <a:t>,</a:t>
            </a:r>
            <a:r>
              <a:rPr lang="zh-CN" altLang="zh-CN" sz="2000" dirty="0">
                <a:latin typeface="Tahoma" panose="020B0604030504040204" pitchFamily="34" charset="0"/>
                <a:ea typeface="楷体_GB2312" pitchFamily="1" charset="-122"/>
              </a:rPr>
              <a:t>…</a:t>
            </a:r>
            <a:r>
              <a:rPr lang="zh-CN" altLang="zh-CN" sz="2000" dirty="0">
                <a:latin typeface="楷体_GB2312" pitchFamily="1" charset="-122"/>
                <a:ea typeface="楷体_GB2312" pitchFamily="1" charset="-122"/>
              </a:rPr>
              <a:t>g</a:t>
            </a:r>
            <a:r>
              <a:rPr lang="zh-CN" altLang="zh-CN" sz="2000" baseline="-25000" dirty="0">
                <a:latin typeface="楷体_GB2312" pitchFamily="1" charset="-122"/>
                <a:ea typeface="楷体_GB2312" pitchFamily="1" charset="-122"/>
              </a:rPr>
              <a:t>D</a:t>
            </a:r>
            <a:r>
              <a:rPr lang="zh-CN" altLang="zh-CN" sz="2000" dirty="0">
                <a:latin typeface="楷体_GB2312" pitchFamily="1" charset="-122"/>
                <a:ea typeface="楷体_GB2312" pitchFamily="1" charset="-122"/>
              </a:rPr>
              <a:t>)</a:t>
            </a:r>
          </a:p>
          <a:p>
            <a:pPr eaLnBrk="0" hangingPunct="0">
              <a:spcBef>
                <a:spcPct val="50000"/>
              </a:spcBef>
              <a:buClr>
                <a:schemeClr val="folHlink"/>
              </a:buClr>
              <a:buSzPct val="60000"/>
              <a:buFont typeface="Wingdings" pitchFamily="2" charset="2"/>
              <a:buNone/>
            </a:pPr>
            <a:endParaRPr lang="zh-CN" altLang="zh-CN" sz="2000" dirty="0">
              <a:latin typeface="楷体_GB2312" pitchFamily="1" charset="-122"/>
              <a:ea typeface="楷体_GB2312" pitchFamily="1" charset="-122"/>
            </a:endParaRPr>
          </a:p>
          <a:p>
            <a:pPr eaLnBrk="0" hangingPunct="0">
              <a:spcBef>
                <a:spcPct val="50000"/>
              </a:spcBef>
              <a:buClr>
                <a:schemeClr val="folHlink"/>
              </a:buClr>
              <a:buSzPct val="60000"/>
              <a:buFont typeface="Wingdings" pitchFamily="2" charset="2"/>
              <a:buNone/>
            </a:pPr>
            <a:r>
              <a:rPr lang="zh-CN" altLang="zh-CN" sz="2000" dirty="0">
                <a:latin typeface="楷体_GB2312" pitchFamily="1" charset="-122"/>
                <a:ea typeface="楷体_GB2312" pitchFamily="1" charset="-122"/>
              </a:rPr>
              <a:t>通常，在第d（1</a:t>
            </a:r>
            <a:r>
              <a:rPr lang="zh-CN" altLang="zh-CN" dirty="0"/>
              <a:t>≤d≤D</a:t>
            </a:r>
            <a:r>
              <a:rPr lang="zh-CN" altLang="zh-CN" sz="2000" dirty="0">
                <a:latin typeface="楷体_GB2312" pitchFamily="1" charset="-122"/>
                <a:ea typeface="楷体_GB2312" pitchFamily="1" charset="-122"/>
              </a:rPr>
              <a:t>）维的位置变化范围限定在</a:t>
            </a:r>
            <a:r>
              <a:rPr lang="zh-CN" altLang="en-US" sz="2000" dirty="0">
                <a:latin typeface="楷体_GB2312" pitchFamily="1" charset="-122"/>
                <a:ea typeface="楷体_GB2312" pitchFamily="1" charset="-122"/>
              </a:rPr>
              <a:t>           </a:t>
            </a:r>
            <a:r>
              <a:rPr lang="zh-CN" altLang="zh-CN" sz="2000" dirty="0">
                <a:latin typeface="楷体_GB2312" pitchFamily="1" charset="-122"/>
                <a:ea typeface="楷体_GB2312" pitchFamily="1" charset="-122"/>
              </a:rPr>
              <a:t>              内，     </a:t>
            </a:r>
          </a:p>
          <a:p>
            <a:pPr eaLnBrk="0" hangingPunct="0">
              <a:spcBef>
                <a:spcPct val="50000"/>
              </a:spcBef>
              <a:buClr>
                <a:schemeClr val="folHlink"/>
              </a:buClr>
              <a:buSzPct val="60000"/>
              <a:buFont typeface="Wingdings" pitchFamily="2" charset="2"/>
              <a:buNone/>
            </a:pPr>
            <a:r>
              <a:rPr lang="zh-CN" altLang="zh-CN" sz="2000" dirty="0">
                <a:latin typeface="楷体_GB2312" pitchFamily="1" charset="-122"/>
                <a:ea typeface="楷体_GB2312" pitchFamily="1" charset="-122"/>
              </a:rPr>
              <a:t>    速度变化范围限定在</a:t>
            </a:r>
            <a:r>
              <a:rPr lang="zh-CN" altLang="en-US" sz="2000" dirty="0">
                <a:latin typeface="楷体_GB2312" pitchFamily="1" charset="-122"/>
                <a:ea typeface="楷体_GB2312" pitchFamily="1" charset="-122"/>
              </a:rPr>
              <a:t>             </a:t>
            </a:r>
            <a:r>
              <a:rPr lang="zh-CN" altLang="zh-CN" sz="2000" dirty="0">
                <a:latin typeface="楷体_GB2312" pitchFamily="1" charset="-122"/>
                <a:ea typeface="楷体_GB2312" pitchFamily="1" charset="-122"/>
              </a:rPr>
              <a:t>              内（即在迭代中若                  </a:t>
            </a:r>
          </a:p>
          <a:p>
            <a:pPr eaLnBrk="0" hangingPunct="0">
              <a:spcBef>
                <a:spcPct val="50000"/>
              </a:spcBef>
              <a:buClr>
                <a:schemeClr val="folHlink"/>
              </a:buClr>
              <a:buSzPct val="60000"/>
              <a:buFont typeface="Wingdings" pitchFamily="2" charset="2"/>
              <a:buNone/>
            </a:pPr>
            <a:r>
              <a:rPr lang="zh-CN" altLang="zh-CN" sz="2000" dirty="0">
                <a:latin typeface="楷体_GB2312" pitchFamily="1" charset="-122"/>
                <a:ea typeface="楷体_GB2312" pitchFamily="1" charset="-122"/>
              </a:rPr>
              <a:t>    超出了边界值，则该维的速度或位置被限制为该维最大速度或边界  </a:t>
            </a:r>
          </a:p>
          <a:p>
            <a:pPr eaLnBrk="0" hangingPunct="0">
              <a:spcBef>
                <a:spcPct val="50000"/>
              </a:spcBef>
              <a:buClr>
                <a:schemeClr val="folHlink"/>
              </a:buClr>
              <a:buSzPct val="60000"/>
              <a:buFont typeface="Wingdings" pitchFamily="2" charset="2"/>
              <a:buNone/>
            </a:pPr>
            <a:r>
              <a:rPr lang="zh-CN" altLang="zh-CN" sz="2000" dirty="0">
                <a:latin typeface="楷体_GB2312" pitchFamily="1" charset="-122"/>
                <a:ea typeface="楷体_GB2312" pitchFamily="1" charset="-122"/>
              </a:rPr>
              <a:t>    位置）</a:t>
            </a:r>
          </a:p>
          <a:p>
            <a:pPr eaLnBrk="0" hangingPunct="0">
              <a:spcBef>
                <a:spcPct val="50000"/>
              </a:spcBef>
              <a:buClr>
                <a:schemeClr val="folHlink"/>
              </a:buClr>
              <a:buSzPct val="60000"/>
              <a:buFont typeface="Wingdings" pitchFamily="2" charset="2"/>
              <a:buNone/>
            </a:pPr>
            <a:r>
              <a:rPr lang="zh-CN" altLang="zh-CN" sz="2000" dirty="0">
                <a:latin typeface="楷体_GB2312" pitchFamily="1" charset="-122"/>
                <a:ea typeface="楷体_GB2312" pitchFamily="1" charset="-122"/>
              </a:rPr>
              <a:t>    </a:t>
            </a:r>
          </a:p>
        </p:txBody>
      </p:sp>
      <p:graphicFrame>
        <p:nvGraphicFramePr>
          <p:cNvPr id="5" name="Object 7">
            <a:extLst>
              <a:ext uri="{FF2B5EF4-FFF2-40B4-BE49-F238E27FC236}">
                <a16:creationId xmlns:a16="http://schemas.microsoft.com/office/drawing/2014/main" id="{C625A2A5-2CBF-8D4B-B447-9CAF53B5FE80}"/>
              </a:ext>
            </a:extLst>
          </p:cNvPr>
          <p:cNvGraphicFramePr>
            <a:graphicFrameLocks noChangeAspect="1"/>
          </p:cNvGraphicFramePr>
          <p:nvPr/>
        </p:nvGraphicFramePr>
        <p:xfrm>
          <a:off x="6205364" y="4053507"/>
          <a:ext cx="1752600" cy="455613"/>
        </p:xfrm>
        <a:graphic>
          <a:graphicData uri="http://schemas.openxmlformats.org/presentationml/2006/ole">
            <mc:AlternateContent xmlns:mc="http://schemas.openxmlformats.org/markup-compatibility/2006">
              <mc:Choice xmlns:v="urn:schemas-microsoft-com:vml" Requires="v">
                <p:oleObj spid="_x0000_s2050" r:id="rId3" imgW="21361400" imgH="5562600" progId="Equation.DSMT4">
                  <p:embed/>
                </p:oleObj>
              </mc:Choice>
              <mc:Fallback>
                <p:oleObj r:id="rId3" imgW="21361400" imgH="5562600" progId="Equation.DSMT4">
                  <p:embed/>
                  <p:pic>
                    <p:nvPicPr>
                      <p:cNvPr id="5" name="Object 7">
                        <a:extLst>
                          <a:ext uri="{FF2B5EF4-FFF2-40B4-BE49-F238E27FC236}">
                            <a16:creationId xmlns:a16="http://schemas.microsoft.com/office/drawing/2014/main" id="{C625A2A5-2CBF-8D4B-B447-9CAF53B5F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5364" y="4053507"/>
                        <a:ext cx="17526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8">
            <a:extLst>
              <a:ext uri="{FF2B5EF4-FFF2-40B4-BE49-F238E27FC236}">
                <a16:creationId xmlns:a16="http://schemas.microsoft.com/office/drawing/2014/main" id="{93B4BE6F-6B25-BB49-B6FC-1D8C2D7D11BE}"/>
              </a:ext>
            </a:extLst>
          </p:cNvPr>
          <p:cNvGraphicFramePr>
            <a:graphicFrameLocks noChangeAspect="1"/>
          </p:cNvGraphicFramePr>
          <p:nvPr/>
        </p:nvGraphicFramePr>
        <p:xfrm>
          <a:off x="3347864" y="4509120"/>
          <a:ext cx="1828800" cy="469900"/>
        </p:xfrm>
        <a:graphic>
          <a:graphicData uri="http://schemas.openxmlformats.org/presentationml/2006/ole">
            <mc:AlternateContent xmlns:mc="http://schemas.openxmlformats.org/markup-compatibility/2006">
              <mc:Choice xmlns:v="urn:schemas-microsoft-com:vml" Requires="v">
                <p:oleObj spid="_x0000_s2051" r:id="rId5" imgW="21653500" imgH="5562600" progId="Equation.DSMT4">
                  <p:embed/>
                </p:oleObj>
              </mc:Choice>
              <mc:Fallback>
                <p:oleObj r:id="rId5" imgW="21653500" imgH="5562600" progId="Equation.DSMT4">
                  <p:embed/>
                  <p:pic>
                    <p:nvPicPr>
                      <p:cNvPr id="6" name="Object 8">
                        <a:extLst>
                          <a:ext uri="{FF2B5EF4-FFF2-40B4-BE49-F238E27FC236}">
                            <a16:creationId xmlns:a16="http://schemas.microsoft.com/office/drawing/2014/main" id="{93B4BE6F-6B25-BB49-B6FC-1D8C2D7D11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7864" y="4509120"/>
                        <a:ext cx="18288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
            <a:extLst>
              <a:ext uri="{FF2B5EF4-FFF2-40B4-BE49-F238E27FC236}">
                <a16:creationId xmlns:a16="http://schemas.microsoft.com/office/drawing/2014/main" id="{93622040-C83A-4847-BC3B-058429751773}"/>
              </a:ext>
            </a:extLst>
          </p:cNvPr>
          <p:cNvGraphicFramePr>
            <a:graphicFrameLocks noChangeAspect="1"/>
          </p:cNvGraphicFramePr>
          <p:nvPr/>
        </p:nvGraphicFramePr>
        <p:xfrm>
          <a:off x="7234064" y="4451970"/>
          <a:ext cx="1143000" cy="527050"/>
        </p:xfrm>
        <a:graphic>
          <a:graphicData uri="http://schemas.openxmlformats.org/presentationml/2006/ole">
            <mc:AlternateContent xmlns:mc="http://schemas.openxmlformats.org/markup-compatibility/2006">
              <mc:Choice xmlns:v="urn:schemas-microsoft-com:vml" Requires="v">
                <p:oleObj spid="_x0000_s2052" r:id="rId7" imgW="11404600" imgH="5270500" progId="Equation.DSMT4">
                  <p:embed/>
                </p:oleObj>
              </mc:Choice>
              <mc:Fallback>
                <p:oleObj r:id="rId7" imgW="11404600" imgH="5270500" progId="Equation.DSMT4">
                  <p:embed/>
                  <p:pic>
                    <p:nvPicPr>
                      <p:cNvPr id="8" name="Object 9">
                        <a:extLst>
                          <a:ext uri="{FF2B5EF4-FFF2-40B4-BE49-F238E27FC236}">
                            <a16:creationId xmlns:a16="http://schemas.microsoft.com/office/drawing/2014/main" id="{93622040-C83A-4847-BC3B-0584297517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4064" y="4451970"/>
                        <a:ext cx="1143000"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604362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 粒子群算法求最优解</a:t>
            </a:r>
          </a:p>
        </p:txBody>
      </p:sp>
      <p:sp>
        <p:nvSpPr>
          <p:cNvPr id="13" name="Rectangle 3">
            <a:extLst>
              <a:ext uri="{FF2B5EF4-FFF2-40B4-BE49-F238E27FC236}">
                <a16:creationId xmlns:a16="http://schemas.microsoft.com/office/drawing/2014/main" id="{CF655C1D-6BA9-FD42-AF94-EB8D99B00D61}"/>
              </a:ext>
            </a:extLst>
          </p:cNvPr>
          <p:cNvSpPr txBox="1">
            <a:spLocks noChangeArrowheads="1"/>
          </p:cNvSpPr>
          <p:nvPr/>
        </p:nvSpPr>
        <p:spPr bwMode="auto">
          <a:xfrm>
            <a:off x="438150" y="1268760"/>
            <a:ext cx="8705850" cy="536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0000"/>
              <a:buFont typeface="Wingdings" panose="05000000000000000000" pitchFamily="2" charset="2"/>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q"/>
            </a:pPr>
            <a:r>
              <a:rPr lang="zh-CN" altLang="zh-CN" sz="2400" dirty="0">
                <a:solidFill>
                  <a:srgbClr val="006260"/>
                </a:solidFill>
                <a:latin typeface="SimHei" panose="02010609060101010101" pitchFamily="49" charset="-122"/>
                <a:ea typeface="SimHei" panose="02010609060101010101" pitchFamily="49" charset="-122"/>
              </a:rPr>
              <a:t>粒子i的第d维速度更新公式：</a:t>
            </a:r>
          </a:p>
          <a:p>
            <a:endParaRPr lang="zh-CN" altLang="zh-CN" dirty="0"/>
          </a:p>
          <a:p>
            <a:pPr>
              <a:buFont typeface="Wingdings" pitchFamily="2" charset="2"/>
              <a:buChar char="q"/>
            </a:pPr>
            <a:r>
              <a:rPr lang="zh-CN" altLang="zh-CN" sz="2400" dirty="0">
                <a:solidFill>
                  <a:srgbClr val="006260"/>
                </a:solidFill>
                <a:latin typeface="SimHei" panose="02010609060101010101" pitchFamily="49" charset="-122"/>
                <a:ea typeface="SimHei" panose="02010609060101010101" pitchFamily="49" charset="-122"/>
              </a:rPr>
              <a:t>粒子i的第d维位置更新公式：</a:t>
            </a:r>
          </a:p>
          <a:p>
            <a:pPr>
              <a:buFont typeface="Wingdings" panose="05000000000000000000" pitchFamily="2" charset="2"/>
              <a:buNone/>
            </a:pPr>
            <a:endParaRPr lang="zh-CN" altLang="zh-CN" dirty="0"/>
          </a:p>
          <a:p>
            <a:pPr>
              <a:buFont typeface="Wingdings" panose="05000000000000000000" pitchFamily="2" charset="2"/>
              <a:buNone/>
            </a:pPr>
            <a:r>
              <a:rPr lang="zh-CN" altLang="zh-CN" dirty="0"/>
              <a:t>	</a:t>
            </a:r>
          </a:p>
          <a:p>
            <a:pPr>
              <a:buFont typeface="Wingdings" panose="05000000000000000000" pitchFamily="2" charset="2"/>
              <a:buNone/>
            </a:pPr>
            <a:r>
              <a:rPr lang="zh-CN" altLang="en-US" sz="2400" dirty="0">
                <a:solidFill>
                  <a:srgbClr val="006260"/>
                </a:solidFill>
              </a:rPr>
              <a:t>            </a:t>
            </a:r>
            <a:r>
              <a:rPr lang="zh-CN" altLang="zh-CN" sz="2400" dirty="0">
                <a:solidFill>
                  <a:srgbClr val="006260"/>
                </a:solidFill>
              </a:rPr>
              <a:t>—</a:t>
            </a:r>
            <a:r>
              <a:rPr lang="zh-CN" altLang="zh-CN" sz="2400" dirty="0">
                <a:solidFill>
                  <a:srgbClr val="006260"/>
                </a:solidFill>
                <a:latin typeface="SimHei" panose="02010609060101010101" pitchFamily="49" charset="-122"/>
                <a:ea typeface="SimHei" panose="02010609060101010101" pitchFamily="49" charset="-122"/>
              </a:rPr>
              <a:t>第k次迭代粒子i飞行速度矢量的第d维分量</a:t>
            </a:r>
          </a:p>
          <a:p>
            <a:pPr>
              <a:buNone/>
            </a:pPr>
            <a:r>
              <a:rPr lang="zh-CN" altLang="zh-CN" sz="2400" dirty="0">
                <a:solidFill>
                  <a:srgbClr val="006260"/>
                </a:solidFill>
              </a:rPr>
              <a:t>      </a:t>
            </a:r>
            <a:r>
              <a:rPr lang="zh-CN" altLang="en-US" sz="2400" dirty="0">
                <a:solidFill>
                  <a:srgbClr val="006260"/>
                </a:solidFill>
              </a:rPr>
              <a:t>      </a:t>
            </a:r>
            <a:r>
              <a:rPr lang="zh-CN" altLang="zh-CN" sz="2400" dirty="0">
                <a:solidFill>
                  <a:srgbClr val="006260"/>
                </a:solidFill>
              </a:rPr>
              <a:t>—</a:t>
            </a:r>
            <a:r>
              <a:rPr lang="zh-CN" altLang="zh-CN" sz="2400" dirty="0">
                <a:solidFill>
                  <a:srgbClr val="006260"/>
                </a:solidFill>
                <a:latin typeface="SimHei" panose="02010609060101010101" pitchFamily="49" charset="-122"/>
                <a:ea typeface="SimHei" panose="02010609060101010101" pitchFamily="49" charset="-122"/>
              </a:rPr>
              <a:t>第k次迭代粒子i位置矢量的第d维分量</a:t>
            </a:r>
          </a:p>
          <a:p>
            <a:pPr>
              <a:buNone/>
            </a:pPr>
            <a:r>
              <a:rPr lang="zh-CN" altLang="zh-CN" dirty="0"/>
              <a:t>  </a:t>
            </a:r>
            <a:r>
              <a:rPr lang="zh-CN" altLang="zh-CN" dirty="0">
                <a:solidFill>
                  <a:srgbClr val="FF0000"/>
                </a:solidFill>
              </a:rPr>
              <a:t> </a:t>
            </a:r>
            <a:r>
              <a:rPr lang="zh-CN" altLang="zh-CN" sz="2400" dirty="0">
                <a:solidFill>
                  <a:srgbClr val="FF0000"/>
                </a:solidFill>
              </a:rPr>
              <a:t>c1,c2</a:t>
            </a:r>
            <a:r>
              <a:rPr lang="zh-CN" altLang="zh-CN" sz="2400" dirty="0">
                <a:solidFill>
                  <a:srgbClr val="006260"/>
                </a:solidFill>
              </a:rPr>
              <a:t>—</a:t>
            </a:r>
            <a:r>
              <a:rPr lang="zh-CN" altLang="zh-CN" sz="2400" dirty="0">
                <a:solidFill>
                  <a:srgbClr val="006260"/>
                </a:solidFill>
                <a:latin typeface="SimHei" panose="02010609060101010101" pitchFamily="49" charset="-122"/>
                <a:ea typeface="SimHei" panose="02010609060101010101" pitchFamily="49" charset="-122"/>
              </a:rPr>
              <a:t>加速度常数，调节学习最大步长</a:t>
            </a:r>
          </a:p>
          <a:p>
            <a:pPr>
              <a:buNone/>
            </a:pPr>
            <a:r>
              <a:rPr lang="zh-CN" altLang="zh-CN" sz="2400" dirty="0">
                <a:solidFill>
                  <a:srgbClr val="006260"/>
                </a:solidFill>
              </a:rPr>
              <a:t>    </a:t>
            </a:r>
            <a:r>
              <a:rPr lang="zh-CN" altLang="zh-CN" sz="2400" dirty="0">
                <a:solidFill>
                  <a:srgbClr val="FF0000"/>
                </a:solidFill>
              </a:rPr>
              <a:t>r1,r2</a:t>
            </a:r>
            <a:r>
              <a:rPr lang="zh-CN" altLang="en-US" sz="2400" dirty="0">
                <a:solidFill>
                  <a:srgbClr val="FF0000"/>
                </a:solidFill>
              </a:rPr>
              <a:t> </a:t>
            </a:r>
            <a:r>
              <a:rPr lang="zh-CN" altLang="zh-CN" sz="2400" dirty="0">
                <a:solidFill>
                  <a:srgbClr val="006260"/>
                </a:solidFill>
              </a:rPr>
              <a:t>—</a:t>
            </a:r>
            <a:r>
              <a:rPr lang="zh-CN" altLang="zh-CN" sz="2400" dirty="0">
                <a:solidFill>
                  <a:srgbClr val="006260"/>
                </a:solidFill>
                <a:latin typeface="SimHei" panose="02010609060101010101" pitchFamily="49" charset="-122"/>
                <a:ea typeface="SimHei" panose="02010609060101010101" pitchFamily="49" charset="-122"/>
              </a:rPr>
              <a:t>两个随机函数，取值范围[0，1]，以增加搜索随机性</a:t>
            </a:r>
          </a:p>
          <a:p>
            <a:pPr>
              <a:buNone/>
            </a:pPr>
            <a:r>
              <a:rPr lang="zh-CN" altLang="zh-CN" sz="2400" dirty="0">
                <a:solidFill>
                  <a:srgbClr val="006260"/>
                </a:solidFill>
              </a:rPr>
              <a:t>    </a:t>
            </a:r>
            <a:r>
              <a:rPr lang="zh-CN" altLang="zh-CN" sz="2400" dirty="0">
                <a:solidFill>
                  <a:srgbClr val="FF0000"/>
                </a:solidFill>
              </a:rPr>
              <a:t>w </a:t>
            </a:r>
            <a:r>
              <a:rPr lang="zh-CN" altLang="en-US" sz="2400" dirty="0">
                <a:solidFill>
                  <a:srgbClr val="006260"/>
                </a:solidFill>
              </a:rPr>
              <a:t>     </a:t>
            </a:r>
            <a:r>
              <a:rPr lang="zh-CN" altLang="zh-CN" sz="2400" dirty="0">
                <a:solidFill>
                  <a:srgbClr val="006260"/>
                </a:solidFill>
              </a:rPr>
              <a:t>—</a:t>
            </a:r>
            <a:r>
              <a:rPr lang="zh-CN" altLang="zh-CN" sz="2400" dirty="0">
                <a:solidFill>
                  <a:srgbClr val="006260"/>
                </a:solidFill>
                <a:latin typeface="SimHei" panose="02010609060101010101" pitchFamily="49" charset="-122"/>
                <a:ea typeface="SimHei" panose="02010609060101010101" pitchFamily="49" charset="-122"/>
              </a:rPr>
              <a:t>惯性权重，非负数，调节对解空间的搜索范围</a:t>
            </a:r>
          </a:p>
          <a:p>
            <a:endParaRPr lang="zh-CN" altLang="zh-CN" sz="2800" dirty="0"/>
          </a:p>
        </p:txBody>
      </p:sp>
      <p:graphicFrame>
        <p:nvGraphicFramePr>
          <p:cNvPr id="14" name="Object 4">
            <a:extLst>
              <a:ext uri="{FF2B5EF4-FFF2-40B4-BE49-F238E27FC236}">
                <a16:creationId xmlns:a16="http://schemas.microsoft.com/office/drawing/2014/main" id="{E7454338-2A28-0C4D-96A2-84FF60FC9D71}"/>
              </a:ext>
            </a:extLst>
          </p:cNvPr>
          <p:cNvGraphicFramePr>
            <a:graphicFrameLocks noChangeAspect="1"/>
          </p:cNvGraphicFramePr>
          <p:nvPr/>
        </p:nvGraphicFramePr>
        <p:xfrm>
          <a:off x="683568" y="1740884"/>
          <a:ext cx="7058025" cy="552450"/>
        </p:xfrm>
        <a:graphic>
          <a:graphicData uri="http://schemas.openxmlformats.org/presentationml/2006/ole">
            <mc:AlternateContent xmlns:mc="http://schemas.openxmlformats.org/markup-compatibility/2006">
              <mc:Choice xmlns:v="urn:schemas-microsoft-com:vml" Requires="v">
                <p:oleObj spid="_x0000_s3074" r:id="rId3" imgW="71094600" imgH="5562600" progId="Equation.DSMT4">
                  <p:embed/>
                </p:oleObj>
              </mc:Choice>
              <mc:Fallback>
                <p:oleObj r:id="rId3" imgW="71094600" imgH="5562600" progId="Equation.DSMT4">
                  <p:embed/>
                  <p:pic>
                    <p:nvPicPr>
                      <p:cNvPr id="14" name="Object 4">
                        <a:extLst>
                          <a:ext uri="{FF2B5EF4-FFF2-40B4-BE49-F238E27FC236}">
                            <a16:creationId xmlns:a16="http://schemas.microsoft.com/office/drawing/2014/main" id="{E7454338-2A28-0C4D-96A2-84FF60FC9D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1740884"/>
                        <a:ext cx="7058025" cy="552450"/>
                      </a:xfrm>
                      <a:prstGeom prst="rect">
                        <a:avLst/>
                      </a:prstGeom>
                      <a:solidFill>
                        <a:schemeClr val="accent1">
                          <a:lumMod val="75000"/>
                        </a:schemeClr>
                      </a:solidFill>
                      <a:ln>
                        <a:noFill/>
                      </a:ln>
                      <a:effectLst/>
                    </p:spPr>
                  </p:pic>
                </p:oleObj>
              </mc:Fallback>
            </mc:AlternateContent>
          </a:graphicData>
        </a:graphic>
      </p:graphicFrame>
      <p:graphicFrame>
        <p:nvGraphicFramePr>
          <p:cNvPr id="15" name="Object 5">
            <a:extLst>
              <a:ext uri="{FF2B5EF4-FFF2-40B4-BE49-F238E27FC236}">
                <a16:creationId xmlns:a16="http://schemas.microsoft.com/office/drawing/2014/main" id="{C58E5102-A6C5-5248-9DD2-59D9BA6C2546}"/>
              </a:ext>
            </a:extLst>
          </p:cNvPr>
          <p:cNvGraphicFramePr>
            <a:graphicFrameLocks noChangeAspect="1"/>
          </p:cNvGraphicFramePr>
          <p:nvPr/>
        </p:nvGraphicFramePr>
        <p:xfrm>
          <a:off x="856961" y="2782588"/>
          <a:ext cx="2778935" cy="712745"/>
        </p:xfrm>
        <a:graphic>
          <a:graphicData uri="http://schemas.openxmlformats.org/presentationml/2006/ole">
            <mc:AlternateContent xmlns:mc="http://schemas.openxmlformats.org/markup-compatibility/2006">
              <mc:Choice xmlns:v="urn:schemas-microsoft-com:vml" Requires="v">
                <p:oleObj spid="_x0000_s3075" r:id="rId5" imgW="21653500" imgH="5562600" progId="Equation.DSMT4">
                  <p:embed/>
                </p:oleObj>
              </mc:Choice>
              <mc:Fallback>
                <p:oleObj r:id="rId5" imgW="21653500" imgH="5562600" progId="Equation.DSMT4">
                  <p:embed/>
                  <p:pic>
                    <p:nvPicPr>
                      <p:cNvPr id="15" name="Object 5">
                        <a:extLst>
                          <a:ext uri="{FF2B5EF4-FFF2-40B4-BE49-F238E27FC236}">
                            <a16:creationId xmlns:a16="http://schemas.microsoft.com/office/drawing/2014/main" id="{C58E5102-A6C5-5248-9DD2-59D9BA6C25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961" y="2782588"/>
                        <a:ext cx="2778935" cy="712745"/>
                      </a:xfrm>
                      <a:prstGeom prst="rect">
                        <a:avLst/>
                      </a:prstGeom>
                      <a:solidFill>
                        <a:schemeClr val="accent1">
                          <a:lumMod val="75000"/>
                        </a:schemeClr>
                      </a:solidFill>
                      <a:ln>
                        <a:noFill/>
                      </a:ln>
                      <a:effectLst/>
                    </p:spPr>
                  </p:pic>
                </p:oleObj>
              </mc:Fallback>
            </mc:AlternateContent>
          </a:graphicData>
        </a:graphic>
      </p:graphicFrame>
      <p:graphicFrame>
        <p:nvGraphicFramePr>
          <p:cNvPr id="16" name="Object 6">
            <a:extLst>
              <a:ext uri="{FF2B5EF4-FFF2-40B4-BE49-F238E27FC236}">
                <a16:creationId xmlns:a16="http://schemas.microsoft.com/office/drawing/2014/main" id="{7BCEA4E9-8515-8A49-A88C-AF89D525AC03}"/>
              </a:ext>
            </a:extLst>
          </p:cNvPr>
          <p:cNvGraphicFramePr>
            <a:graphicFrameLocks noChangeAspect="1"/>
          </p:cNvGraphicFramePr>
          <p:nvPr/>
        </p:nvGraphicFramePr>
        <p:xfrm>
          <a:off x="895350" y="3783360"/>
          <a:ext cx="512763" cy="609600"/>
        </p:xfrm>
        <a:graphic>
          <a:graphicData uri="http://schemas.openxmlformats.org/presentationml/2006/ole">
            <mc:AlternateContent xmlns:mc="http://schemas.openxmlformats.org/markup-compatibility/2006">
              <mc:Choice xmlns:v="urn:schemas-microsoft-com:vml" Requires="v">
                <p:oleObj spid="_x0000_s3076" r:id="rId7" imgW="4394200" imgH="5562600" progId="Equation.DSMT4">
                  <p:embed/>
                </p:oleObj>
              </mc:Choice>
              <mc:Fallback>
                <p:oleObj r:id="rId7" imgW="4394200" imgH="5562600" progId="Equation.DSMT4">
                  <p:embed/>
                  <p:pic>
                    <p:nvPicPr>
                      <p:cNvPr id="16" name="Object 6">
                        <a:extLst>
                          <a:ext uri="{FF2B5EF4-FFF2-40B4-BE49-F238E27FC236}">
                            <a16:creationId xmlns:a16="http://schemas.microsoft.com/office/drawing/2014/main" id="{7BCEA4E9-8515-8A49-A88C-AF89D525AC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5350" y="3783360"/>
                        <a:ext cx="512763" cy="609600"/>
                      </a:xfrm>
                      <a:prstGeom prst="rect">
                        <a:avLst/>
                      </a:prstGeom>
                      <a:solidFill>
                        <a:schemeClr val="accent1">
                          <a:lumMod val="75000"/>
                        </a:schemeClr>
                      </a:solidFill>
                      <a:ln>
                        <a:noFill/>
                      </a:ln>
                      <a:effectLst/>
                    </p:spPr>
                  </p:pic>
                </p:oleObj>
              </mc:Fallback>
            </mc:AlternateContent>
          </a:graphicData>
        </a:graphic>
      </p:graphicFrame>
      <p:graphicFrame>
        <p:nvGraphicFramePr>
          <p:cNvPr id="17" name="Object 7">
            <a:extLst>
              <a:ext uri="{FF2B5EF4-FFF2-40B4-BE49-F238E27FC236}">
                <a16:creationId xmlns:a16="http://schemas.microsoft.com/office/drawing/2014/main" id="{7EB2BC72-1C3E-D64E-8C9C-B01CBF6ED5FD}"/>
              </a:ext>
            </a:extLst>
          </p:cNvPr>
          <p:cNvGraphicFramePr>
            <a:graphicFrameLocks noChangeAspect="1"/>
          </p:cNvGraphicFramePr>
          <p:nvPr/>
        </p:nvGraphicFramePr>
        <p:xfrm>
          <a:off x="895350" y="4316760"/>
          <a:ext cx="512763" cy="609600"/>
        </p:xfrm>
        <a:graphic>
          <a:graphicData uri="http://schemas.openxmlformats.org/presentationml/2006/ole">
            <mc:AlternateContent xmlns:mc="http://schemas.openxmlformats.org/markup-compatibility/2006">
              <mc:Choice xmlns:v="urn:schemas-microsoft-com:vml" Requires="v">
                <p:oleObj spid="_x0000_s3077" r:id="rId9" imgW="4686300" imgH="5562600" progId="Equation.DSMT4">
                  <p:embed/>
                </p:oleObj>
              </mc:Choice>
              <mc:Fallback>
                <p:oleObj r:id="rId9" imgW="4686300" imgH="5562600" progId="Equation.DSMT4">
                  <p:embed/>
                  <p:pic>
                    <p:nvPicPr>
                      <p:cNvPr id="17" name="Object 7">
                        <a:extLst>
                          <a:ext uri="{FF2B5EF4-FFF2-40B4-BE49-F238E27FC236}">
                            <a16:creationId xmlns:a16="http://schemas.microsoft.com/office/drawing/2014/main" id="{7EB2BC72-1C3E-D64E-8C9C-B01CBF6ED5F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5350" y="4316760"/>
                        <a:ext cx="512763" cy="609600"/>
                      </a:xfrm>
                      <a:prstGeom prst="rect">
                        <a:avLst/>
                      </a:prstGeom>
                      <a:solidFill>
                        <a:schemeClr val="accent1">
                          <a:lumMod val="75000"/>
                        </a:schemeClr>
                      </a:solidFill>
                      <a:ln>
                        <a:noFill/>
                      </a:ln>
                      <a:effectLst/>
                    </p:spPr>
                  </p:pic>
                </p:oleObj>
              </mc:Fallback>
            </mc:AlternateContent>
          </a:graphicData>
        </a:graphic>
      </p:graphicFrame>
    </p:spTree>
    <p:extLst>
      <p:ext uri="{BB962C8B-B14F-4D97-AF65-F5344CB8AC3E}">
        <p14:creationId xmlns:p14="http://schemas.microsoft.com/office/powerpoint/2010/main" val="6772720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 粒子群算法求最优解</a:t>
            </a:r>
          </a:p>
        </p:txBody>
      </p:sp>
      <p:sp>
        <p:nvSpPr>
          <p:cNvPr id="8" name="Rectangle 2">
            <a:extLst>
              <a:ext uri="{FF2B5EF4-FFF2-40B4-BE49-F238E27FC236}">
                <a16:creationId xmlns:a16="http://schemas.microsoft.com/office/drawing/2014/main" id="{41CECCF8-A1B7-3848-8A41-4FFA8F589CDB}"/>
              </a:ext>
            </a:extLst>
          </p:cNvPr>
          <p:cNvSpPr txBox="1">
            <a:spLocks noChangeArrowheads="1"/>
          </p:cNvSpPr>
          <p:nvPr/>
        </p:nvSpPr>
        <p:spPr bwMode="auto">
          <a:xfrm>
            <a:off x="301624" y="2323186"/>
            <a:ext cx="8842375" cy="355408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0000"/>
              <a:buFont typeface="Wingdings" panose="05000000000000000000" pitchFamily="2" charset="2"/>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2400" dirty="0">
                <a:solidFill>
                  <a:srgbClr val="006260"/>
                </a:solidFill>
                <a:latin typeface="SimHei" panose="02010609060101010101" pitchFamily="49" charset="-122"/>
                <a:ea typeface="SimHei" panose="02010609060101010101" pitchFamily="49" charset="-122"/>
              </a:rPr>
              <a:t>粒子速度更新公式包含三部分：</a:t>
            </a:r>
          </a:p>
          <a:p>
            <a:pPr>
              <a:buFont typeface="Wingdings" panose="05000000000000000000" pitchFamily="2" charset="2"/>
              <a:buNone/>
            </a:pPr>
            <a:r>
              <a:rPr lang="en-US" altLang="zh-CN" sz="2400" dirty="0">
                <a:solidFill>
                  <a:srgbClr val="006260"/>
                </a:solidFill>
                <a:latin typeface="SimHei" panose="02010609060101010101" pitchFamily="49" charset="-122"/>
                <a:ea typeface="SimHei" panose="02010609060101010101" pitchFamily="49" charset="-122"/>
              </a:rPr>
              <a:t>	</a:t>
            </a:r>
            <a:r>
              <a:rPr lang="zh-CN" altLang="zh-CN" sz="2400" dirty="0">
                <a:solidFill>
                  <a:srgbClr val="FF0000"/>
                </a:solidFill>
                <a:latin typeface="SimHei" panose="02010609060101010101" pitchFamily="49" charset="-122"/>
                <a:ea typeface="SimHei" panose="02010609060101010101" pitchFamily="49" charset="-122"/>
              </a:rPr>
              <a:t>第一部分</a:t>
            </a:r>
            <a:r>
              <a:rPr lang="zh-CN" altLang="en-US" sz="2400" dirty="0">
                <a:solidFill>
                  <a:srgbClr val="FF0000"/>
                </a:solidFill>
                <a:latin typeface="SimHei" panose="02010609060101010101" pitchFamily="49" charset="-122"/>
                <a:ea typeface="SimHei" panose="02010609060101010101" pitchFamily="49" charset="-122"/>
              </a:rPr>
              <a:t>：</a:t>
            </a:r>
            <a:r>
              <a:rPr lang="zh-CN" altLang="zh-CN" sz="2400" dirty="0">
                <a:solidFill>
                  <a:srgbClr val="006260"/>
                </a:solidFill>
                <a:latin typeface="SimHei" panose="02010609060101010101" pitchFamily="49" charset="-122"/>
                <a:ea typeface="SimHei" panose="02010609060101010101" pitchFamily="49" charset="-122"/>
              </a:rPr>
              <a:t>为粒子先前的速度</a:t>
            </a:r>
            <a:endParaRPr lang="en-US" altLang="zh-CN" sz="2400" dirty="0">
              <a:solidFill>
                <a:srgbClr val="006260"/>
              </a:solidFill>
              <a:latin typeface="SimHei" panose="02010609060101010101" pitchFamily="49" charset="-122"/>
              <a:ea typeface="SimHei" panose="02010609060101010101" pitchFamily="49" charset="-122"/>
            </a:endParaRPr>
          </a:p>
          <a:p>
            <a:pPr>
              <a:buFont typeface="Wingdings" panose="05000000000000000000" pitchFamily="2" charset="2"/>
              <a:buNone/>
            </a:pPr>
            <a:endParaRPr lang="zh-CN" altLang="zh-CN" sz="2400" dirty="0">
              <a:solidFill>
                <a:srgbClr val="006260"/>
              </a:solidFill>
            </a:endParaRPr>
          </a:p>
          <a:p>
            <a:pPr>
              <a:buNone/>
            </a:pPr>
            <a:r>
              <a:rPr lang="zh-CN" altLang="en-US" sz="2400" dirty="0">
                <a:solidFill>
                  <a:srgbClr val="006260"/>
                </a:solidFill>
                <a:latin typeface="SimHei" panose="02010609060101010101" pitchFamily="49" charset="-122"/>
                <a:ea typeface="SimHei" panose="02010609060101010101" pitchFamily="49" charset="-122"/>
              </a:rPr>
              <a:t>  </a:t>
            </a:r>
            <a:r>
              <a:rPr lang="zh-CN" altLang="zh-CN" sz="2400" dirty="0">
                <a:solidFill>
                  <a:srgbClr val="00B0F0"/>
                </a:solidFill>
                <a:latin typeface="SimHei" panose="02010609060101010101" pitchFamily="49" charset="-122"/>
                <a:ea typeface="SimHei" panose="02010609060101010101" pitchFamily="49" charset="-122"/>
              </a:rPr>
              <a:t>第二部分</a:t>
            </a:r>
            <a:r>
              <a:rPr lang="zh-CN" altLang="en-US" sz="2400" dirty="0">
                <a:solidFill>
                  <a:srgbClr val="00B0F0"/>
                </a:solidFill>
                <a:latin typeface="SimHei" panose="02010609060101010101" pitchFamily="49" charset="-122"/>
                <a:ea typeface="SimHei" panose="02010609060101010101" pitchFamily="49" charset="-122"/>
              </a:rPr>
              <a:t>：</a:t>
            </a:r>
            <a:r>
              <a:rPr lang="zh-CN" altLang="zh-CN" sz="2400" dirty="0">
                <a:solidFill>
                  <a:srgbClr val="006260"/>
                </a:solidFill>
                <a:latin typeface="SimHei" panose="02010609060101010101" pitchFamily="49" charset="-122"/>
                <a:ea typeface="SimHei" panose="02010609060101010101" pitchFamily="49" charset="-122"/>
              </a:rPr>
              <a:t>为“认知”部分，表示粒子本身的思考，可理解为粒子i当前位置与自己最好位置之间的距离。</a:t>
            </a:r>
            <a:endParaRPr lang="en-US" altLang="zh-CN" sz="2400" dirty="0">
              <a:solidFill>
                <a:srgbClr val="006260"/>
              </a:solidFill>
              <a:latin typeface="SimHei" panose="02010609060101010101" pitchFamily="49" charset="-122"/>
              <a:ea typeface="SimHei" panose="02010609060101010101" pitchFamily="49" charset="-122"/>
            </a:endParaRPr>
          </a:p>
          <a:p>
            <a:pPr>
              <a:buFont typeface="Wingdings" panose="05000000000000000000" pitchFamily="2" charset="2"/>
              <a:buNone/>
            </a:pPr>
            <a:endParaRPr lang="zh-CN" altLang="zh-CN" sz="2400" dirty="0">
              <a:solidFill>
                <a:srgbClr val="006260"/>
              </a:solidFill>
            </a:endParaRPr>
          </a:p>
          <a:p>
            <a:pPr>
              <a:buFont typeface="Wingdings" panose="05000000000000000000" pitchFamily="2" charset="2"/>
              <a:buNone/>
            </a:pPr>
            <a:r>
              <a:rPr lang="en-US" altLang="zh-CN" sz="2400" dirty="0">
                <a:solidFill>
                  <a:srgbClr val="006260"/>
                </a:solidFill>
                <a:latin typeface="SimHei" panose="02010609060101010101" pitchFamily="49" charset="-122"/>
                <a:ea typeface="SimHei" panose="02010609060101010101" pitchFamily="49" charset="-122"/>
              </a:rPr>
              <a:t>	</a:t>
            </a:r>
            <a:r>
              <a:rPr lang="zh-CN" altLang="zh-CN" sz="2400" dirty="0">
                <a:solidFill>
                  <a:srgbClr val="FFC000"/>
                </a:solidFill>
                <a:latin typeface="SimHei" panose="02010609060101010101" pitchFamily="49" charset="-122"/>
                <a:ea typeface="SimHei" panose="02010609060101010101" pitchFamily="49" charset="-122"/>
              </a:rPr>
              <a:t>第三部分</a:t>
            </a:r>
            <a:r>
              <a:rPr lang="zh-CN" altLang="en-US" sz="2400" dirty="0">
                <a:solidFill>
                  <a:srgbClr val="FFC000"/>
                </a:solidFill>
                <a:latin typeface="SimHei" panose="02010609060101010101" pitchFamily="49" charset="-122"/>
                <a:ea typeface="SimHei" panose="02010609060101010101" pitchFamily="49" charset="-122"/>
              </a:rPr>
              <a:t>：</a:t>
            </a:r>
            <a:r>
              <a:rPr lang="zh-CN" altLang="zh-CN" sz="2400" dirty="0">
                <a:solidFill>
                  <a:srgbClr val="006260"/>
                </a:solidFill>
                <a:latin typeface="SimHei" panose="02010609060101010101" pitchFamily="49" charset="-122"/>
                <a:ea typeface="SimHei" panose="02010609060101010101" pitchFamily="49" charset="-122"/>
              </a:rPr>
              <a:t>为“社会”部分，表示粒子间的信息共享与合作，可理解为粒子i当前位置与群体最好位置之间的距离。</a:t>
            </a:r>
          </a:p>
        </p:txBody>
      </p:sp>
      <p:graphicFrame>
        <p:nvGraphicFramePr>
          <p:cNvPr id="9" name="Object 3">
            <a:extLst>
              <a:ext uri="{FF2B5EF4-FFF2-40B4-BE49-F238E27FC236}">
                <a16:creationId xmlns:a16="http://schemas.microsoft.com/office/drawing/2014/main" id="{561EC19D-F53D-F64D-BA03-6F428C959A5D}"/>
              </a:ext>
            </a:extLst>
          </p:cNvPr>
          <p:cNvGraphicFramePr>
            <a:graphicFrameLocks noChangeAspect="1"/>
          </p:cNvGraphicFramePr>
          <p:nvPr/>
        </p:nvGraphicFramePr>
        <p:xfrm>
          <a:off x="476250" y="1393368"/>
          <a:ext cx="8458200" cy="661988"/>
        </p:xfrm>
        <a:graphic>
          <a:graphicData uri="http://schemas.openxmlformats.org/presentationml/2006/ole">
            <mc:AlternateContent xmlns:mc="http://schemas.openxmlformats.org/markup-compatibility/2006">
              <mc:Choice xmlns:v="urn:schemas-microsoft-com:vml" Requires="v">
                <p:oleObj spid="_x0000_s4098" r:id="rId3" imgW="71094600" imgH="5562600" progId="Equation.DSMT4">
                  <p:embed/>
                </p:oleObj>
              </mc:Choice>
              <mc:Fallback>
                <p:oleObj r:id="rId3" imgW="71094600" imgH="5562600" progId="Equation.DSMT4">
                  <p:embed/>
                  <p:pic>
                    <p:nvPicPr>
                      <p:cNvPr id="9" name="Object 3">
                        <a:extLst>
                          <a:ext uri="{FF2B5EF4-FFF2-40B4-BE49-F238E27FC236}">
                            <a16:creationId xmlns:a16="http://schemas.microsoft.com/office/drawing/2014/main" id="{561EC19D-F53D-F64D-BA03-6F428C959A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0" y="1393368"/>
                        <a:ext cx="8458200" cy="66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1">
            <a:extLst>
              <a:ext uri="{FF2B5EF4-FFF2-40B4-BE49-F238E27FC236}">
                <a16:creationId xmlns:a16="http://schemas.microsoft.com/office/drawing/2014/main" id="{AC48A521-EE92-9B40-9C94-B630BF46AA78}"/>
              </a:ext>
            </a:extLst>
          </p:cNvPr>
          <p:cNvSpPr/>
          <p:nvPr/>
        </p:nvSpPr>
        <p:spPr bwMode="auto">
          <a:xfrm>
            <a:off x="1187624" y="1393368"/>
            <a:ext cx="936104" cy="661988"/>
          </a:xfrm>
          <a:prstGeom prst="rect">
            <a:avLst/>
          </a:prstGeom>
          <a:noFill/>
          <a:ln w="57150" cap="flat" cmpd="sng" algn="ctr">
            <a:solidFill>
              <a:srgbClr val="FF0000"/>
            </a:solidFill>
            <a:prstDash val="sysDash"/>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矩形 9">
            <a:extLst>
              <a:ext uri="{FF2B5EF4-FFF2-40B4-BE49-F238E27FC236}">
                <a16:creationId xmlns:a16="http://schemas.microsoft.com/office/drawing/2014/main" id="{5A0DD1C9-4A83-A543-8E29-E966D1A81FD9}"/>
              </a:ext>
            </a:extLst>
          </p:cNvPr>
          <p:cNvSpPr/>
          <p:nvPr/>
        </p:nvSpPr>
        <p:spPr bwMode="auto">
          <a:xfrm>
            <a:off x="2483768" y="1393368"/>
            <a:ext cx="3096344" cy="661988"/>
          </a:xfrm>
          <a:prstGeom prst="rect">
            <a:avLst/>
          </a:prstGeom>
          <a:noFill/>
          <a:ln w="57150" cap="flat" cmpd="sng" algn="ctr">
            <a:solidFill>
              <a:srgbClr val="00B0F0"/>
            </a:solidFill>
            <a:prstDash val="sysDash"/>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矩形 10">
            <a:extLst>
              <a:ext uri="{FF2B5EF4-FFF2-40B4-BE49-F238E27FC236}">
                <a16:creationId xmlns:a16="http://schemas.microsoft.com/office/drawing/2014/main" id="{9CE42B23-31BB-CF44-BF80-7C03F8662660}"/>
              </a:ext>
            </a:extLst>
          </p:cNvPr>
          <p:cNvSpPr/>
          <p:nvPr/>
        </p:nvSpPr>
        <p:spPr bwMode="auto">
          <a:xfrm>
            <a:off x="5774978" y="1393368"/>
            <a:ext cx="3096344" cy="661988"/>
          </a:xfrm>
          <a:prstGeom prst="rect">
            <a:avLst/>
          </a:prstGeom>
          <a:noFill/>
          <a:ln w="57150" cap="flat" cmpd="sng" algn="ctr">
            <a:solidFill>
              <a:srgbClr val="FFC000"/>
            </a:solidFill>
            <a:prstDash val="sysDash"/>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224331863"/>
      </p:ext>
    </p:extLst>
  </p:cSld>
  <p:clrMapOvr>
    <a:masterClrMapping/>
  </p:clrMapOvr>
</p:sld>
</file>

<file path=ppt/theme/theme1.xml><?xml version="1.0" encoding="utf-8"?>
<a:theme xmlns:a="http://schemas.openxmlformats.org/drawingml/2006/main" name="1_Studio">
  <a:themeElements>
    <a:clrScheme name="1_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1_Studio">
      <a:majorFont>
        <a:latin typeface="Arial Black"/>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1_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1_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1_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1_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1_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1_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1_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1_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1_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8662</TotalTime>
  <Pages>0</Pages>
  <Words>11985</Words>
  <Characters>0</Characters>
  <Application>Microsoft Office PowerPoint</Application>
  <DocSecurity>0</DocSecurity>
  <PresentationFormat>全屏显示(4:3)</PresentationFormat>
  <Lines>0</Lines>
  <Paragraphs>1969</Paragraphs>
  <Slides>146</Slides>
  <Notes>11</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4</vt:i4>
      </vt:variant>
      <vt:variant>
        <vt:lpstr>幻灯片标题</vt:lpstr>
      </vt:variant>
      <vt:variant>
        <vt:i4>146</vt:i4>
      </vt:variant>
    </vt:vector>
  </HeadingPairs>
  <TitlesOfParts>
    <vt:vector size="167" baseType="lpstr">
      <vt:lpstr>DFKai-SB</vt:lpstr>
      <vt:lpstr>仿宋_GB2312</vt:lpstr>
      <vt:lpstr>SimHei</vt:lpstr>
      <vt:lpstr>楷体_GB2312</vt:lpstr>
      <vt:lpstr>宋体</vt:lpstr>
      <vt:lpstr>Microsoft YaHei</vt:lpstr>
      <vt:lpstr>Microsoft YaHei</vt:lpstr>
      <vt:lpstr>Arial</vt:lpstr>
      <vt:lpstr>Arial Black</vt:lpstr>
      <vt:lpstr>Cambria Math</vt:lpstr>
      <vt:lpstr>Symbol</vt:lpstr>
      <vt:lpstr>Tahoma</vt:lpstr>
      <vt:lpstr>Times</vt:lpstr>
      <vt:lpstr>Times New Roman</vt:lpstr>
      <vt:lpstr>Verdana</vt:lpstr>
      <vt:lpstr>Wingdings</vt:lpstr>
      <vt:lpstr>1_Studio</vt:lpstr>
      <vt:lpstr>Visio.Drawing.15</vt:lpstr>
      <vt:lpstr>MathType 7.0 Equation</vt:lpstr>
      <vt:lpstr>Equation.3</vt:lpstr>
      <vt:lpstr>WPS 公式 3.0</vt:lpstr>
      <vt:lpstr>第六章 启发式算法</vt:lpstr>
      <vt:lpstr>  </vt:lpstr>
      <vt:lpstr>  </vt:lpstr>
      <vt:lpstr> 进化计算</vt:lpstr>
      <vt:lpstr> 进化计算</vt:lpstr>
      <vt:lpstr> 进化计算</vt:lpstr>
      <vt:lpstr> 进化计算</vt:lpstr>
      <vt:lpstr> 进化计算</vt:lpstr>
      <vt:lpstr> 遗传算法的基本介绍</vt:lpstr>
      <vt:lpstr> 遗传算法的基本介绍</vt:lpstr>
      <vt:lpstr> 遗传算法的基本介绍</vt:lpstr>
      <vt:lpstr> 遗传算法的基本介绍</vt:lpstr>
      <vt:lpstr> 遗传算法的基本介绍</vt:lpstr>
      <vt:lpstr> 遗传算法案例</vt:lpstr>
      <vt:lpstr> 遗传算法案例</vt:lpstr>
      <vt:lpstr> 遗传算法案例</vt:lpstr>
      <vt:lpstr> 遗传算法案例</vt:lpstr>
      <vt:lpstr> 遗传算法案例</vt:lpstr>
      <vt:lpstr> 遗传算法案例</vt:lpstr>
      <vt:lpstr> 遗传算法案例</vt:lpstr>
      <vt:lpstr> 遗传算法案例</vt:lpstr>
      <vt:lpstr> 遗传算法案例</vt:lpstr>
      <vt:lpstr> 遗传算法案例</vt:lpstr>
      <vt:lpstr> 遗传算法案例</vt:lpstr>
      <vt:lpstr> 遗传算法案例</vt:lpstr>
      <vt:lpstr> 遗传算法案例</vt:lpstr>
      <vt:lpstr> 遗传算法案例</vt:lpstr>
      <vt:lpstr> 编码</vt:lpstr>
      <vt:lpstr> 编码</vt:lpstr>
      <vt:lpstr> 编码</vt:lpstr>
      <vt:lpstr> 编码</vt:lpstr>
      <vt:lpstr> 编码</vt:lpstr>
      <vt:lpstr>初始参数的选取和停止原则</vt:lpstr>
      <vt:lpstr> 初始参数的选取和停止原则</vt:lpstr>
      <vt:lpstr> 初始参数的选取和停止原则</vt:lpstr>
      <vt:lpstr> 初始参数的选取和停止原则</vt:lpstr>
      <vt:lpstr> 进化过程中的技术问题</vt:lpstr>
      <vt:lpstr> 进化过程中的技术问题</vt:lpstr>
      <vt:lpstr> 进化过程中的技术问题</vt:lpstr>
      <vt:lpstr> 进化过程中的技术问题</vt:lpstr>
      <vt:lpstr> 进化过程中的技术问题</vt:lpstr>
      <vt:lpstr> 进化过程中的技术问题</vt:lpstr>
      <vt:lpstr> 进化过程中的技术问题</vt:lpstr>
      <vt:lpstr> 进化过程中的技术问题</vt:lpstr>
      <vt:lpstr> 进化过程中的技术问题</vt:lpstr>
      <vt:lpstr> 进化过程中的技术问题</vt:lpstr>
      <vt:lpstr> 进化过程中的技术问题</vt:lpstr>
      <vt:lpstr> 进化过程中的技术问题</vt:lpstr>
      <vt:lpstr> 进化过程中的技术问题</vt:lpstr>
      <vt:lpstr> 进化过程中的技术问题</vt:lpstr>
      <vt:lpstr> 进化过程中的技术问题</vt:lpstr>
      <vt:lpstr> 进化过程中的技术问题</vt:lpstr>
      <vt:lpstr> 进化过程中的技术问题</vt:lpstr>
      <vt:lpstr> 进化过程中的技术问题</vt:lpstr>
      <vt:lpstr> 进化过程中的技术问题</vt:lpstr>
      <vt:lpstr> 进化过程中的技术问题</vt:lpstr>
      <vt:lpstr> 进化过程中的技术问题</vt:lpstr>
      <vt:lpstr> 进化过程中的技术问题</vt:lpstr>
      <vt:lpstr> 进化过程中的技术问题</vt:lpstr>
      <vt:lpstr> 背包问题</vt:lpstr>
      <vt:lpstr> 背包问题</vt:lpstr>
      <vt:lpstr> 背包问题</vt:lpstr>
      <vt:lpstr> 旅行商问题</vt:lpstr>
      <vt:lpstr> 旅行商问题</vt:lpstr>
      <vt:lpstr> 旅行商问题</vt:lpstr>
      <vt:lpstr> 旅行商问题</vt:lpstr>
      <vt:lpstr>本章小结</vt:lpstr>
      <vt:lpstr>  </vt:lpstr>
      <vt:lpstr> 遗传算法聚类基本原理</vt:lpstr>
      <vt:lpstr> 遗传算法聚类基本原理</vt:lpstr>
      <vt:lpstr> 遗传算法聚类基本原理</vt:lpstr>
      <vt:lpstr>遗传算法聚类基本原理</vt:lpstr>
      <vt:lpstr>遗传算法聚类基本原理</vt:lpstr>
      <vt:lpstr> 遗传算法聚类实现</vt:lpstr>
      <vt:lpstr> 遗传算法聚类实现</vt:lpstr>
      <vt:lpstr> 遗传算法聚类实现</vt:lpstr>
      <vt:lpstr> 遗传算法聚类Matlab代码</vt:lpstr>
      <vt:lpstr> 遗传算法聚类Matlab代码</vt:lpstr>
      <vt:lpstr> 遗传算法聚类Matlab代码</vt:lpstr>
      <vt:lpstr> 遗传算法聚类Matlab代码</vt:lpstr>
      <vt:lpstr> 遗传算法聚类Matlab代码</vt:lpstr>
      <vt:lpstr> 遗传算法聚类Matlab代码</vt:lpstr>
      <vt:lpstr> 遗传算法聚类Matlab代码</vt:lpstr>
      <vt:lpstr>PowerPoint 演示文稿</vt:lpstr>
      <vt:lpstr>PowerPoint 演示文稿</vt:lpstr>
      <vt:lpstr>PowerPoint 演示文稿</vt:lpstr>
      <vt:lpstr>PowerPoint 演示文稿</vt:lpstr>
      <vt:lpstr>PowerPoint 演示文稿</vt:lpstr>
      <vt:lpstr>  </vt:lpstr>
      <vt:lpstr> 智能计算</vt:lpstr>
      <vt:lpstr> 解决最优化问题的方法</vt:lpstr>
      <vt:lpstr> 粒子群算法发展历史简介</vt:lpstr>
      <vt:lpstr> 粒子群算法的基本思想</vt:lpstr>
      <vt:lpstr> 粒子群算法的基本思想</vt:lpstr>
      <vt:lpstr> 粒子群算法的基本思想</vt:lpstr>
      <vt:lpstr> 粒子群算法的基本思想</vt:lpstr>
      <vt:lpstr> 粒子群算法求最优解</vt:lpstr>
      <vt:lpstr> 粒子群算法求最优解</vt:lpstr>
      <vt:lpstr> 粒子群算法求最优解</vt:lpstr>
      <vt:lpstr> 粒子群算法求最优解</vt:lpstr>
      <vt:lpstr> 粒子群算法求最优解-算法流程</vt:lpstr>
      <vt:lpstr> 粒子群算法求最优解-算法流程图</vt:lpstr>
      <vt:lpstr> 粒子群算法构成要素-群体大小m</vt:lpstr>
      <vt:lpstr> 粒子群算法构成要素-权重因子</vt:lpstr>
      <vt:lpstr> 粒子群算法构成要素-权重因子</vt:lpstr>
      <vt:lpstr> 粒子群算法构成要素-权重因子</vt:lpstr>
      <vt:lpstr> 粒子群算法构成要素-权重因子</vt:lpstr>
      <vt:lpstr> 粒子群算法构成要素-最大速度Vm</vt:lpstr>
      <vt:lpstr> 粒子群算法构成要素-邻域的拓扑结构</vt:lpstr>
      <vt:lpstr> 粒子群算法构成要素-邻域的拓扑结构</vt:lpstr>
      <vt:lpstr> 粒子群算法构成要素-停止准则</vt:lpstr>
      <vt:lpstr> 粒子群算法构成要素-粒子空间的初始化</vt:lpstr>
      <vt:lpstr> 粒子群算法优化-惯性权重</vt:lpstr>
      <vt:lpstr> 粒子群算法优化-线性递减权重</vt:lpstr>
      <vt:lpstr> 粒子群算法优化-收缩因子法</vt:lpstr>
      <vt:lpstr> 粒子群算法示例</vt:lpstr>
      <vt:lpstr> 粒子群算法示例</vt:lpstr>
      <vt:lpstr> 粒子群算法示例</vt:lpstr>
      <vt:lpstr> 粒子群算法示例</vt:lpstr>
      <vt:lpstr> 粒子群算法示例</vt:lpstr>
      <vt:lpstr> 粒子群算法示例</vt:lpstr>
      <vt:lpstr> 粒子群算法示例</vt:lpstr>
      <vt:lpstr>PowerPoint 演示文稿</vt:lpstr>
      <vt:lpstr> 粒子群算法示例</vt:lpstr>
      <vt:lpstr> 粒子群算法示例</vt:lpstr>
      <vt:lpstr> 粒子群算法示例</vt:lpstr>
      <vt:lpstr> PSO应用</vt:lpstr>
      <vt:lpstr> PSO存在的问题</vt:lpstr>
      <vt:lpstr> PSO存在的问题</vt:lpstr>
      <vt:lpstr> PSO研究热点</vt:lpstr>
      <vt:lpstr> PSO研究热点</vt:lpstr>
      <vt:lpstr> PSO研究热点</vt:lpstr>
      <vt:lpstr> 粒子群优化算法总结</vt:lpstr>
      <vt:lpstr>  </vt:lpstr>
      <vt:lpstr> 基本原理</vt:lpstr>
      <vt:lpstr> 算法步骤</vt:lpstr>
      <vt:lpstr> 算法步骤</vt:lpstr>
      <vt:lpstr> 构建路径</vt:lpstr>
      <vt:lpstr> 构建路径</vt:lpstr>
      <vt:lpstr>构建路径</vt:lpstr>
      <vt:lpstr> 更新信息素</vt:lpstr>
      <vt:lpstr> 更新信息素</vt:lpstr>
      <vt:lpstr> 更新信息素</vt:lpstr>
      <vt:lpstr> 判断是否终止</vt:lpstr>
      <vt:lpstr> 旅行商问题（TSP问题）</vt:lpstr>
      <vt:lpstr>启发式算法</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subject/>
  <dc:creator>zx</dc:creator>
  <cp:keywords/>
  <dc:description/>
  <cp:lastModifiedBy>Administrator</cp:lastModifiedBy>
  <cp:revision>1897</cp:revision>
  <dcterms:created xsi:type="dcterms:W3CDTF">2003-04-14T14:59:42Z</dcterms:created>
  <dcterms:modified xsi:type="dcterms:W3CDTF">2024-11-14T13:52:42Z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LCID">
    <vt:r8>2052</vt:r8>
  </property>
  <property fmtid="{D5CDD505-2E9C-101B-9397-08002B2CF9AE}" pid="4" name="KSOProductBuildVer">
    <vt:lpwstr>2052-9.1.0.4715</vt:lpwstr>
  </property>
</Properties>
</file>